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2BDE28-869E-4E56-969D-B01951397177}" type="datetimeFigureOut">
              <a:rPr lang="es-ES" smtClean="0"/>
              <a:pPr/>
              <a:t>12/05/2020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757F7-E851-4F2C-B3B1-D68A50F37F7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t_robertpowell1-jesus-de-nazar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71546"/>
            <a:ext cx="3712320" cy="4929222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828800"/>
          </a:xfrm>
        </p:spPr>
        <p:txBody>
          <a:bodyPr/>
          <a:lstStyle/>
          <a:p>
            <a:r>
              <a:rPr lang="es-ES" dirty="0"/>
              <a:t>PERFIL HISTÓRICO DE JESÚS DE NAZARET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2857496"/>
            <a:ext cx="5602047" cy="1752600"/>
          </a:xfrm>
        </p:spPr>
        <p:txBody>
          <a:bodyPr/>
          <a:lstStyle/>
          <a:p>
            <a:r>
              <a:rPr lang="es-ES" dirty="0"/>
              <a:t>Un repaso de los datos históricos y aportes científicos acerca del fundador del cristianismo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Ruptura con su familia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7530" y="1935480"/>
            <a:ext cx="5900750" cy="470823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Su familia más cercana no le apoyó en su actividad de profeta </a:t>
            </a:r>
            <a:r>
              <a:rPr lang="es-ES" dirty="0"/>
              <a:t>itinerante. Algunos pensaban que estaba fuera de sí (Mc 3,21).</a:t>
            </a:r>
          </a:p>
          <a:p>
            <a:r>
              <a:rPr lang="es-ES" dirty="0"/>
              <a:t>Considerando los lazos de familia como un obstáculo para su misión, se separó definitivamente de su hogar de Nazaret y se marchó a </a:t>
            </a:r>
            <a:r>
              <a:rPr lang="es-ES" dirty="0" err="1"/>
              <a:t>Cafarnaún</a:t>
            </a:r>
            <a:r>
              <a:rPr lang="es-ES" dirty="0"/>
              <a:t>.</a:t>
            </a:r>
          </a:p>
          <a:p>
            <a:r>
              <a:rPr lang="es-ES" dirty="0"/>
              <a:t>Allí, Jesús creó nuevas relaciones en torno a él formando un grupo de seguidores (</a:t>
            </a:r>
            <a:r>
              <a:rPr lang="es-ES" dirty="0" err="1"/>
              <a:t>Lc</a:t>
            </a:r>
            <a:r>
              <a:rPr lang="es-ES" dirty="0"/>
              <a:t> 5,1-11).</a:t>
            </a:r>
          </a:p>
        </p:txBody>
      </p:sp>
      <p:pic>
        <p:nvPicPr>
          <p:cNvPr id="4" name="3 Imagen" descr="may3010.jpg"/>
          <p:cNvPicPr>
            <a:picLocks noChangeAspect="1"/>
          </p:cNvPicPr>
          <p:nvPr/>
        </p:nvPicPr>
        <p:blipFill>
          <a:blip r:embed="rId2"/>
          <a:srcRect r="14671"/>
          <a:stretch>
            <a:fillRect/>
          </a:stretch>
        </p:blipFill>
        <p:spPr>
          <a:xfrm>
            <a:off x="0" y="3068074"/>
            <a:ext cx="2857488" cy="378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6. Actividad itinerante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Hacia el año 27 o 28, Jesús da comienzo a una actividad itinerante </a:t>
            </a:r>
            <a:r>
              <a:rPr lang="es-ES" dirty="0"/>
              <a:t>que le lleva de Galilea a Jerusalén, donde será ejecutado probablemente el 7 de abril del año 30.</a:t>
            </a:r>
          </a:p>
          <a:p>
            <a:r>
              <a:rPr lang="es-ES" dirty="0"/>
              <a:t>Se movió siempre en las cercanías del lago de Galilea, teniendo como centro de operaciones </a:t>
            </a:r>
            <a:r>
              <a:rPr lang="es-ES" dirty="0" err="1"/>
              <a:t>Cafarnaún</a:t>
            </a:r>
            <a:r>
              <a:rPr lang="es-ES" dirty="0"/>
              <a:t>.</a:t>
            </a:r>
          </a:p>
          <a:p>
            <a:r>
              <a:rPr lang="es-ES" dirty="0"/>
              <a:t>Iba siempre acompañado de un grupo de seguidores.</a:t>
            </a:r>
          </a:p>
          <a:p>
            <a:r>
              <a:rPr lang="es-ES" dirty="0">
                <a:solidFill>
                  <a:srgbClr val="FF0000"/>
                </a:solidFill>
              </a:rPr>
              <a:t>Su actividad se concentraba en: curar enfermos y anunciar el Reino de Dios.</a:t>
            </a:r>
          </a:p>
          <a:p>
            <a:r>
              <a:rPr lang="es-ES" dirty="0"/>
              <a:t>Su fama creció rápidamente.</a:t>
            </a:r>
          </a:p>
        </p:txBody>
      </p:sp>
      <p:pic>
        <p:nvPicPr>
          <p:cNvPr id="4" name="3 Imagen" descr="jesus_predica.jpg"/>
          <p:cNvPicPr>
            <a:picLocks noChangeAspect="1"/>
          </p:cNvPicPr>
          <p:nvPr/>
        </p:nvPicPr>
        <p:blipFill>
          <a:blip r:embed="rId2"/>
          <a:srcRect t="7143" b="17856"/>
          <a:stretch>
            <a:fillRect/>
          </a:stretch>
        </p:blipFill>
        <p:spPr>
          <a:xfrm>
            <a:off x="5643570" y="5072074"/>
            <a:ext cx="3174942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mapa-palestina-NT-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606" y="17349"/>
            <a:ext cx="4926394" cy="6840651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3114668" cy="250033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Palestina en tiempos de Jesús</a:t>
            </a:r>
          </a:p>
        </p:txBody>
      </p:sp>
      <p:sp>
        <p:nvSpPr>
          <p:cNvPr id="10" name="9 Elipse"/>
          <p:cNvSpPr/>
          <p:nvPr/>
        </p:nvSpPr>
        <p:spPr>
          <a:xfrm>
            <a:off x="6215074" y="1500174"/>
            <a:ext cx="1000132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5929322" y="1000108"/>
            <a:ext cx="1857388" cy="185738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000760" y="4071942"/>
            <a:ext cx="1000132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7. Profeta del Reino de Dios</a:t>
            </a:r>
          </a:p>
        </p:txBody>
      </p:sp>
      <p:pic>
        <p:nvPicPr>
          <p:cNvPr id="4" name="3 Imagen" descr="levad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36" y="4357694"/>
            <a:ext cx="2857500" cy="257175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su predicación, Jesús emplea un lenguaje característico, distinto al de los maestros judíos: dichos breves, aforismos y bellas parábolas.</a:t>
            </a:r>
          </a:p>
          <a:p>
            <a:r>
              <a:rPr lang="es-ES" dirty="0"/>
              <a:t>Apenas habla de sí mismo. </a:t>
            </a:r>
            <a:r>
              <a:rPr lang="es-ES" dirty="0">
                <a:solidFill>
                  <a:srgbClr val="FF0000"/>
                </a:solidFill>
              </a:rPr>
              <a:t>Su predicación se centra en lo que él llama “reino de Dios”.</a:t>
            </a:r>
          </a:p>
          <a:p>
            <a:r>
              <a:rPr lang="es-ES" dirty="0"/>
              <a:t>Su mensaje no brota de la literatura judía o rabínica, sino de </a:t>
            </a:r>
            <a:r>
              <a:rPr lang="es-ES" dirty="0">
                <a:solidFill>
                  <a:srgbClr val="FF0000"/>
                </a:solidFill>
              </a:rPr>
              <a:t>su profunda experiencia de Dios</a:t>
            </a:r>
            <a:r>
              <a:rPr lang="es-ES" dirty="0"/>
              <a:t>, que trata de comunicar con un lenguaje sencillo extraído de la vida.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7. Profeta del Reino de Dios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2148"/>
          </a:xfrm>
        </p:spPr>
        <p:txBody>
          <a:bodyPr/>
          <a:lstStyle/>
          <a:p>
            <a:r>
              <a:rPr lang="es-ES" dirty="0"/>
              <a:t>En su predicación ocupa un lugar central la experiencia de un Dios Padre que “hace salir el sol sobre buenos y malos” (Mt 5,45), y que acoge y busca a sus hijos perdidos (</a:t>
            </a:r>
            <a:r>
              <a:rPr lang="es-ES" dirty="0" err="1"/>
              <a:t>Lc</a:t>
            </a:r>
            <a:r>
              <a:rPr lang="es-ES" dirty="0"/>
              <a:t> 15).</a:t>
            </a:r>
          </a:p>
        </p:txBody>
      </p:sp>
      <p:pic>
        <p:nvPicPr>
          <p:cNvPr id="4" name="3 Imagen" descr="San Juan 10,11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9762"/>
            <a:ext cx="3214678" cy="3118238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3357554" y="3643314"/>
            <a:ext cx="564357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esencial su exhortación a “entrar” en el reino de Dios y su llamada a ser “compasivos” como lo es el Padre del cielo (</a:t>
            </a:r>
            <a:r>
              <a:rPr kumimoji="0" lang="es-E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6,27-38).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perdón a los enemigos constituye el culmen de esta llamada.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es-ES" dirty="0"/>
              <a:t>8. Actividad curadora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6115064" cy="5279734"/>
          </a:xfrm>
        </p:spPr>
        <p:txBody>
          <a:bodyPr>
            <a:normAutofit/>
          </a:bodyPr>
          <a:lstStyle/>
          <a:p>
            <a:r>
              <a:rPr lang="es-ES" dirty="0"/>
              <a:t>Aunque es difícil precisar el grado de historicidad de algunos relatos evangélicos, </a:t>
            </a:r>
            <a:r>
              <a:rPr lang="es-ES" dirty="0">
                <a:solidFill>
                  <a:srgbClr val="FF0000"/>
                </a:solidFill>
              </a:rPr>
              <a:t>no hay duda de que Jesús realizó curaciones de diversos tipos que fueron consideradas milagrosas</a:t>
            </a:r>
            <a:r>
              <a:rPr lang="es-ES" dirty="0"/>
              <a:t>.</a:t>
            </a:r>
          </a:p>
          <a:p>
            <a:r>
              <a:rPr lang="es-ES" dirty="0"/>
              <a:t>Sus exorcismos y curaciones provocaron una gran atracción de la gente.</a:t>
            </a:r>
          </a:p>
          <a:p>
            <a:r>
              <a:rPr lang="es-ES" dirty="0"/>
              <a:t>Jesús presentó estas curaciones como </a:t>
            </a:r>
            <a:r>
              <a:rPr lang="es-ES" dirty="0">
                <a:solidFill>
                  <a:srgbClr val="FF0000"/>
                </a:solidFill>
              </a:rPr>
              <a:t>signos de la llegada del reino de Dios </a:t>
            </a:r>
            <a:r>
              <a:rPr lang="es-ES" dirty="0"/>
              <a:t>a los sectores más hundidos en el sufrimiento.</a:t>
            </a:r>
          </a:p>
        </p:txBody>
      </p:sp>
      <p:pic>
        <p:nvPicPr>
          <p:cNvPr id="4" name="3 Imagen" descr="Jesus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142984"/>
            <a:ext cx="2428860" cy="296699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9. Conducta desviada</a:t>
            </a:r>
          </a:p>
        </p:txBody>
      </p:sp>
      <p:pic>
        <p:nvPicPr>
          <p:cNvPr id="4" name="3 Imagen" descr="Jesús+con+4+niñ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071546"/>
            <a:ext cx="2428860" cy="2573626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636792"/>
          </a:xfrm>
        </p:spPr>
        <p:txBody>
          <a:bodyPr>
            <a:normAutofit/>
          </a:bodyPr>
          <a:lstStyle/>
          <a:p>
            <a:r>
              <a:rPr lang="es-ES" dirty="0"/>
              <a:t>Jesús adoptó una conducta extraña y provocativa: </a:t>
            </a:r>
            <a:r>
              <a:rPr lang="es-ES" dirty="0">
                <a:solidFill>
                  <a:srgbClr val="FF0000"/>
                </a:solidFill>
              </a:rPr>
              <a:t>rompía a menudo los códigos de comportamiento vigentes en su sociedad.</a:t>
            </a:r>
          </a:p>
          <a:p>
            <a:r>
              <a:rPr lang="es-ES" dirty="0"/>
              <a:t>No practicaba las normas de pureza ritual (Mc 7,1-13), no practicaba el ayuno (Mt 9,14-15), rompía las normas del sábado (Mc 2,23-28), vivía rodeado de recaudadores de impuestos y prostitutas (Mt 9,10-13), trataba con la gente marginada, admitía mujeres entre sus discípulos (</a:t>
            </a:r>
            <a:r>
              <a:rPr lang="es-ES" dirty="0" err="1"/>
              <a:t>Lc</a:t>
            </a:r>
            <a:r>
              <a:rPr lang="es-ES" dirty="0"/>
              <a:t> 8,1-3), acogía a los niños (Mt 19,13-15).</a:t>
            </a:r>
          </a:p>
          <a:p>
            <a:r>
              <a:rPr lang="es-ES" dirty="0"/>
              <a:t>Su intención era hacer ver que </a:t>
            </a:r>
            <a:r>
              <a:rPr lang="es-ES" dirty="0">
                <a:solidFill>
                  <a:srgbClr val="FF0000"/>
                </a:solidFill>
              </a:rPr>
              <a:t>el reino de Dios está abierto a todos.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10. Rodeado de discípulos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935480"/>
            <a:ext cx="8429684" cy="1422082"/>
          </a:xfrm>
        </p:spPr>
        <p:txBody>
          <a:bodyPr>
            <a:normAutofit/>
          </a:bodyPr>
          <a:lstStyle/>
          <a:p>
            <a:r>
              <a:rPr lang="es-ES" dirty="0"/>
              <a:t>Jesús tuvo la intención de crear una comunidad que mostrara con una vida distinta las características del Reino.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57158" y="3214686"/>
            <a:ext cx="5572164" cy="47082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s-ES" sz="2600" dirty="0"/>
              <a:t>D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hecho 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formó en torno a él un grupo de seguidores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un grupo más cercano de doce hombres (Mc 3,13-19), otro grupo más numeroso de discípulos itinerantes (</a:t>
            </a:r>
            <a:r>
              <a:rPr kumimoji="0" lang="es-E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Jn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6,2), y otro más amplio de simpatizantes que siguieron viviendo en sus casas (</a:t>
            </a:r>
            <a:r>
              <a:rPr kumimoji="0" lang="es-E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10,38).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29454" y="4500570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FF0000"/>
                </a:solidFill>
              </a:rPr>
              <a:t>Los Doce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000892" y="492919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FF0000"/>
                </a:solidFill>
              </a:rPr>
              <a:t>Jesús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58016" y="4049917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FF0000"/>
                </a:solidFill>
              </a:rPr>
              <a:t>Discípulos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643702" y="3571876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FF0000"/>
                </a:solidFill>
              </a:rPr>
              <a:t>Simpatizantes</a:t>
            </a:r>
          </a:p>
        </p:txBody>
      </p:sp>
      <p:sp>
        <p:nvSpPr>
          <p:cNvPr id="9" name="8 Elipse"/>
          <p:cNvSpPr/>
          <p:nvPr/>
        </p:nvSpPr>
        <p:spPr>
          <a:xfrm>
            <a:off x="7143768" y="4786322"/>
            <a:ext cx="642942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6786578" y="4429132"/>
            <a:ext cx="1357322" cy="1357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6357950" y="3929066"/>
            <a:ext cx="2214578" cy="23574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929322" y="3500438"/>
            <a:ext cx="3000396" cy="31432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11. Reacciones ante Jesús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2103104"/>
          </a:xfrm>
        </p:spPr>
        <p:txBody>
          <a:bodyPr>
            <a:normAutofit/>
          </a:bodyPr>
          <a:lstStyle/>
          <a:p>
            <a:r>
              <a:rPr lang="es-ES" dirty="0"/>
              <a:t>No fue bien recibido por sus convecinos (Mc 6,1-6), y despertó la oposición de los dirigentes religiosos, tanto en Galilea como en Jerusalén: lo acusaban de comer con pecadores (</a:t>
            </a:r>
            <a:r>
              <a:rPr lang="es-ES" dirty="0" err="1"/>
              <a:t>Lc</a:t>
            </a:r>
            <a:r>
              <a:rPr lang="es-ES" dirty="0"/>
              <a:t> 15,1-2), y de estar poseído por el demonio (Mt 12,22-24).</a:t>
            </a:r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474" y="1747842"/>
            <a:ext cx="1841525" cy="2181224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85804" y="1928802"/>
            <a:ext cx="6800840" cy="2857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Más allá del grupo de discípulos, Jesús alcanzó una popularidad bastante grande en Galilea y regiones vecinas (Mc 3,7-8).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Jesús movilizaba a masas importantes, y esto 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convertía precisamente en un personaje peligroso ante las autoridades 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s-E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Jn</a:t>
            </a: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11,45-54).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12. Ejecución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4786" y="1785926"/>
            <a:ext cx="4900618" cy="492252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En la primavera del año 30, Jesús subió a Jerusalén, ciudad que estaba gobernada por un prefecto romano (Poncio </a:t>
            </a:r>
            <a:r>
              <a:rPr lang="es-ES" dirty="0" err="1"/>
              <a:t>Pilato</a:t>
            </a:r>
            <a:r>
              <a:rPr lang="es-ES" dirty="0"/>
              <a:t>) y por el sumo sacerdote Caifás.</a:t>
            </a:r>
          </a:p>
          <a:p>
            <a:r>
              <a:rPr lang="es-ES" dirty="0">
                <a:solidFill>
                  <a:srgbClr val="FF0000"/>
                </a:solidFill>
              </a:rPr>
              <a:t>Jesús realizó un gesto hostil en el templo que provocó su detención</a:t>
            </a:r>
            <a:r>
              <a:rPr lang="es-ES" dirty="0"/>
              <a:t>. A raíz de esto, la aristocracia sacerdotal se confirmó en la peligrosidad de Jesús y decidió hacerlo desaparecer (Mc 11,15-18).</a:t>
            </a:r>
          </a:p>
          <a:p>
            <a:endParaRPr lang="es-ES" dirty="0"/>
          </a:p>
        </p:txBody>
      </p:sp>
      <p:pic>
        <p:nvPicPr>
          <p:cNvPr id="4" name="3 Imagen" descr="Pasajes de Jesú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00239"/>
            <a:ext cx="3143272" cy="44826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329115" cy="4708230"/>
          </a:xfrm>
        </p:spPr>
        <p:txBody>
          <a:bodyPr>
            <a:normAutofit/>
          </a:bodyPr>
          <a:lstStyle/>
          <a:p>
            <a:r>
              <a:rPr lang="es-ES" dirty="0"/>
              <a:t>Jesús de Nazaret fue un personaje que vivió  hace casi 2000 años, por tanto, </a:t>
            </a:r>
            <a:r>
              <a:rPr lang="es-ES" dirty="0">
                <a:solidFill>
                  <a:srgbClr val="FF0000"/>
                </a:solidFill>
              </a:rPr>
              <a:t>reconstruir su biografía verdadera es casi imposible</a:t>
            </a:r>
            <a:r>
              <a:rPr lang="es-ES" dirty="0"/>
              <a:t>.</a:t>
            </a:r>
          </a:p>
          <a:p>
            <a:r>
              <a:rPr lang="es-ES" dirty="0"/>
              <a:t>No existen biografías sobre Jesús, por eso, los datos históricos de su vida hay que extraerlos de muchas fuentes.</a:t>
            </a:r>
          </a:p>
        </p:txBody>
      </p:sp>
      <p:pic>
        <p:nvPicPr>
          <p:cNvPr id="4" name="3 Imagen" descr="313040_197047207024685_100001582226235_530092_7423763_n.jpg"/>
          <p:cNvPicPr>
            <a:picLocks noChangeAspect="1"/>
          </p:cNvPicPr>
          <p:nvPr/>
        </p:nvPicPr>
        <p:blipFill>
          <a:blip r:embed="rId2"/>
          <a:srcRect l="51126" t="6897"/>
          <a:stretch>
            <a:fillRect/>
          </a:stretch>
        </p:blipFill>
        <p:spPr>
          <a:xfrm>
            <a:off x="5286380" y="1143696"/>
            <a:ext cx="3429024" cy="51349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12. Ejecución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6043626" cy="4922520"/>
          </a:xfrm>
        </p:spPr>
        <p:txBody>
          <a:bodyPr>
            <a:normAutofit/>
          </a:bodyPr>
          <a:lstStyle/>
          <a:p>
            <a:r>
              <a:rPr lang="es-ES" dirty="0"/>
              <a:t>Jesús </a:t>
            </a:r>
            <a:r>
              <a:rPr lang="es-ES" dirty="0">
                <a:solidFill>
                  <a:srgbClr val="FF0000"/>
                </a:solidFill>
              </a:rPr>
              <a:t>murió crucificado probablemente el 7 de abril del año 30</a:t>
            </a:r>
            <a:r>
              <a:rPr lang="es-ES" dirty="0"/>
              <a:t>, y fue el mismo Poncio </a:t>
            </a:r>
            <a:r>
              <a:rPr lang="es-ES" dirty="0" err="1"/>
              <a:t>Pilato</a:t>
            </a:r>
            <a:r>
              <a:rPr lang="es-ES" dirty="0"/>
              <a:t> quien dictó la orden de ejecución.</a:t>
            </a:r>
          </a:p>
          <a:p>
            <a:r>
              <a:rPr lang="es-ES" dirty="0"/>
              <a:t>Al parecer, Jesús contó con la posibilidad de su muerte violenta y </a:t>
            </a:r>
            <a:r>
              <a:rPr lang="es-ES" dirty="0">
                <a:solidFill>
                  <a:srgbClr val="FF0000"/>
                </a:solidFill>
              </a:rPr>
              <a:t>celebró una cena de despedida con sus discípulos</a:t>
            </a:r>
            <a:r>
              <a:rPr lang="es-ES" dirty="0"/>
              <a:t>, en la que realizó el gesto eucarístico del pan y el vino.</a:t>
            </a:r>
          </a:p>
          <a:p>
            <a:r>
              <a:rPr lang="es-ES" dirty="0"/>
              <a:t>En el momento de sus detención fue abandonado por sus seguidores.</a:t>
            </a:r>
          </a:p>
          <a:p>
            <a:endParaRPr lang="es-ES" dirty="0"/>
          </a:p>
        </p:txBody>
      </p:sp>
      <p:pic>
        <p:nvPicPr>
          <p:cNvPr id="4" name="3 Imagen" descr="cachorro.jpg"/>
          <p:cNvPicPr>
            <a:picLocks noChangeAspect="1"/>
          </p:cNvPicPr>
          <p:nvPr/>
        </p:nvPicPr>
        <p:blipFill>
          <a:blip r:embed="rId2"/>
          <a:srcRect r="25280"/>
          <a:stretch>
            <a:fillRect/>
          </a:stretch>
        </p:blipFill>
        <p:spPr>
          <a:xfrm>
            <a:off x="6572264" y="1357298"/>
            <a:ext cx="2186017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13. Fe en el resucitado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posible verificar históricamente que, entre los años 35 al 40, los cristianos de la primera generación confesaban con diversas fórmulas una convicción compartida por todos y que pronto se propagó por todo el Imperio: </a:t>
            </a:r>
            <a:r>
              <a:rPr lang="es-ES" dirty="0">
                <a:solidFill>
                  <a:srgbClr val="FF0000"/>
                </a:solidFill>
              </a:rPr>
              <a:t>“Dios ha resucitado a Jesús de entre los muertos” </a:t>
            </a:r>
            <a:r>
              <a:rPr lang="es-ES" dirty="0"/>
              <a:t>(</a:t>
            </a:r>
            <a:r>
              <a:rPr lang="es-ES" dirty="0" err="1"/>
              <a:t>Hch</a:t>
            </a:r>
            <a:r>
              <a:rPr lang="es-ES" dirty="0"/>
              <a:t> 3,15; 13,33).</a:t>
            </a:r>
          </a:p>
        </p:txBody>
      </p:sp>
      <p:pic>
        <p:nvPicPr>
          <p:cNvPr id="4" name="3 Imagen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643446"/>
            <a:ext cx="3857653" cy="19143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1935480"/>
            <a:ext cx="8472519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   Las fuentes de donde se extraen datos de la historia de Jesús son de don tipos.</a:t>
            </a:r>
          </a:p>
          <a:p>
            <a:r>
              <a:rPr lang="es-ES" b="1" u="sng" dirty="0">
                <a:solidFill>
                  <a:srgbClr val="7030A0"/>
                </a:solidFill>
              </a:rPr>
              <a:t>Fuentes literarias:</a:t>
            </a:r>
            <a:r>
              <a:rPr lang="es-ES" b="1" dirty="0">
                <a:solidFill>
                  <a:srgbClr val="7030A0"/>
                </a:solidFill>
              </a:rPr>
              <a:t> </a:t>
            </a:r>
            <a:r>
              <a:rPr lang="es-ES" dirty="0"/>
              <a:t>Que a su vez pueden ser:</a:t>
            </a:r>
          </a:p>
          <a:p>
            <a:pPr>
              <a:buNone/>
            </a:pPr>
            <a:r>
              <a:rPr lang="es-ES" dirty="0"/>
              <a:t>    </a:t>
            </a:r>
            <a:r>
              <a:rPr lang="es-ES" sz="1800" dirty="0">
                <a:latin typeface="Arial"/>
                <a:cs typeface="Arial"/>
              </a:rPr>
              <a:t>►</a:t>
            </a:r>
            <a:r>
              <a:rPr lang="es-ES" dirty="0"/>
              <a:t>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Fuentes bíblicas: </a:t>
            </a:r>
            <a:r>
              <a:rPr lang="es-ES" dirty="0"/>
              <a:t>Evangelios y escritos bíblicos.</a:t>
            </a:r>
          </a:p>
          <a:p>
            <a:pPr>
              <a:buNone/>
            </a:pPr>
            <a:r>
              <a:rPr lang="es-ES" dirty="0"/>
              <a:t>    </a:t>
            </a:r>
            <a:r>
              <a:rPr lang="es-ES" sz="1800" dirty="0">
                <a:latin typeface="Arial"/>
                <a:cs typeface="Arial"/>
              </a:rPr>
              <a:t>►</a:t>
            </a:r>
            <a:r>
              <a:rPr lang="es-ES" dirty="0"/>
              <a:t>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Fuentes </a:t>
            </a:r>
            <a:r>
              <a:rPr lang="es-ES" b="1" dirty="0" err="1">
                <a:solidFill>
                  <a:schemeClr val="accent5">
                    <a:lumMod val="75000"/>
                  </a:schemeClr>
                </a:solidFill>
              </a:rPr>
              <a:t>extrabíblicas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s-ES" dirty="0"/>
              <a:t>Que se dividen en:</a:t>
            </a:r>
          </a:p>
          <a:p>
            <a:pPr>
              <a:buNone/>
            </a:pPr>
            <a:r>
              <a:rPr lang="es-ES" dirty="0"/>
              <a:t>        </a:t>
            </a:r>
            <a:r>
              <a:rPr lang="es-ES" sz="1800" dirty="0">
                <a:latin typeface="Arial"/>
                <a:cs typeface="Arial"/>
              </a:rPr>
              <a:t>■</a:t>
            </a:r>
            <a:r>
              <a:rPr lang="es-ES" dirty="0"/>
              <a:t>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Fuentes cristianas: </a:t>
            </a:r>
            <a:r>
              <a:rPr lang="es-ES" dirty="0" err="1"/>
              <a:t>Ev</a:t>
            </a:r>
            <a:r>
              <a:rPr lang="es-ES" dirty="0"/>
              <a:t>. Apócrifos, cartas cristianas.</a:t>
            </a:r>
          </a:p>
          <a:p>
            <a:pPr marL="895350" indent="-895350">
              <a:buNone/>
            </a:pPr>
            <a:r>
              <a:rPr lang="es-ES" dirty="0"/>
              <a:t>        </a:t>
            </a:r>
            <a:r>
              <a:rPr lang="es-ES" sz="1800" dirty="0">
                <a:latin typeface="Arial"/>
                <a:cs typeface="Arial"/>
              </a:rPr>
              <a:t>■</a:t>
            </a:r>
            <a:r>
              <a:rPr lang="es-ES" dirty="0"/>
              <a:t>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Fuentes no cristianas: </a:t>
            </a:r>
            <a:r>
              <a:rPr lang="es-ES" dirty="0"/>
              <a:t>Escritos judíos o  romanos.</a:t>
            </a:r>
          </a:p>
          <a:p>
            <a:r>
              <a:rPr lang="es-ES" b="1" u="sng" dirty="0">
                <a:solidFill>
                  <a:srgbClr val="7030A0"/>
                </a:solidFill>
              </a:rPr>
              <a:t>Fuentes científicas:</a:t>
            </a:r>
            <a:r>
              <a:rPr lang="es-ES" b="1" dirty="0">
                <a:solidFill>
                  <a:srgbClr val="7030A0"/>
                </a:solidFill>
              </a:rPr>
              <a:t> </a:t>
            </a:r>
            <a:r>
              <a:rPr lang="es-ES" dirty="0"/>
              <a:t>Aportes de la arqueología, historia, geografía, sociología, etc.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images (5).jpg"/>
          <p:cNvPicPr>
            <a:picLocks noChangeAspect="1"/>
          </p:cNvPicPr>
          <p:nvPr/>
        </p:nvPicPr>
        <p:blipFill>
          <a:blip r:embed="rId2"/>
          <a:srcRect l="1063" t="4444" r="2195" b="4444"/>
          <a:stretch>
            <a:fillRect/>
          </a:stretch>
        </p:blipFill>
        <p:spPr>
          <a:xfrm>
            <a:off x="4643438" y="196235"/>
            <a:ext cx="3786215" cy="17058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1933" y="1935480"/>
            <a:ext cx="4614867" cy="438912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 continuación anotamos los datos que, según la mayoría de los investigadores, ofrecen un alto grado de solidez histórica sobre la vida de Jesús.</a:t>
            </a:r>
          </a:p>
          <a:p>
            <a:r>
              <a:rPr lang="es-ES" dirty="0"/>
              <a:t>No es lo único que se puede decir de Jesús, pero nos da una primera aproximación sobre quién fue este judío de Galilea.</a:t>
            </a:r>
          </a:p>
        </p:txBody>
      </p:sp>
      <p:pic>
        <p:nvPicPr>
          <p:cNvPr id="4" name="3 Imagen" descr="papa-libro-jesu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2" y="2000240"/>
            <a:ext cx="3171825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Nacimiento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97532"/>
            <a:ext cx="8329642" cy="4389120"/>
          </a:xfrm>
        </p:spPr>
        <p:txBody>
          <a:bodyPr/>
          <a:lstStyle/>
          <a:p>
            <a:r>
              <a:rPr lang="es-ES" dirty="0"/>
              <a:t>Jesús nació durante el reinado del emperador romano Augusto (</a:t>
            </a:r>
            <a:r>
              <a:rPr lang="es-ES" dirty="0" err="1"/>
              <a:t>Lc</a:t>
            </a:r>
            <a:r>
              <a:rPr lang="es-ES" dirty="0"/>
              <a:t> 2,1), antes de la muerte de Herodes el Grande (Mt 2,1), que ocurrió en el año 4 a.C.</a:t>
            </a:r>
          </a:p>
          <a:p>
            <a:r>
              <a:rPr lang="es-ES" dirty="0"/>
              <a:t>Por esta razón, los historiadores coinciden en situar </a:t>
            </a:r>
            <a:r>
              <a:rPr lang="es-ES" dirty="0">
                <a:solidFill>
                  <a:srgbClr val="FF0000"/>
                </a:solidFill>
              </a:rPr>
              <a:t>el nacimiento de Jesús entre los años 6 y </a:t>
            </a:r>
            <a:r>
              <a:rPr lang="es-ES">
                <a:solidFill>
                  <a:srgbClr val="FF0000"/>
                </a:solidFill>
              </a:rPr>
              <a:t>4 antes de </a:t>
            </a:r>
            <a:r>
              <a:rPr lang="es-ES" dirty="0">
                <a:solidFill>
                  <a:srgbClr val="FF0000"/>
                </a:solidFill>
              </a:rPr>
              <a:t>nuestra era</a:t>
            </a:r>
            <a:r>
              <a:rPr lang="es-ES" dirty="0"/>
              <a:t>.</a:t>
            </a:r>
          </a:p>
          <a:p>
            <a:r>
              <a:rPr lang="es-ES" dirty="0">
                <a:solidFill>
                  <a:srgbClr val="FF0000"/>
                </a:solidFill>
              </a:rPr>
              <a:t>Probablemente nació en Nazaret</a:t>
            </a:r>
            <a:r>
              <a:rPr lang="es-ES" dirty="0"/>
              <a:t>, aunque Mateo y Lucas hablan de Belén por razones teológicas (</a:t>
            </a:r>
            <a:r>
              <a:rPr lang="es-ES" dirty="0" err="1"/>
              <a:t>Miq</a:t>
            </a:r>
            <a:r>
              <a:rPr lang="es-ES" dirty="0"/>
              <a:t> 5,1).</a:t>
            </a:r>
          </a:p>
          <a:p>
            <a:r>
              <a:rPr lang="es-ES" dirty="0"/>
              <a:t>Sus padres se llamaban María y José.</a:t>
            </a:r>
          </a:p>
        </p:txBody>
      </p:sp>
      <p:pic>
        <p:nvPicPr>
          <p:cNvPr id="4" name="3 Imagen" descr="natividad32.jpg"/>
          <p:cNvPicPr>
            <a:picLocks noChangeAspect="1"/>
          </p:cNvPicPr>
          <p:nvPr/>
        </p:nvPicPr>
        <p:blipFill>
          <a:blip r:embed="rId2"/>
          <a:srcRect b="20207"/>
          <a:stretch>
            <a:fillRect/>
          </a:stretch>
        </p:blipFill>
        <p:spPr>
          <a:xfrm>
            <a:off x="4749945" y="571480"/>
            <a:ext cx="3751147" cy="21379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mapa-palestina-NT-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606" y="17349"/>
            <a:ext cx="4926394" cy="6840651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3114668" cy="250033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Palestina en tiempos de Jesús</a:t>
            </a:r>
          </a:p>
        </p:txBody>
      </p:sp>
      <p:sp>
        <p:nvSpPr>
          <p:cNvPr id="10" name="9 Elipse"/>
          <p:cNvSpPr/>
          <p:nvPr/>
        </p:nvSpPr>
        <p:spPr>
          <a:xfrm>
            <a:off x="6215074" y="1857364"/>
            <a:ext cx="642942" cy="642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857884" y="4357694"/>
            <a:ext cx="642942" cy="642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Lengua materna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22214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Su lengua materna fue el arameo</a:t>
            </a:r>
            <a:r>
              <a:rPr lang="es-ES" dirty="0"/>
              <a:t>, y lo hablaba según el dialecto propio de Galilea.</a:t>
            </a:r>
          </a:p>
          <a:p>
            <a:r>
              <a:rPr lang="es-ES" dirty="0"/>
              <a:t>No se sabe con certeza si sabía leer y escribir.</a:t>
            </a:r>
          </a:p>
          <a:p>
            <a:r>
              <a:rPr lang="es-ES" dirty="0"/>
              <a:t>Conocía el hebreo, que era la lengua que se empleaba en las liturgias del templo y en las sinagogas.</a:t>
            </a:r>
          </a:p>
        </p:txBody>
      </p:sp>
      <p:pic>
        <p:nvPicPr>
          <p:cNvPr id="4" name="3 Imagen" descr="1306260740039_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1" y="4297504"/>
            <a:ext cx="3857620" cy="2560496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85804" y="4143380"/>
            <a:ext cx="4729138" cy="27146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Quizá habló también algo de griego, que era la lengua comercial.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Desconocía el latín.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Vida en Nazaret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50710"/>
          </a:xfrm>
        </p:spPr>
        <p:txBody>
          <a:bodyPr/>
          <a:lstStyle/>
          <a:p>
            <a:r>
              <a:rPr lang="es-ES" dirty="0"/>
              <a:t>Nazaret era un pequeño poblado, sin buena reputación (</a:t>
            </a:r>
            <a:r>
              <a:rPr lang="es-ES" dirty="0" err="1"/>
              <a:t>Jn</a:t>
            </a:r>
            <a:r>
              <a:rPr lang="es-ES" dirty="0"/>
              <a:t> 1,46), ubicado en la zona montañosa de Galilea. Allí pasó Jesús su infancia, su juventud y los primeros años de su vida adulta.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85804" y="3500438"/>
            <a:ext cx="5514956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mentalidad de Jesús es más rural que urbana, propia de un hombre de pueblo (sus discursos y parábolas lo reflejan).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Trabajó como artesano y se educó en seno de una familia judía.</a:t>
            </a:r>
          </a:p>
        </p:txBody>
      </p:sp>
      <p:pic>
        <p:nvPicPr>
          <p:cNvPr id="5" name="4 Imagen" descr="nazaret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526" y="4286280"/>
            <a:ext cx="3489474" cy="24288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 Encuentro con el Bautista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935480"/>
            <a:ext cx="6400816" cy="492252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En un tiempo determinado, Jesús oyó hablar de Juan el Bautista, que promovía un movimiento de conversión en el desierto del Jordán.</a:t>
            </a:r>
          </a:p>
          <a:p>
            <a:r>
              <a:rPr lang="es-ES" dirty="0"/>
              <a:t>Jesús dejó su aldea, escuchó su mensaje y recibió su bautismo (Mc 1,9-11; Mt 3,13-17; </a:t>
            </a:r>
            <a:r>
              <a:rPr lang="es-ES" dirty="0" err="1"/>
              <a:t>Lc</a:t>
            </a:r>
            <a:r>
              <a:rPr lang="es-ES" dirty="0"/>
              <a:t> 3,21-22; </a:t>
            </a:r>
            <a:r>
              <a:rPr lang="es-ES" dirty="0" err="1"/>
              <a:t>Jn</a:t>
            </a:r>
            <a:r>
              <a:rPr lang="es-ES" dirty="0"/>
              <a:t> 1,32-34).</a:t>
            </a:r>
          </a:p>
          <a:p>
            <a:r>
              <a:rPr lang="es-ES" dirty="0">
                <a:solidFill>
                  <a:srgbClr val="FF0000"/>
                </a:solidFill>
              </a:rPr>
              <a:t>Allí vivió una experiencia religiosa muy importante</a:t>
            </a:r>
            <a:r>
              <a:rPr lang="es-ES" dirty="0"/>
              <a:t>: ya no volvió a su familia, vivió en el desierto (</a:t>
            </a:r>
            <a:r>
              <a:rPr lang="es-ES" dirty="0" err="1"/>
              <a:t>Lc</a:t>
            </a:r>
            <a:r>
              <a:rPr lang="es-ES" dirty="0"/>
              <a:t> 4,1) y pronto comenzó su propia actividad misionera, distinta a la de Juan (</a:t>
            </a:r>
            <a:r>
              <a:rPr lang="es-ES" dirty="0" err="1"/>
              <a:t>Lc</a:t>
            </a:r>
            <a:r>
              <a:rPr lang="es-ES" dirty="0"/>
              <a:t> 4,14).</a:t>
            </a:r>
          </a:p>
        </p:txBody>
      </p:sp>
      <p:pic>
        <p:nvPicPr>
          <p:cNvPr id="4" name="3 Imagen" descr="bauti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73534"/>
            <a:ext cx="2357422" cy="41844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1442</Words>
  <Application>Microsoft Office PowerPoint</Application>
  <PresentationFormat>Presentación en pantalla (4:3)</PresentationFormat>
  <Paragraphs>83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Flujo</vt:lpstr>
      <vt:lpstr>PERFIL HISTÓRICO DE JESÚS DE NAZARET</vt:lpstr>
      <vt:lpstr>Introducción</vt:lpstr>
      <vt:lpstr>Introducción</vt:lpstr>
      <vt:lpstr>Introducción</vt:lpstr>
      <vt:lpstr>1. Nacimiento</vt:lpstr>
      <vt:lpstr>Palestina en tiempos de Jesús</vt:lpstr>
      <vt:lpstr>2. Lengua materna</vt:lpstr>
      <vt:lpstr>3. Vida en Nazaret</vt:lpstr>
      <vt:lpstr>4. Encuentro con el Bautista</vt:lpstr>
      <vt:lpstr>5. Ruptura con su familia</vt:lpstr>
      <vt:lpstr>6. Actividad itinerante</vt:lpstr>
      <vt:lpstr>Palestina en tiempos de Jesús</vt:lpstr>
      <vt:lpstr>7. Profeta del Reino de Dios</vt:lpstr>
      <vt:lpstr>7. Profeta del Reino de Dios</vt:lpstr>
      <vt:lpstr>8. Actividad curadora</vt:lpstr>
      <vt:lpstr>9. Conducta desviada</vt:lpstr>
      <vt:lpstr>10. Rodeado de discípulos</vt:lpstr>
      <vt:lpstr>11. Reacciones ante Jesús</vt:lpstr>
      <vt:lpstr>12. Ejecución</vt:lpstr>
      <vt:lpstr>12. Ejecución</vt:lpstr>
      <vt:lpstr>13. Fe en el resucitado</vt:lpstr>
    </vt:vector>
  </TitlesOfParts>
  <Company>San Vicente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HISTÓRICO DE JESÚS DE NAZARET</dc:title>
  <dc:creator>tito</dc:creator>
  <cp:lastModifiedBy>ROBERTO</cp:lastModifiedBy>
  <cp:revision>43</cp:revision>
  <dcterms:created xsi:type="dcterms:W3CDTF">2012-02-26T19:47:02Z</dcterms:created>
  <dcterms:modified xsi:type="dcterms:W3CDTF">2020-05-12T23:00:59Z</dcterms:modified>
</cp:coreProperties>
</file>