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66" r:id="rId6"/>
    <p:sldId id="267" r:id="rId7"/>
    <p:sldId id="259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60" r:id="rId17"/>
    <p:sldId id="261" r:id="rId18"/>
    <p:sldId id="276" r:id="rId19"/>
    <p:sldId id="262" r:id="rId20"/>
    <p:sldId id="263" r:id="rId21"/>
    <p:sldId id="277" r:id="rId22"/>
    <p:sldId id="264" r:id="rId23"/>
    <p:sldId id="278" r:id="rId24"/>
    <p:sldId id="279" r:id="rId25"/>
    <p:sldId id="280" r:id="rId26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69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3AC5C-5AA7-4212-B2B3-599CD02BD473}" type="datetimeFigureOut">
              <a:rPr lang="es-PE" smtClean="0"/>
              <a:t>14/05/2020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85D27-B2BD-4CC2-9002-19B14AB83EE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106542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3AC5C-5AA7-4212-B2B3-599CD02BD473}" type="datetimeFigureOut">
              <a:rPr lang="es-PE" smtClean="0"/>
              <a:t>14/05/2020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85D27-B2BD-4CC2-9002-19B14AB83EE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810306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3AC5C-5AA7-4212-B2B3-599CD02BD473}" type="datetimeFigureOut">
              <a:rPr lang="es-PE" smtClean="0"/>
              <a:t>14/05/2020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85D27-B2BD-4CC2-9002-19B14AB83EE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1156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3AC5C-5AA7-4212-B2B3-599CD02BD473}" type="datetimeFigureOut">
              <a:rPr lang="es-PE" smtClean="0"/>
              <a:t>14/05/2020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85D27-B2BD-4CC2-9002-19B14AB83EE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57181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3AC5C-5AA7-4212-B2B3-599CD02BD473}" type="datetimeFigureOut">
              <a:rPr lang="es-PE" smtClean="0"/>
              <a:t>14/05/2020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85D27-B2BD-4CC2-9002-19B14AB83EE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832383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3AC5C-5AA7-4212-B2B3-599CD02BD473}" type="datetimeFigureOut">
              <a:rPr lang="es-PE" smtClean="0"/>
              <a:t>14/05/2020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85D27-B2BD-4CC2-9002-19B14AB83EE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74013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3AC5C-5AA7-4212-B2B3-599CD02BD473}" type="datetimeFigureOut">
              <a:rPr lang="es-PE" smtClean="0"/>
              <a:t>14/05/2020</a:t>
            </a:fld>
            <a:endParaRPr lang="es-P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85D27-B2BD-4CC2-9002-19B14AB83EE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29699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3AC5C-5AA7-4212-B2B3-599CD02BD473}" type="datetimeFigureOut">
              <a:rPr lang="es-PE" smtClean="0"/>
              <a:t>14/05/2020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85D27-B2BD-4CC2-9002-19B14AB83EE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03320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3AC5C-5AA7-4212-B2B3-599CD02BD473}" type="datetimeFigureOut">
              <a:rPr lang="es-PE" smtClean="0"/>
              <a:t>14/05/2020</a:t>
            </a:fld>
            <a:endParaRPr lang="es-P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85D27-B2BD-4CC2-9002-19B14AB83EE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212240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3AC5C-5AA7-4212-B2B3-599CD02BD473}" type="datetimeFigureOut">
              <a:rPr lang="es-PE" smtClean="0"/>
              <a:t>14/05/2020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85D27-B2BD-4CC2-9002-19B14AB83EE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87866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3AC5C-5AA7-4212-B2B3-599CD02BD473}" type="datetimeFigureOut">
              <a:rPr lang="es-PE" smtClean="0"/>
              <a:t>14/05/2020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85D27-B2BD-4CC2-9002-19B14AB83EE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34224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3AC5C-5AA7-4212-B2B3-599CD02BD473}" type="datetimeFigureOut">
              <a:rPr lang="es-PE" smtClean="0"/>
              <a:t>14/05/2020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185D27-B2BD-4CC2-9002-19B14AB83EE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86717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1538" y="1939205"/>
            <a:ext cx="8740462" cy="49187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-974502" y="-667800"/>
            <a:ext cx="7864699" cy="2239023"/>
          </a:xfrm>
        </p:spPr>
        <p:txBody>
          <a:bodyPr>
            <a:normAutofit/>
          </a:bodyPr>
          <a:lstStyle/>
          <a:p>
            <a:r>
              <a:rPr lang="es-PE" sz="9600" dirty="0" smtClean="0">
                <a:solidFill>
                  <a:schemeClr val="accent6">
                    <a:lumMod val="50000"/>
                  </a:schemeClr>
                </a:solidFill>
                <a:latin typeface="Britannic Bold" panose="020B0903060703020204" pitchFamily="34" charset="0"/>
              </a:rPr>
              <a:t>La Iglesia</a:t>
            </a:r>
            <a:endParaRPr lang="es-PE" sz="9600" dirty="0">
              <a:solidFill>
                <a:schemeClr val="accent6">
                  <a:lumMod val="50000"/>
                </a:schemeClr>
              </a:solidFill>
              <a:latin typeface="Britannic Bold" panose="020B0903060703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24755" y="1258083"/>
            <a:ext cx="9144000" cy="1655762"/>
          </a:xfrm>
        </p:spPr>
        <p:txBody>
          <a:bodyPr>
            <a:normAutofit/>
          </a:bodyPr>
          <a:lstStyle/>
          <a:p>
            <a:r>
              <a:rPr lang="es-PE" sz="5400" dirty="0" smtClean="0">
                <a:solidFill>
                  <a:schemeClr val="accent2">
                    <a:lumMod val="50000"/>
                  </a:schemeClr>
                </a:solidFill>
                <a:latin typeface="Britannic Bold" panose="020B0903060703020204" pitchFamily="34" charset="0"/>
              </a:rPr>
              <a:t>Pueblo de Dios</a:t>
            </a:r>
            <a:endParaRPr lang="es-PE" sz="5400" dirty="0">
              <a:solidFill>
                <a:schemeClr val="accent2">
                  <a:lumMod val="50000"/>
                </a:schemeClr>
              </a:solidFill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857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-652530" y="-640379"/>
            <a:ext cx="11754119" cy="2239023"/>
          </a:xfrm>
        </p:spPr>
        <p:txBody>
          <a:bodyPr>
            <a:normAutofit/>
          </a:bodyPr>
          <a:lstStyle/>
          <a:p>
            <a:r>
              <a:rPr lang="es-PE" sz="9600" dirty="0" smtClean="0">
                <a:solidFill>
                  <a:schemeClr val="accent6">
                    <a:lumMod val="50000"/>
                  </a:schemeClr>
                </a:solidFill>
                <a:latin typeface="Britannic Bold" panose="020B0903060703020204" pitchFamily="34" charset="0"/>
              </a:rPr>
              <a:t>Sacerdocio Común</a:t>
            </a:r>
            <a:endParaRPr lang="es-PE" sz="9600" dirty="0">
              <a:solidFill>
                <a:schemeClr val="accent6">
                  <a:lumMod val="50000"/>
                </a:schemeClr>
              </a:solidFill>
              <a:latin typeface="Britannic Bold" panose="020B0903060703020204" pitchFamily="34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60" r="14826" b="18126"/>
          <a:stretch/>
        </p:blipFill>
        <p:spPr>
          <a:xfrm>
            <a:off x="2338690" y="1598644"/>
            <a:ext cx="9007597" cy="494382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7996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E" sz="5400" dirty="0" smtClean="0">
                <a:latin typeface="Britannic Bold" panose="020B0903060703020204" pitchFamily="34" charset="0"/>
              </a:rPr>
              <a:t>Lumen Gentium </a:t>
            </a:r>
            <a:r>
              <a:rPr lang="es-PE" sz="2400" dirty="0" smtClean="0">
                <a:latin typeface="Britannic Bold" panose="020B0903060703020204" pitchFamily="34" charset="0"/>
              </a:rPr>
              <a:t>Constitución </a:t>
            </a:r>
            <a:r>
              <a:rPr lang="es-PE" sz="2400" dirty="0" smtClean="0">
                <a:latin typeface="Britannic Bold" panose="020B0903060703020204" pitchFamily="34" charset="0"/>
              </a:rPr>
              <a:t>Dogmática (Cf LG 10 -13)</a:t>
            </a:r>
            <a:endParaRPr lang="es-PE" sz="2400" dirty="0">
              <a:latin typeface="Britannic Bold" panose="020B0903060703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s-PE" sz="3200" dirty="0"/>
              <a:t>Los bautizados, en efecto, son consagrados por la regeneración y la unción del Espíritu Santo como casa espiritual y sacerdocio santo para:</a:t>
            </a:r>
          </a:p>
          <a:p>
            <a:pPr lvl="0"/>
            <a:r>
              <a:rPr lang="es-PE" sz="3200" b="1" dirty="0"/>
              <a:t>Perseverar </a:t>
            </a:r>
            <a:r>
              <a:rPr lang="es-PE" sz="3200" dirty="0"/>
              <a:t>en la oración </a:t>
            </a:r>
          </a:p>
          <a:p>
            <a:pPr lvl="0"/>
            <a:r>
              <a:rPr lang="es-PE" sz="3200" b="1" dirty="0"/>
              <a:t>Alabar</a:t>
            </a:r>
            <a:r>
              <a:rPr lang="es-PE" sz="3200" dirty="0"/>
              <a:t> juntos a Dios </a:t>
            </a:r>
          </a:p>
          <a:p>
            <a:pPr lvl="0"/>
            <a:r>
              <a:rPr lang="es-PE" sz="3200" b="1" dirty="0"/>
              <a:t>Ofrecerse a sí mismos </a:t>
            </a:r>
            <a:r>
              <a:rPr lang="es-PE" sz="3200" dirty="0"/>
              <a:t>como hostia viva, santa y grata a Dios </a:t>
            </a:r>
          </a:p>
          <a:p>
            <a:pPr lvl="0"/>
            <a:r>
              <a:rPr lang="es-PE" sz="3200" dirty="0"/>
              <a:t>Dar </a:t>
            </a:r>
            <a:r>
              <a:rPr lang="es-PE" sz="3200" b="1" dirty="0"/>
              <a:t>testimonio</a:t>
            </a:r>
            <a:r>
              <a:rPr lang="es-PE" sz="3200" dirty="0"/>
              <a:t> de Cristo</a:t>
            </a:r>
          </a:p>
          <a:p>
            <a:pPr lvl="0"/>
            <a:r>
              <a:rPr lang="es-PE" sz="3200" dirty="0"/>
              <a:t>Dar </a:t>
            </a:r>
            <a:r>
              <a:rPr lang="es-PE" sz="3200" b="1" dirty="0"/>
              <a:t>razón</a:t>
            </a:r>
            <a:r>
              <a:rPr lang="es-PE" sz="3200" dirty="0"/>
              <a:t> de la esperanza de la vida eterna.</a:t>
            </a:r>
          </a:p>
        </p:txBody>
      </p:sp>
    </p:spTree>
    <p:extLst>
      <p:ext uri="{BB962C8B-B14F-4D97-AF65-F5344CB8AC3E}">
        <p14:creationId xmlns:p14="http://schemas.microsoft.com/office/powerpoint/2010/main" val="2039171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E" sz="5400" dirty="0" smtClean="0">
                <a:latin typeface="Britannic Bold" panose="020B0903060703020204" pitchFamily="34" charset="0"/>
              </a:rPr>
              <a:t>Lumen Gentium </a:t>
            </a:r>
            <a:r>
              <a:rPr lang="es-PE" sz="2400" dirty="0" smtClean="0">
                <a:latin typeface="Britannic Bold" panose="020B0903060703020204" pitchFamily="34" charset="0"/>
              </a:rPr>
              <a:t>Constitución </a:t>
            </a:r>
            <a:r>
              <a:rPr lang="es-PE" sz="2400" dirty="0" smtClean="0">
                <a:latin typeface="Britannic Bold" panose="020B0903060703020204" pitchFamily="34" charset="0"/>
              </a:rPr>
              <a:t>Dogmática (Cf LG 10 -13)</a:t>
            </a:r>
            <a:endParaRPr lang="es-PE" sz="2400" dirty="0">
              <a:latin typeface="Britannic Bold" panose="020B0903060703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PE" sz="3200" dirty="0"/>
              <a:t>El sacerdocio común de los fieles y el sacerdocio ministerial ambos participan a su manera del único sacerdocio de Cristo. </a:t>
            </a:r>
          </a:p>
          <a:p>
            <a:r>
              <a:rPr lang="es-PE" sz="3200" dirty="0"/>
              <a:t>El </a:t>
            </a:r>
            <a:r>
              <a:rPr lang="es-PE" sz="3200" b="1" dirty="0"/>
              <a:t>sacerdocio </a:t>
            </a:r>
            <a:r>
              <a:rPr lang="es-PE" sz="3200" b="1" dirty="0" smtClean="0"/>
              <a:t>ministerial</a:t>
            </a:r>
            <a:r>
              <a:rPr lang="es-PE" sz="3200" dirty="0" smtClean="0"/>
              <a:t>, </a:t>
            </a:r>
            <a:r>
              <a:rPr lang="es-PE" sz="3200" u="sng" dirty="0" smtClean="0"/>
              <a:t>forma </a:t>
            </a:r>
            <a:r>
              <a:rPr lang="es-PE" sz="3200" u="sng" dirty="0"/>
              <a:t>y dirige </a:t>
            </a:r>
            <a:r>
              <a:rPr lang="es-PE" sz="3200" dirty="0"/>
              <a:t>el pueblo sacerdotal, </a:t>
            </a:r>
            <a:r>
              <a:rPr lang="es-PE" sz="3200" u="sng" dirty="0"/>
              <a:t>confecciona el sacrificio eucarístico </a:t>
            </a:r>
            <a:r>
              <a:rPr lang="es-PE" sz="3200" dirty="0"/>
              <a:t>en la persona de Cristo y lo </a:t>
            </a:r>
            <a:r>
              <a:rPr lang="es-PE" sz="3200" u="sng" dirty="0"/>
              <a:t>ofrece en nombre de todo el pueblo a Dios</a:t>
            </a:r>
            <a:r>
              <a:rPr lang="es-PE" sz="3200" dirty="0"/>
              <a:t>. </a:t>
            </a:r>
          </a:p>
          <a:p>
            <a:r>
              <a:rPr lang="es-PE" sz="3200" b="1" dirty="0"/>
              <a:t>Los fieles en virtud de su sacerdocio </a:t>
            </a:r>
            <a:r>
              <a:rPr lang="es-PE" sz="3200" u="sng" dirty="0"/>
              <a:t>concurren</a:t>
            </a:r>
            <a:r>
              <a:rPr lang="es-PE" sz="3200" dirty="0"/>
              <a:t> a la ofrenda de la Eucaristía y lo ejercen en la </a:t>
            </a:r>
            <a:r>
              <a:rPr lang="es-PE" sz="3200" u="sng" dirty="0"/>
              <a:t>recepción de los sacramentos</a:t>
            </a:r>
            <a:r>
              <a:rPr lang="es-PE" sz="3200" dirty="0"/>
              <a:t>, en la </a:t>
            </a:r>
            <a:r>
              <a:rPr lang="es-PE" sz="3200" u="sng" dirty="0"/>
              <a:t>oración</a:t>
            </a:r>
            <a:r>
              <a:rPr lang="es-PE" sz="3200" dirty="0"/>
              <a:t> y </a:t>
            </a:r>
            <a:r>
              <a:rPr lang="es-PE" sz="3200" u="sng" dirty="0"/>
              <a:t>acción de gracias</a:t>
            </a:r>
            <a:r>
              <a:rPr lang="es-PE" sz="3200" dirty="0"/>
              <a:t>, mediante el testimonio de una vida </a:t>
            </a:r>
            <a:r>
              <a:rPr lang="es-PE" sz="3200" dirty="0" smtClean="0"/>
              <a:t>santa.</a:t>
            </a:r>
            <a:endParaRPr lang="es-PE" sz="3200" dirty="0"/>
          </a:p>
        </p:txBody>
      </p:sp>
    </p:spTree>
    <p:extLst>
      <p:ext uri="{BB962C8B-B14F-4D97-AF65-F5344CB8AC3E}">
        <p14:creationId xmlns:p14="http://schemas.microsoft.com/office/powerpoint/2010/main" val="3199629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E" sz="5400" dirty="0" smtClean="0">
                <a:latin typeface="Britannic Bold" panose="020B0903060703020204" pitchFamily="34" charset="0"/>
              </a:rPr>
              <a:t>Lumen Gentium </a:t>
            </a:r>
            <a:r>
              <a:rPr lang="es-PE" sz="2400" dirty="0" smtClean="0">
                <a:latin typeface="Britannic Bold" panose="020B0903060703020204" pitchFamily="34" charset="0"/>
              </a:rPr>
              <a:t>Constitución </a:t>
            </a:r>
            <a:r>
              <a:rPr lang="es-PE" sz="2400" dirty="0" smtClean="0">
                <a:latin typeface="Britannic Bold" panose="020B0903060703020204" pitchFamily="34" charset="0"/>
              </a:rPr>
              <a:t>Dogmática (Cf LG 10 -13)</a:t>
            </a:r>
            <a:endParaRPr lang="es-PE" sz="2400" dirty="0">
              <a:latin typeface="Britannic Bold" panose="020B0903060703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PE" sz="3200" dirty="0"/>
              <a:t>El carácter de la comunidad sacerdotal </a:t>
            </a:r>
            <a:r>
              <a:rPr lang="es-PE" sz="3200" b="1" dirty="0"/>
              <a:t>se actualiza </a:t>
            </a:r>
            <a:r>
              <a:rPr lang="es-PE" sz="3200" dirty="0"/>
              <a:t>por los sacramentos y por las virtudes. </a:t>
            </a:r>
          </a:p>
          <a:p>
            <a:r>
              <a:rPr lang="es-PE" sz="3200" dirty="0"/>
              <a:t>Todos los fieles de cualquier condición y estado, fortalecidos con los sacramentos, son llamados por el Señor, </a:t>
            </a:r>
            <a:r>
              <a:rPr lang="es-PE" sz="3200" b="1" dirty="0"/>
              <a:t>cada uno por su camino</a:t>
            </a:r>
            <a:r>
              <a:rPr lang="es-PE" sz="3200" dirty="0"/>
              <a:t>, a la santidad.</a:t>
            </a:r>
          </a:p>
          <a:p>
            <a:r>
              <a:rPr lang="es-PE" sz="3200" dirty="0"/>
              <a:t>El Pueblo santo de Dios participa también de la función profética de Cristo, difundiendo su testimonio vivo sobre todo con la </a:t>
            </a:r>
            <a:r>
              <a:rPr lang="es-PE" sz="3200" b="1" dirty="0"/>
              <a:t>vida de fe y caridad</a:t>
            </a:r>
            <a:r>
              <a:rPr lang="es-PE" sz="3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49420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E" sz="5400" dirty="0" smtClean="0">
                <a:latin typeface="Britannic Bold" panose="020B0903060703020204" pitchFamily="34" charset="0"/>
              </a:rPr>
              <a:t>Lumen Gentium </a:t>
            </a:r>
            <a:r>
              <a:rPr lang="es-PE" sz="2400" dirty="0" smtClean="0">
                <a:latin typeface="Britannic Bold" panose="020B0903060703020204" pitchFamily="34" charset="0"/>
              </a:rPr>
              <a:t>Constitución </a:t>
            </a:r>
            <a:r>
              <a:rPr lang="es-PE" sz="2400" dirty="0" smtClean="0">
                <a:latin typeface="Britannic Bold" panose="020B0903060703020204" pitchFamily="34" charset="0"/>
              </a:rPr>
              <a:t>Dogmática (Cf LG 10 -13)</a:t>
            </a:r>
            <a:endParaRPr lang="es-PE" sz="2400" dirty="0">
              <a:latin typeface="Britannic Bold" panose="020B0903060703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PE" sz="3200" dirty="0"/>
              <a:t>Además, el mismo Espíritu Santo también </a:t>
            </a:r>
            <a:r>
              <a:rPr lang="es-PE" sz="3200" b="1" dirty="0"/>
              <a:t>distribuye gracias especiales entre los fieles </a:t>
            </a:r>
            <a:r>
              <a:rPr lang="es-PE" sz="3200" dirty="0"/>
              <a:t>distribuyendo a cada uno según quiere sus dones, con los que les hace aptos y prontos para ejercer las diversas obras y deberes </a:t>
            </a:r>
            <a:r>
              <a:rPr lang="es-PE" sz="3200" b="1" dirty="0">
                <a:solidFill>
                  <a:srgbClr val="FF0000"/>
                </a:solidFill>
              </a:rPr>
              <a:t>que sean útiles </a:t>
            </a:r>
            <a:r>
              <a:rPr lang="es-PE" sz="3200" dirty="0"/>
              <a:t>para la renovación y la mayor edificación de la Iglesia</a:t>
            </a:r>
            <a:r>
              <a:rPr lang="es-PE" sz="3200" dirty="0" smtClean="0"/>
              <a:t>.</a:t>
            </a:r>
          </a:p>
          <a:p>
            <a:r>
              <a:rPr lang="es-PE" sz="3200" b="1" dirty="0" smtClean="0"/>
              <a:t>Cada </a:t>
            </a:r>
            <a:r>
              <a:rPr lang="es-PE" sz="3200" b="1" dirty="0"/>
              <a:t>una de las partes colabora con sus dones propios</a:t>
            </a:r>
            <a:r>
              <a:rPr lang="es-PE" sz="3200" dirty="0"/>
              <a:t> de tal modo que el todo y cada una de las partes aumentan a causa de todos los que mutuamente </a:t>
            </a:r>
            <a:r>
              <a:rPr lang="es-PE" sz="3200" b="1" dirty="0">
                <a:solidFill>
                  <a:srgbClr val="FF0000"/>
                </a:solidFill>
              </a:rPr>
              <a:t>se comunican y tienden a la plenitud en la unidad</a:t>
            </a:r>
            <a:r>
              <a:rPr lang="es-PE" sz="3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50662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E" sz="5400" dirty="0" smtClean="0">
                <a:latin typeface="Britannic Bold" panose="020B0903060703020204" pitchFamily="34" charset="0"/>
              </a:rPr>
              <a:t>Lumen Gentium </a:t>
            </a:r>
            <a:r>
              <a:rPr lang="es-PE" sz="2400" dirty="0" smtClean="0">
                <a:latin typeface="Britannic Bold" panose="020B0903060703020204" pitchFamily="34" charset="0"/>
              </a:rPr>
              <a:t>Constitución </a:t>
            </a:r>
            <a:r>
              <a:rPr lang="es-PE" sz="2400" dirty="0" smtClean="0">
                <a:latin typeface="Britannic Bold" panose="020B0903060703020204" pitchFamily="34" charset="0"/>
              </a:rPr>
              <a:t>Dogmática (Cf LG 10 -13)</a:t>
            </a:r>
            <a:endParaRPr lang="es-PE" sz="2400" dirty="0">
              <a:latin typeface="Britannic Bold" panose="020B0903060703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PE" sz="3200" dirty="0"/>
              <a:t>“El don que cada uno ha recibido, </a:t>
            </a:r>
            <a:r>
              <a:rPr lang="es-PE" sz="3200" b="1" dirty="0"/>
              <a:t>póngalo al servicio de los otros</a:t>
            </a:r>
            <a:r>
              <a:rPr lang="es-PE" sz="3200" dirty="0"/>
              <a:t>, como buenos administradores de la multiforme gracia de Dios” (</a:t>
            </a:r>
            <a:r>
              <a:rPr lang="es-PE" sz="3200" i="1" dirty="0"/>
              <a:t>1 P</a:t>
            </a:r>
            <a:r>
              <a:rPr lang="es-PE" sz="3200" dirty="0"/>
              <a:t> 4,10).</a:t>
            </a:r>
          </a:p>
          <a:p>
            <a:r>
              <a:rPr lang="es-PE" sz="3200" dirty="0"/>
              <a:t>Todos </a:t>
            </a:r>
            <a:r>
              <a:rPr lang="es-PE" sz="3200" dirty="0" smtClean="0"/>
              <a:t>estamos </a:t>
            </a:r>
            <a:r>
              <a:rPr lang="es-PE" sz="3200" dirty="0"/>
              <a:t>llamados a esta unidad católica del Pueblo de Dios, que simboliza y </a:t>
            </a:r>
            <a:r>
              <a:rPr lang="es-PE" sz="3200" b="1" dirty="0"/>
              <a:t>promueve paz universal</a:t>
            </a:r>
            <a:r>
              <a:rPr lang="es-PE" sz="3200" dirty="0"/>
              <a:t>, y a ella pertenecen o se ordenan de diversos modos, </a:t>
            </a:r>
            <a:r>
              <a:rPr lang="es-PE" sz="3200" u="sng" dirty="0"/>
              <a:t>sea los fieles católicos, sea los demás creyentes en Cristo, sea también todos los hombres en general</a:t>
            </a:r>
            <a:r>
              <a:rPr lang="es-PE" sz="3200" dirty="0"/>
              <a:t>, por la gracia de Dios llamados a la salvación.</a:t>
            </a:r>
          </a:p>
        </p:txBody>
      </p:sp>
    </p:spTree>
    <p:extLst>
      <p:ext uri="{BB962C8B-B14F-4D97-AF65-F5344CB8AC3E}">
        <p14:creationId xmlns:p14="http://schemas.microsoft.com/office/powerpoint/2010/main" val="174071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E" sz="5400" dirty="0" smtClean="0">
                <a:latin typeface="Britannic Bold" panose="020B0903060703020204" pitchFamily="34" charset="0"/>
              </a:rPr>
              <a:t>Mater et </a:t>
            </a:r>
            <a:r>
              <a:rPr lang="es-PE" sz="5400" dirty="0" err="1" smtClean="0">
                <a:latin typeface="Britannic Bold" panose="020B0903060703020204" pitchFamily="34" charset="0"/>
              </a:rPr>
              <a:t>Magistra</a:t>
            </a:r>
            <a:r>
              <a:rPr lang="es-PE" sz="5400" dirty="0" smtClean="0">
                <a:latin typeface="Britannic Bold" panose="020B0903060703020204" pitchFamily="34" charset="0"/>
              </a:rPr>
              <a:t> </a:t>
            </a:r>
            <a:r>
              <a:rPr lang="es-PE" sz="2400" dirty="0" smtClean="0">
                <a:latin typeface="Britannic Bold" panose="020B0903060703020204" pitchFamily="34" charset="0"/>
              </a:rPr>
              <a:t>Carta </a:t>
            </a:r>
            <a:r>
              <a:rPr lang="es-PE" sz="2400" dirty="0" smtClean="0">
                <a:latin typeface="Britannic Bold" panose="020B0903060703020204" pitchFamily="34" charset="0"/>
              </a:rPr>
              <a:t>Encíclica (n° 3)</a:t>
            </a:r>
            <a:endParaRPr lang="es-PE" sz="5400" dirty="0">
              <a:latin typeface="Britannic Bold" panose="020B0903060703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PE" sz="3600" dirty="0" smtClean="0"/>
              <a:t>“Por </a:t>
            </a:r>
            <a:r>
              <a:rPr lang="es-PE" sz="3600" dirty="0"/>
              <a:t>tanto, </a:t>
            </a:r>
            <a:r>
              <a:rPr lang="es-PE" sz="3600" b="1" dirty="0"/>
              <a:t>la santa Iglesia</a:t>
            </a:r>
            <a:r>
              <a:rPr lang="es-PE" sz="3600" dirty="0"/>
              <a:t>, aunque tiene como misión principal santificar las almas y hacerlas partícipes de los bienes sobrenaturales, </a:t>
            </a:r>
            <a:r>
              <a:rPr lang="es-PE" sz="3600" b="1" dirty="0"/>
              <a:t>se preocupa</a:t>
            </a:r>
            <a:r>
              <a:rPr lang="es-PE" sz="3600" dirty="0"/>
              <a:t>, sin embargo, </a:t>
            </a:r>
            <a:r>
              <a:rPr lang="es-PE" sz="3600" b="1" dirty="0"/>
              <a:t>de las necesidades que la vida diaria plantea a los hombres</a:t>
            </a:r>
            <a:r>
              <a:rPr lang="es-PE" sz="3600" dirty="0"/>
              <a:t>, no sólo de las que afectan a su decoroso sustento, sino de las </a:t>
            </a:r>
            <a:r>
              <a:rPr lang="es-PE" sz="3600" b="1" dirty="0"/>
              <a:t>relativas a su interés y prosperidad</a:t>
            </a:r>
            <a:r>
              <a:rPr lang="es-PE" sz="3600" dirty="0"/>
              <a:t>, sin exceptuar bien alguno y </a:t>
            </a:r>
            <a:r>
              <a:rPr lang="es-PE" sz="3600" b="1" dirty="0"/>
              <a:t>a lo largo de las diferentes </a:t>
            </a:r>
            <a:r>
              <a:rPr lang="es-PE" sz="3600" b="1" dirty="0" smtClean="0"/>
              <a:t>épocas</a:t>
            </a:r>
            <a:r>
              <a:rPr lang="es-PE" sz="3600" dirty="0" smtClean="0"/>
              <a:t>”.</a:t>
            </a:r>
            <a:endParaRPr lang="es-PE" sz="3600" dirty="0"/>
          </a:p>
        </p:txBody>
      </p:sp>
    </p:spTree>
    <p:extLst>
      <p:ext uri="{BB962C8B-B14F-4D97-AF65-F5344CB8AC3E}">
        <p14:creationId xmlns:p14="http://schemas.microsoft.com/office/powerpoint/2010/main" val="2472388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PE" sz="5400" dirty="0" err="1" smtClean="0">
                <a:latin typeface="Britannic Bold" panose="020B0903060703020204" pitchFamily="34" charset="0"/>
              </a:rPr>
              <a:t>Ecclesia</a:t>
            </a:r>
            <a:r>
              <a:rPr lang="es-PE" sz="5400" dirty="0" smtClean="0">
                <a:latin typeface="Britannic Bold" panose="020B0903060703020204" pitchFamily="34" charset="0"/>
              </a:rPr>
              <a:t> in </a:t>
            </a:r>
            <a:r>
              <a:rPr lang="es-PE" sz="5400" dirty="0" err="1" smtClean="0">
                <a:latin typeface="Britannic Bold" panose="020B0903060703020204" pitchFamily="34" charset="0"/>
              </a:rPr>
              <a:t>America</a:t>
            </a:r>
            <a:r>
              <a:rPr lang="es-PE" sz="5400" dirty="0" smtClean="0">
                <a:latin typeface="Britannic Bold" panose="020B0903060703020204" pitchFamily="34" charset="0"/>
              </a:rPr>
              <a:t> </a:t>
            </a:r>
            <a:r>
              <a:rPr lang="es-PE" sz="2400" dirty="0" smtClean="0">
                <a:latin typeface="Britannic Bold" panose="020B0903060703020204" pitchFamily="34" charset="0"/>
              </a:rPr>
              <a:t>Exhortación </a:t>
            </a:r>
            <a:r>
              <a:rPr lang="es-PE" sz="2400" dirty="0" smtClean="0">
                <a:latin typeface="Britannic Bold" panose="020B0903060703020204" pitchFamily="34" charset="0"/>
              </a:rPr>
              <a:t>Apostólica (n°44)</a:t>
            </a:r>
            <a:endParaRPr lang="es-PE" sz="2400" dirty="0">
              <a:latin typeface="Britannic Bold" panose="020B0903060703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PE" dirty="0"/>
              <a:t>Los ámbitos en los que se realiza la vocación de los fieles laicos son dos. </a:t>
            </a:r>
          </a:p>
          <a:p>
            <a:r>
              <a:rPr lang="es-PE" b="1" dirty="0"/>
              <a:t>El primero </a:t>
            </a:r>
            <a:r>
              <a:rPr lang="es-PE" dirty="0"/>
              <a:t>es que están llamados a encarnar valores </a:t>
            </a:r>
            <a:r>
              <a:rPr lang="es-PE" dirty="0" smtClean="0"/>
              <a:t>evangélicos </a:t>
            </a:r>
            <a:r>
              <a:rPr lang="es-PE" dirty="0"/>
              <a:t>como la misericordia, el perdón, la honradez, la transparencia de corazón y la paciencia en las condiciones difíciles. </a:t>
            </a:r>
            <a:endParaRPr lang="es-PE" dirty="0" smtClean="0"/>
          </a:p>
          <a:p>
            <a:r>
              <a:rPr lang="es-PE" dirty="0" smtClean="0"/>
              <a:t>Es </a:t>
            </a:r>
            <a:r>
              <a:rPr lang="es-PE" dirty="0"/>
              <a:t>urgente formar hombres y mujeres </a:t>
            </a:r>
            <a:r>
              <a:rPr lang="es-PE" b="1" dirty="0"/>
              <a:t>capaces de actuar, según su propia vocación, en la vida pública</a:t>
            </a:r>
            <a:r>
              <a:rPr lang="es-PE" dirty="0"/>
              <a:t>, </a:t>
            </a:r>
            <a:r>
              <a:rPr lang="es-PE" u="sng" dirty="0"/>
              <a:t>orientándola al bien común</a:t>
            </a:r>
            <a:r>
              <a:rPr lang="es-PE" dirty="0"/>
              <a:t>. Para ello es necesario que sean formados tanto en los principios y valores de la Doctrina social de la Iglesia.</a:t>
            </a:r>
          </a:p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820491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PE" sz="5400" dirty="0" err="1" smtClean="0">
                <a:latin typeface="Britannic Bold" panose="020B0903060703020204" pitchFamily="34" charset="0"/>
              </a:rPr>
              <a:t>Ecclesia</a:t>
            </a:r>
            <a:r>
              <a:rPr lang="es-PE" sz="5400" dirty="0" smtClean="0">
                <a:latin typeface="Britannic Bold" panose="020B0903060703020204" pitchFamily="34" charset="0"/>
              </a:rPr>
              <a:t> in </a:t>
            </a:r>
            <a:r>
              <a:rPr lang="es-PE" sz="5400" dirty="0" err="1" smtClean="0">
                <a:latin typeface="Britannic Bold" panose="020B0903060703020204" pitchFamily="34" charset="0"/>
              </a:rPr>
              <a:t>America</a:t>
            </a:r>
            <a:r>
              <a:rPr lang="es-PE" sz="5400" dirty="0" smtClean="0">
                <a:latin typeface="Britannic Bold" panose="020B0903060703020204" pitchFamily="34" charset="0"/>
              </a:rPr>
              <a:t> </a:t>
            </a:r>
            <a:r>
              <a:rPr lang="es-PE" sz="2400" dirty="0" smtClean="0">
                <a:latin typeface="Britannic Bold" panose="020B0903060703020204" pitchFamily="34" charset="0"/>
              </a:rPr>
              <a:t>Exhortación </a:t>
            </a:r>
            <a:r>
              <a:rPr lang="es-PE" sz="2400" dirty="0" smtClean="0">
                <a:latin typeface="Britannic Bold" panose="020B0903060703020204" pitchFamily="34" charset="0"/>
              </a:rPr>
              <a:t>Apostólica (n°44)</a:t>
            </a:r>
            <a:endParaRPr lang="es-PE" sz="2400" dirty="0">
              <a:latin typeface="Britannic Bold" panose="020B0903060703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PE" sz="3600" b="1" dirty="0"/>
              <a:t>El segundo </a:t>
            </a:r>
            <a:r>
              <a:rPr lang="es-PE" sz="3600" dirty="0"/>
              <a:t>ámbito </a:t>
            </a:r>
            <a:r>
              <a:rPr lang="es-PE" sz="3600" dirty="0" smtClean="0"/>
              <a:t>es </a:t>
            </a:r>
            <a:r>
              <a:rPr lang="es-PE" sz="3600" dirty="0"/>
              <a:t>el de aportar sus talentos y carismas a la </a:t>
            </a:r>
            <a:r>
              <a:rPr lang="es-PE" sz="3600" b="1" dirty="0"/>
              <a:t>construcción de la comunidad eclesial </a:t>
            </a:r>
            <a:r>
              <a:rPr lang="es-PE" sz="3600" dirty="0"/>
              <a:t>como delegados de la Palabra, catequistas, visitadores de enfermos o de encarcelados, animadores de grupos etc. </a:t>
            </a:r>
          </a:p>
          <a:p>
            <a:pPr marL="0" indent="0">
              <a:buNone/>
            </a:pPr>
            <a:endParaRPr lang="es-PE" sz="3600" dirty="0"/>
          </a:p>
        </p:txBody>
      </p:sp>
    </p:spTree>
    <p:extLst>
      <p:ext uri="{BB962C8B-B14F-4D97-AF65-F5344CB8AC3E}">
        <p14:creationId xmlns:p14="http://schemas.microsoft.com/office/powerpoint/2010/main" val="3523101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PE" sz="5400" dirty="0" smtClean="0">
                <a:latin typeface="Britannic Bold" panose="020B0903060703020204" pitchFamily="34" charset="0"/>
              </a:rPr>
              <a:t>Aparecida </a:t>
            </a:r>
            <a:r>
              <a:rPr lang="es-PE" sz="2400" dirty="0" smtClean="0">
                <a:latin typeface="Britannic Bold" panose="020B0903060703020204" pitchFamily="34" charset="0"/>
              </a:rPr>
              <a:t>Conclusiones </a:t>
            </a:r>
            <a:br>
              <a:rPr lang="es-PE" sz="2400" dirty="0" smtClean="0">
                <a:latin typeface="Britannic Bold" panose="020B0903060703020204" pitchFamily="34" charset="0"/>
              </a:rPr>
            </a:br>
            <a:r>
              <a:rPr lang="es-PE" sz="2400" dirty="0" smtClean="0">
                <a:latin typeface="Britannic Bold" panose="020B0903060703020204" pitchFamily="34" charset="0"/>
              </a:rPr>
              <a:t>V Conferencia General del Episcopado Latinoamericano y de </a:t>
            </a:r>
            <a:r>
              <a:rPr lang="es-PE" sz="2400" dirty="0">
                <a:latin typeface="Britannic Bold" panose="020B0903060703020204" pitchFamily="34" charset="0"/>
              </a:rPr>
              <a:t>E</a:t>
            </a:r>
            <a:r>
              <a:rPr lang="es-PE" sz="2400" dirty="0" smtClean="0">
                <a:latin typeface="Britannic Bold" panose="020B0903060703020204" pitchFamily="34" charset="0"/>
              </a:rPr>
              <a:t>l Caribe</a:t>
            </a:r>
            <a:endParaRPr lang="es-PE" sz="2400" dirty="0">
              <a:latin typeface="Britannic Bold" panose="020B0903060703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PE" sz="3200" dirty="0" smtClean="0"/>
              <a:t>Deben </a:t>
            </a:r>
            <a:r>
              <a:rPr lang="es-PE" sz="3200" dirty="0"/>
              <a:t>sentirse </a:t>
            </a:r>
            <a:r>
              <a:rPr lang="es-PE" sz="3200" b="1" dirty="0"/>
              <a:t>corresponsables</a:t>
            </a:r>
            <a:r>
              <a:rPr lang="es-PE" sz="3200" dirty="0"/>
              <a:t> en la edificación de la </a:t>
            </a:r>
            <a:r>
              <a:rPr lang="es-PE" sz="3200" b="1" dirty="0"/>
              <a:t>sociedad</a:t>
            </a:r>
            <a:r>
              <a:rPr lang="es-PE" sz="3200" dirty="0"/>
              <a:t> según los criterios del Evangelio, con entusiasmo y audacia, </a:t>
            </a:r>
            <a:r>
              <a:rPr lang="es-PE" sz="3200" b="1" dirty="0"/>
              <a:t>en comunión con sus pastores</a:t>
            </a:r>
            <a:r>
              <a:rPr lang="es-PE" sz="3200" dirty="0" smtClean="0"/>
              <a:t>. </a:t>
            </a:r>
            <a:r>
              <a:rPr lang="es-PE" sz="2400" dirty="0" smtClean="0"/>
              <a:t>(Sobre </a:t>
            </a:r>
            <a:r>
              <a:rPr lang="es-PE" sz="2400" dirty="0"/>
              <a:t>los Laicos, Discurso </a:t>
            </a:r>
            <a:r>
              <a:rPr lang="es-PE" sz="2400" dirty="0" smtClean="0"/>
              <a:t>inaugural)</a:t>
            </a:r>
          </a:p>
          <a:p>
            <a:r>
              <a:rPr lang="es-PE" sz="3200" dirty="0"/>
              <a:t>Los cristianos </a:t>
            </a:r>
            <a:r>
              <a:rPr lang="es-PE" sz="3200" b="1" dirty="0"/>
              <a:t>somos portadores de buenas noticias </a:t>
            </a:r>
            <a:r>
              <a:rPr lang="es-PE" sz="3200" dirty="0"/>
              <a:t>para la humanidad y no profetas de desventuras. </a:t>
            </a:r>
            <a:r>
              <a:rPr lang="es-PE" sz="2400" dirty="0"/>
              <a:t>(Cf. n° 29)</a:t>
            </a:r>
          </a:p>
          <a:p>
            <a:r>
              <a:rPr lang="es-PE" sz="3200" b="1" dirty="0"/>
              <a:t>La alegría del discípulo es antídoto </a:t>
            </a:r>
            <a:r>
              <a:rPr lang="es-PE" sz="3200" dirty="0"/>
              <a:t>frente a un mundo atemorizado por el futuro y agobiado por la violencia y el odio. </a:t>
            </a:r>
            <a:r>
              <a:rPr lang="es-PE" sz="2400" dirty="0"/>
              <a:t>(Cf. n° 32)</a:t>
            </a:r>
          </a:p>
          <a:p>
            <a:endParaRPr lang="es-PE" sz="2400" dirty="0"/>
          </a:p>
          <a:p>
            <a:endParaRPr lang="es-PE" sz="3200" dirty="0"/>
          </a:p>
        </p:txBody>
      </p:sp>
    </p:spTree>
    <p:extLst>
      <p:ext uri="{BB962C8B-B14F-4D97-AF65-F5344CB8AC3E}">
        <p14:creationId xmlns:p14="http://schemas.microsoft.com/office/powerpoint/2010/main" val="2539985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51079" y="959575"/>
            <a:ext cx="10515600" cy="56423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PE" sz="5400" dirty="0" smtClean="0">
                <a:latin typeface="Berlin Sans FB" panose="020E0602020502020306" pitchFamily="34" charset="0"/>
              </a:rPr>
              <a:t>¿Me siento parte de la Iglesia? ¿Porqué? ¿Cuándo?</a:t>
            </a:r>
          </a:p>
          <a:p>
            <a:pPr marL="0" indent="0" algn="ctr">
              <a:buNone/>
            </a:pPr>
            <a:r>
              <a:rPr lang="es-PE" sz="5400" dirty="0" smtClean="0">
                <a:latin typeface="Berlin Sans FB" panose="020E0602020502020306" pitchFamily="34" charset="0"/>
              </a:rPr>
              <a:t>¿Me siento Pueblo de Dios? ¿Porqué? ¿Cuándo?</a:t>
            </a:r>
          </a:p>
          <a:p>
            <a:pPr marL="0" indent="0" algn="ctr">
              <a:buNone/>
            </a:pPr>
            <a:r>
              <a:rPr lang="es-PE" sz="5400" dirty="0" smtClean="0">
                <a:latin typeface="Berlin Sans FB" panose="020E0602020502020306" pitchFamily="34" charset="0"/>
              </a:rPr>
              <a:t>¿Qué aporto a la Iglesia: Pueblo de Dios?</a:t>
            </a:r>
            <a:endParaRPr lang="es-PE" sz="5400" dirty="0" smtClean="0">
              <a:latin typeface="Berlin Sans FB" panose="020E0602020502020306" pitchFamily="34" charset="0"/>
            </a:endParaRPr>
          </a:p>
          <a:p>
            <a:pPr algn="ctr"/>
            <a:endParaRPr lang="es-PE" sz="5400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6241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PE" sz="5400" dirty="0" err="1" smtClean="0">
                <a:latin typeface="Britannic Bold" panose="020B0903060703020204" pitchFamily="34" charset="0"/>
              </a:rPr>
              <a:t>Gaudete</a:t>
            </a:r>
            <a:r>
              <a:rPr lang="es-PE" sz="5400" dirty="0" smtClean="0">
                <a:latin typeface="Britannic Bold" panose="020B0903060703020204" pitchFamily="34" charset="0"/>
              </a:rPr>
              <a:t> et </a:t>
            </a:r>
            <a:r>
              <a:rPr lang="es-PE" sz="5400" dirty="0" err="1" smtClean="0">
                <a:latin typeface="Britannic Bold" panose="020B0903060703020204" pitchFamily="34" charset="0"/>
              </a:rPr>
              <a:t>Exsultate</a:t>
            </a:r>
            <a:r>
              <a:rPr lang="es-PE" sz="5400" dirty="0" smtClean="0">
                <a:latin typeface="Britannic Bold" panose="020B0903060703020204" pitchFamily="34" charset="0"/>
              </a:rPr>
              <a:t> </a:t>
            </a:r>
            <a:r>
              <a:rPr lang="es-PE" sz="2400" dirty="0" smtClean="0">
                <a:latin typeface="Britannic Bold" panose="020B0903060703020204" pitchFamily="34" charset="0"/>
              </a:rPr>
              <a:t>Exhortación </a:t>
            </a:r>
            <a:r>
              <a:rPr lang="es-PE" sz="2400" dirty="0" smtClean="0">
                <a:latin typeface="Britannic Bold" panose="020B0903060703020204" pitchFamily="34" charset="0"/>
              </a:rPr>
              <a:t>Apostólica (n°24)</a:t>
            </a:r>
            <a:endParaRPr lang="es-PE" sz="2400" dirty="0">
              <a:latin typeface="Britannic Bold" panose="020B0903060703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PE" sz="3600" dirty="0" smtClean="0"/>
              <a:t>“Ojalá </a:t>
            </a:r>
            <a:r>
              <a:rPr lang="es-PE" sz="3600" dirty="0"/>
              <a:t>puedas reconocer cuál es esa palabra, </a:t>
            </a:r>
            <a:r>
              <a:rPr lang="es-PE" sz="3600" b="1" dirty="0"/>
              <a:t>ese mensaje de Jesús que Dios quiere decir al mundo con </a:t>
            </a:r>
            <a:r>
              <a:rPr lang="es-PE" sz="4400" b="1" dirty="0">
                <a:solidFill>
                  <a:srgbClr val="FF0000"/>
                </a:solidFill>
              </a:rPr>
              <a:t>tu vida</a:t>
            </a:r>
            <a:r>
              <a:rPr lang="es-PE" sz="3600" dirty="0"/>
              <a:t>. Déjate transformar, déjate renovar por el Espíritu, para que eso sea posible, y así tu preciosa misión no se malogrará. El Señor la cumplirá también </a:t>
            </a:r>
            <a:r>
              <a:rPr lang="es-PE" sz="3600" b="1" dirty="0" smtClean="0"/>
              <a:t>en medio de tus errores y malos momentos, con tal que no abandones el camino del amor </a:t>
            </a:r>
            <a:r>
              <a:rPr lang="es-PE" sz="3600" dirty="0" smtClean="0"/>
              <a:t>y </a:t>
            </a:r>
            <a:r>
              <a:rPr lang="es-PE" sz="3600" dirty="0"/>
              <a:t>estés siempre abierto a su </a:t>
            </a:r>
            <a:r>
              <a:rPr lang="es-PE" sz="3600" dirty="0" smtClean="0"/>
              <a:t>acción </a:t>
            </a:r>
            <a:r>
              <a:rPr lang="es-PE" sz="3600" dirty="0"/>
              <a:t>sobrenatural que purifica e </a:t>
            </a:r>
            <a:r>
              <a:rPr lang="es-PE" sz="3600" dirty="0" smtClean="0"/>
              <a:t>ilumina”.</a:t>
            </a:r>
            <a:endParaRPr lang="es-PE" sz="3600" dirty="0"/>
          </a:p>
        </p:txBody>
      </p:sp>
    </p:spTree>
    <p:extLst>
      <p:ext uri="{BB962C8B-B14F-4D97-AF65-F5344CB8AC3E}">
        <p14:creationId xmlns:p14="http://schemas.microsoft.com/office/powerpoint/2010/main" val="3157119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PE" sz="5400" dirty="0" err="1" smtClean="0">
                <a:latin typeface="Britannic Bold" panose="020B0903060703020204" pitchFamily="34" charset="0"/>
              </a:rPr>
              <a:t>Gaudete</a:t>
            </a:r>
            <a:r>
              <a:rPr lang="es-PE" sz="5400" dirty="0" smtClean="0">
                <a:latin typeface="Britannic Bold" panose="020B0903060703020204" pitchFamily="34" charset="0"/>
              </a:rPr>
              <a:t> et </a:t>
            </a:r>
            <a:r>
              <a:rPr lang="es-PE" sz="5400" dirty="0" err="1" smtClean="0">
                <a:latin typeface="Britannic Bold" panose="020B0903060703020204" pitchFamily="34" charset="0"/>
              </a:rPr>
              <a:t>Exsultate</a:t>
            </a:r>
            <a:r>
              <a:rPr lang="es-PE" sz="5400" dirty="0" smtClean="0">
                <a:latin typeface="Britannic Bold" panose="020B0903060703020204" pitchFamily="34" charset="0"/>
              </a:rPr>
              <a:t> </a:t>
            </a:r>
            <a:r>
              <a:rPr lang="es-PE" sz="2400" dirty="0" smtClean="0">
                <a:latin typeface="Britannic Bold" panose="020B0903060703020204" pitchFamily="34" charset="0"/>
              </a:rPr>
              <a:t>Exhortación </a:t>
            </a:r>
            <a:r>
              <a:rPr lang="es-PE" sz="2400" dirty="0" smtClean="0">
                <a:latin typeface="Britannic Bold" panose="020B0903060703020204" pitchFamily="34" charset="0"/>
              </a:rPr>
              <a:t>Apostólica (n°112 - 157)</a:t>
            </a:r>
            <a:endParaRPr lang="es-PE" sz="2400" dirty="0">
              <a:latin typeface="Britannic Bold" panose="020B0903060703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s-PE" sz="3600" u="sng" dirty="0" smtClean="0"/>
              <a:t>Algunas notas de la Santidad en el mundo actual</a:t>
            </a:r>
          </a:p>
          <a:p>
            <a:r>
              <a:rPr lang="es-PE" sz="3600" dirty="0" smtClean="0"/>
              <a:t>Aguante, paciencia y mansedumbre.</a:t>
            </a:r>
          </a:p>
          <a:p>
            <a:r>
              <a:rPr lang="es-PE" sz="3600" dirty="0" smtClean="0"/>
              <a:t>Alegría y sentido del humor.</a:t>
            </a:r>
          </a:p>
          <a:p>
            <a:r>
              <a:rPr lang="es-PE" sz="3600" dirty="0" smtClean="0"/>
              <a:t>Audacia y fervor.</a:t>
            </a:r>
          </a:p>
          <a:p>
            <a:r>
              <a:rPr lang="es-PE" sz="3600" dirty="0" smtClean="0"/>
              <a:t>En comunidad.</a:t>
            </a:r>
          </a:p>
          <a:p>
            <a:r>
              <a:rPr lang="es-PE" sz="3600" dirty="0" smtClean="0"/>
              <a:t>En oración constante.</a:t>
            </a:r>
            <a:endParaRPr lang="es-PE" sz="3600" dirty="0"/>
          </a:p>
        </p:txBody>
      </p:sp>
    </p:spTree>
    <p:extLst>
      <p:ext uri="{BB962C8B-B14F-4D97-AF65-F5344CB8AC3E}">
        <p14:creationId xmlns:p14="http://schemas.microsoft.com/office/powerpoint/2010/main" val="1462250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PE" sz="5400" dirty="0" err="1" smtClean="0">
                <a:latin typeface="Britannic Bold" panose="020B0903060703020204" pitchFamily="34" charset="0"/>
              </a:rPr>
              <a:t>Christus</a:t>
            </a:r>
            <a:r>
              <a:rPr lang="es-PE" sz="5400" dirty="0" smtClean="0">
                <a:latin typeface="Britannic Bold" panose="020B0903060703020204" pitchFamily="34" charset="0"/>
              </a:rPr>
              <a:t> </a:t>
            </a:r>
            <a:r>
              <a:rPr lang="es-PE" sz="5400" dirty="0" err="1" smtClean="0">
                <a:latin typeface="Britannic Bold" panose="020B0903060703020204" pitchFamily="34" charset="0"/>
              </a:rPr>
              <a:t>Vivit</a:t>
            </a:r>
            <a:r>
              <a:rPr lang="es-PE" sz="5400" dirty="0" smtClean="0">
                <a:latin typeface="Britannic Bold" panose="020B0903060703020204" pitchFamily="34" charset="0"/>
              </a:rPr>
              <a:t> </a:t>
            </a:r>
            <a:r>
              <a:rPr lang="es-PE" sz="2400" dirty="0" smtClean="0">
                <a:latin typeface="Britannic Bold" panose="020B0903060703020204" pitchFamily="34" charset="0"/>
              </a:rPr>
              <a:t>Exhortación </a:t>
            </a:r>
            <a:r>
              <a:rPr lang="es-PE" sz="2400" dirty="0" smtClean="0">
                <a:latin typeface="Britannic Bold" panose="020B0903060703020204" pitchFamily="34" charset="0"/>
              </a:rPr>
              <a:t>Apostólica (n° 253 – 254)</a:t>
            </a:r>
            <a:endParaRPr lang="es-PE" sz="2400" dirty="0">
              <a:latin typeface="Britannic Bold" panose="020B0903060703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PE" sz="3600" dirty="0"/>
              <a:t>Somos llamados por el Señor a participar en su obra creadora, </a:t>
            </a:r>
            <a:r>
              <a:rPr lang="es-PE" sz="3600" b="1" dirty="0"/>
              <a:t>prestando nuestro aporte al bien común a partir de las capacidades que recibimos</a:t>
            </a:r>
            <a:r>
              <a:rPr lang="es-PE" sz="3600" dirty="0"/>
              <a:t>.</a:t>
            </a:r>
          </a:p>
          <a:p>
            <a:r>
              <a:rPr lang="es-PE" sz="3600" dirty="0"/>
              <a:t>Esta vocación misionera tiene que ver con nuestro </a:t>
            </a:r>
            <a:r>
              <a:rPr lang="es-PE" sz="3600" b="1" dirty="0"/>
              <a:t>servicio a los demás</a:t>
            </a:r>
            <a:r>
              <a:rPr lang="es-PE" sz="3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13483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PE" sz="5400" dirty="0" err="1" smtClean="0">
                <a:latin typeface="Britannic Bold" panose="020B0903060703020204" pitchFamily="34" charset="0"/>
              </a:rPr>
              <a:t>Christus</a:t>
            </a:r>
            <a:r>
              <a:rPr lang="es-PE" sz="5400" dirty="0" smtClean="0">
                <a:latin typeface="Britannic Bold" panose="020B0903060703020204" pitchFamily="34" charset="0"/>
              </a:rPr>
              <a:t> </a:t>
            </a:r>
            <a:r>
              <a:rPr lang="es-PE" sz="5400" dirty="0" err="1" smtClean="0">
                <a:latin typeface="Britannic Bold" panose="020B0903060703020204" pitchFamily="34" charset="0"/>
              </a:rPr>
              <a:t>Vivit</a:t>
            </a:r>
            <a:r>
              <a:rPr lang="es-PE" sz="5400" dirty="0" smtClean="0">
                <a:latin typeface="Britannic Bold" panose="020B0903060703020204" pitchFamily="34" charset="0"/>
              </a:rPr>
              <a:t> </a:t>
            </a:r>
            <a:r>
              <a:rPr lang="es-PE" sz="2400" dirty="0" smtClean="0">
                <a:latin typeface="Britannic Bold" panose="020B0903060703020204" pitchFamily="34" charset="0"/>
              </a:rPr>
              <a:t>Exhortación </a:t>
            </a:r>
            <a:r>
              <a:rPr lang="es-PE" sz="2400" dirty="0" smtClean="0">
                <a:latin typeface="Britannic Bold" panose="020B0903060703020204" pitchFamily="34" charset="0"/>
              </a:rPr>
              <a:t>Apostólica (n° 253 – 254)</a:t>
            </a:r>
            <a:endParaRPr lang="es-PE" sz="2400" dirty="0">
              <a:latin typeface="Britannic Bold" panose="020B0903060703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PE" sz="3600" u="sng" dirty="0" smtClean="0"/>
              <a:t>Porque </a:t>
            </a:r>
            <a:r>
              <a:rPr lang="es-PE" sz="3600" u="sng" dirty="0"/>
              <a:t>nuestra vida en la tierra alcanza su plenitud cuando se convierte en ofrenda</a:t>
            </a:r>
            <a:r>
              <a:rPr lang="es-PE" sz="3600" dirty="0"/>
              <a:t>. Recuerdo que «la misión en el corazón del pueblo no es una parte de mi vida, o un adorno que me puedo quitar; no es un apéndice o un momento más de la existencia. Es algo que yo no puedo arrancar de mi ser si no quiero destruirme. </a:t>
            </a:r>
            <a:r>
              <a:rPr lang="es-PE" sz="3600" b="1" dirty="0"/>
              <a:t>Yo soy una misión en esta tierra, y para eso estoy en este mundo</a:t>
            </a:r>
            <a:r>
              <a:rPr lang="es-PE" sz="3600" dirty="0" smtClean="0"/>
              <a:t>»</a:t>
            </a:r>
            <a:endParaRPr lang="es-PE" sz="3600" dirty="0"/>
          </a:p>
        </p:txBody>
      </p:sp>
    </p:spTree>
    <p:extLst>
      <p:ext uri="{BB962C8B-B14F-4D97-AF65-F5344CB8AC3E}">
        <p14:creationId xmlns:p14="http://schemas.microsoft.com/office/powerpoint/2010/main" val="921563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51079" y="959575"/>
            <a:ext cx="10515600" cy="56423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PE" sz="5400" dirty="0" smtClean="0">
                <a:latin typeface="Berlin Sans FB" panose="020E0602020502020306" pitchFamily="34" charset="0"/>
              </a:rPr>
              <a:t>¿Me siento parte de la Iglesia? ¿Porqué? ¿Cuándo?</a:t>
            </a:r>
          </a:p>
          <a:p>
            <a:pPr marL="0" indent="0" algn="ctr">
              <a:buNone/>
            </a:pPr>
            <a:r>
              <a:rPr lang="es-PE" sz="5400" dirty="0" smtClean="0">
                <a:latin typeface="Berlin Sans FB" panose="020E0602020502020306" pitchFamily="34" charset="0"/>
              </a:rPr>
              <a:t>¿Me siento Pueblo de Dios? ¿Porqué? ¿Cuándo?</a:t>
            </a:r>
          </a:p>
          <a:p>
            <a:pPr marL="0" indent="0" algn="ctr">
              <a:buNone/>
            </a:pPr>
            <a:r>
              <a:rPr lang="es-PE" sz="5400" dirty="0" smtClean="0">
                <a:latin typeface="Berlin Sans FB" panose="020E0602020502020306" pitchFamily="34" charset="0"/>
              </a:rPr>
              <a:t>¿Qué aporto a la Iglesia: Pueblo de Dios?</a:t>
            </a:r>
            <a:endParaRPr lang="es-PE" sz="5400" dirty="0" smtClean="0">
              <a:latin typeface="Berlin Sans FB" panose="020E0602020502020306" pitchFamily="34" charset="0"/>
            </a:endParaRPr>
          </a:p>
          <a:p>
            <a:pPr algn="ctr"/>
            <a:endParaRPr lang="es-PE" sz="5400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0562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1538" y="1939205"/>
            <a:ext cx="8740462" cy="49187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-974502" y="-667800"/>
            <a:ext cx="7864699" cy="2239023"/>
          </a:xfrm>
        </p:spPr>
        <p:txBody>
          <a:bodyPr>
            <a:normAutofit/>
          </a:bodyPr>
          <a:lstStyle/>
          <a:p>
            <a:r>
              <a:rPr lang="es-PE" sz="9600" dirty="0" smtClean="0">
                <a:solidFill>
                  <a:schemeClr val="accent6">
                    <a:lumMod val="50000"/>
                  </a:schemeClr>
                </a:solidFill>
                <a:latin typeface="Britannic Bold" panose="020B0903060703020204" pitchFamily="34" charset="0"/>
              </a:rPr>
              <a:t>La Iglesia</a:t>
            </a:r>
            <a:endParaRPr lang="es-PE" sz="9600" dirty="0">
              <a:solidFill>
                <a:schemeClr val="accent6">
                  <a:lumMod val="50000"/>
                </a:schemeClr>
              </a:solidFill>
              <a:latin typeface="Britannic Bold" panose="020B0903060703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24755" y="1258083"/>
            <a:ext cx="9144000" cy="1655762"/>
          </a:xfrm>
        </p:spPr>
        <p:txBody>
          <a:bodyPr>
            <a:normAutofit/>
          </a:bodyPr>
          <a:lstStyle/>
          <a:p>
            <a:r>
              <a:rPr lang="es-PE" sz="5400" dirty="0" smtClean="0">
                <a:solidFill>
                  <a:schemeClr val="accent2">
                    <a:lumMod val="50000"/>
                  </a:schemeClr>
                </a:solidFill>
                <a:latin typeface="Britannic Bold" panose="020B0903060703020204" pitchFamily="34" charset="0"/>
              </a:rPr>
              <a:t>Pueblo de Dios</a:t>
            </a:r>
            <a:endParaRPr lang="es-PE" sz="5400" dirty="0">
              <a:solidFill>
                <a:schemeClr val="accent2">
                  <a:lumMod val="50000"/>
                </a:schemeClr>
              </a:solidFill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9163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E" sz="5400" dirty="0" smtClean="0">
                <a:latin typeface="Britannic Bold" panose="020B0903060703020204" pitchFamily="34" charset="0"/>
              </a:rPr>
              <a:t>Sagrada Escritura</a:t>
            </a:r>
            <a:endParaRPr lang="es-PE" sz="5400" dirty="0">
              <a:latin typeface="Britannic Bold" panose="020B0903060703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06400" y="1690688"/>
            <a:ext cx="10515600" cy="4351338"/>
          </a:xfrm>
        </p:spPr>
        <p:txBody>
          <a:bodyPr>
            <a:noAutofit/>
          </a:bodyPr>
          <a:lstStyle/>
          <a:p>
            <a:r>
              <a:rPr lang="es-PE" sz="3200" dirty="0" err="1" smtClean="0"/>
              <a:t>Gn</a:t>
            </a:r>
            <a:r>
              <a:rPr lang="es-PE" sz="3200" dirty="0" smtClean="0"/>
              <a:t> 12, 2: “Haré de ti una gran nación”</a:t>
            </a:r>
          </a:p>
          <a:p>
            <a:r>
              <a:rPr lang="es-PE" sz="3200" dirty="0" smtClean="0"/>
              <a:t>Ex 3, 7: “He visto la humillación de mi </a:t>
            </a:r>
            <a:r>
              <a:rPr lang="es-PE" sz="3200" b="1" dirty="0" smtClean="0"/>
              <a:t>pueblo</a:t>
            </a:r>
            <a:r>
              <a:rPr lang="es-PE" sz="3200" dirty="0" smtClean="0"/>
              <a:t>”</a:t>
            </a:r>
          </a:p>
          <a:p>
            <a:r>
              <a:rPr lang="es-PE" sz="3200" dirty="0" smtClean="0"/>
              <a:t>Ex 6, 7: “A ustedes los tomaré para </a:t>
            </a:r>
            <a:r>
              <a:rPr lang="es-PE" sz="3200" b="1" dirty="0" smtClean="0"/>
              <a:t>pueblo mío, y seré Dios para ustedes</a:t>
            </a:r>
            <a:r>
              <a:rPr lang="es-PE" sz="3200" dirty="0" smtClean="0"/>
              <a:t>. Y, en adelante, conocerán que yo soy Yahvé, Dios de ustedes, que quité de sus espaldas el yugo de Egipto”</a:t>
            </a:r>
          </a:p>
          <a:p>
            <a:r>
              <a:rPr lang="es-PE" sz="3200" dirty="0" err="1" smtClean="0"/>
              <a:t>Heb</a:t>
            </a:r>
            <a:r>
              <a:rPr lang="es-PE" sz="3200" dirty="0" smtClean="0"/>
              <a:t> 8, 10: “ Porque este es el pacto que yo haré con la casa de Israel después de aquellos días, dice el señor: pondré mis leyes en la mente de ellos, y las escribiré sobre sus corazones. </a:t>
            </a:r>
            <a:r>
              <a:rPr lang="es-PE" sz="3200" b="1" dirty="0" smtClean="0"/>
              <a:t>Y yo seré su Dios, y ellos serán mi pueblo</a:t>
            </a:r>
            <a:r>
              <a:rPr lang="es-PE" sz="3200" dirty="0" smtClean="0"/>
              <a:t>”</a:t>
            </a:r>
            <a:endParaRPr lang="es-PE" sz="3200" dirty="0"/>
          </a:p>
        </p:txBody>
      </p:sp>
    </p:spTree>
    <p:extLst>
      <p:ext uri="{BB962C8B-B14F-4D97-AF65-F5344CB8AC3E}">
        <p14:creationId xmlns:p14="http://schemas.microsoft.com/office/powerpoint/2010/main" val="1070528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E" sz="5400" dirty="0" smtClean="0">
                <a:latin typeface="Britannic Bold" panose="020B0903060703020204" pitchFamily="34" charset="0"/>
              </a:rPr>
              <a:t>Lumen Gentium </a:t>
            </a:r>
            <a:r>
              <a:rPr lang="es-PE" sz="2400" dirty="0" smtClean="0">
                <a:latin typeface="Britannic Bold" panose="020B0903060703020204" pitchFamily="34" charset="0"/>
              </a:rPr>
              <a:t>Constitución </a:t>
            </a:r>
            <a:r>
              <a:rPr lang="es-PE" sz="2400" dirty="0" smtClean="0">
                <a:latin typeface="Britannic Bold" panose="020B0903060703020204" pitchFamily="34" charset="0"/>
              </a:rPr>
              <a:t>Dogmática (Cf LG9)</a:t>
            </a:r>
            <a:endParaRPr lang="es-PE" sz="2400" dirty="0">
              <a:latin typeface="Britannic Bold" panose="020B0903060703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PE" sz="3200" dirty="0"/>
              <a:t>“… fue voluntad de Dios el santificar y salvar a los hombres, </a:t>
            </a:r>
            <a:r>
              <a:rPr lang="es-PE" sz="3200" b="1" dirty="0"/>
              <a:t>no aisladamente</a:t>
            </a:r>
            <a:r>
              <a:rPr lang="es-PE" sz="3200" dirty="0"/>
              <a:t>, sin conexión alguna de unos con otros, sino constituyendo un pueblo…”</a:t>
            </a:r>
          </a:p>
          <a:p>
            <a:r>
              <a:rPr lang="es-PE" sz="3200" dirty="0"/>
              <a:t>El pacto nuevo lo estableció Cristo convocando un pueblo de judíos y gentiles, </a:t>
            </a:r>
            <a:r>
              <a:rPr lang="es-PE" sz="3200" b="1" dirty="0"/>
              <a:t>que se unificara </a:t>
            </a:r>
            <a:r>
              <a:rPr lang="es-PE" sz="3200" dirty="0"/>
              <a:t>no según la carne, sino </a:t>
            </a:r>
            <a:r>
              <a:rPr lang="es-PE" sz="3200" b="1" dirty="0"/>
              <a:t>en el Espíritu</a:t>
            </a:r>
            <a:r>
              <a:rPr lang="es-PE" sz="3200" dirty="0"/>
              <a:t>, y constituyera el nuevo Pueblo de Dios. </a:t>
            </a:r>
          </a:p>
          <a:p>
            <a:r>
              <a:rPr lang="es-PE" sz="3200" dirty="0"/>
              <a:t>“un </a:t>
            </a:r>
            <a:r>
              <a:rPr lang="es-PE" sz="3200" u="sng" dirty="0"/>
              <a:t>linaje escogido, sacerdocio real, nación santa, pueblo de adquisición</a:t>
            </a:r>
            <a:r>
              <a:rPr lang="es-PE" sz="3200" dirty="0"/>
              <a:t>..., que en un tiempo no era pueblo y ahora es pueblo de Dios” (</a:t>
            </a:r>
            <a:r>
              <a:rPr lang="es-PE" sz="3200" i="1" dirty="0"/>
              <a:t>1 P</a:t>
            </a:r>
            <a:r>
              <a:rPr lang="es-PE" sz="3200" dirty="0"/>
              <a:t> 2, 9-10</a:t>
            </a:r>
            <a:r>
              <a:rPr lang="es-PE" sz="3200" dirty="0" smtClean="0"/>
              <a:t>).</a:t>
            </a:r>
            <a:endParaRPr lang="es-PE" sz="3200" dirty="0"/>
          </a:p>
        </p:txBody>
      </p:sp>
    </p:spTree>
    <p:extLst>
      <p:ext uri="{BB962C8B-B14F-4D97-AF65-F5344CB8AC3E}">
        <p14:creationId xmlns:p14="http://schemas.microsoft.com/office/powerpoint/2010/main" val="2106338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E" sz="5400" dirty="0" smtClean="0">
                <a:latin typeface="Britannic Bold" panose="020B0903060703020204" pitchFamily="34" charset="0"/>
              </a:rPr>
              <a:t>Lumen Gentium </a:t>
            </a:r>
            <a:r>
              <a:rPr lang="es-PE" sz="2400" dirty="0" smtClean="0">
                <a:latin typeface="Britannic Bold" panose="020B0903060703020204" pitchFamily="34" charset="0"/>
              </a:rPr>
              <a:t>Constitución </a:t>
            </a:r>
            <a:r>
              <a:rPr lang="es-PE" sz="2400" dirty="0" smtClean="0">
                <a:latin typeface="Britannic Bold" panose="020B0903060703020204" pitchFamily="34" charset="0"/>
              </a:rPr>
              <a:t>Dogmática (Cf LG9)</a:t>
            </a:r>
            <a:endParaRPr lang="es-PE" sz="2400" dirty="0">
              <a:latin typeface="Britannic Bold" panose="020B0903060703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PE" sz="4000" dirty="0"/>
              <a:t>Este pueblo mesiánico tiene por </a:t>
            </a:r>
            <a:r>
              <a:rPr lang="es-PE" sz="4000" b="1" dirty="0"/>
              <a:t>cabeza a Cristo</a:t>
            </a:r>
            <a:r>
              <a:rPr lang="es-PE" sz="4000" dirty="0"/>
              <a:t>.</a:t>
            </a:r>
          </a:p>
          <a:p>
            <a:r>
              <a:rPr lang="es-PE" sz="4000" dirty="0"/>
              <a:t>La condición de este pueblo es la </a:t>
            </a:r>
            <a:r>
              <a:rPr lang="es-PE" sz="4000" b="1" dirty="0"/>
              <a:t>dignidad</a:t>
            </a:r>
            <a:r>
              <a:rPr lang="es-PE" sz="4000" dirty="0"/>
              <a:t> y la </a:t>
            </a:r>
            <a:r>
              <a:rPr lang="es-PE" sz="4000" b="1" dirty="0"/>
              <a:t>libertad de los hijos de Dios</a:t>
            </a:r>
            <a:r>
              <a:rPr lang="es-PE" sz="4000" dirty="0"/>
              <a:t>.</a:t>
            </a:r>
          </a:p>
          <a:p>
            <a:r>
              <a:rPr lang="es-PE" sz="4000" dirty="0"/>
              <a:t>Tiene por ley el nuevo mandato de </a:t>
            </a:r>
            <a:r>
              <a:rPr lang="es-PE" sz="4000" b="1" dirty="0"/>
              <a:t>amar como el mismo Cristo nos amó</a:t>
            </a:r>
            <a:r>
              <a:rPr lang="es-PE" sz="4000" dirty="0"/>
              <a:t> a nosotros</a:t>
            </a:r>
            <a:r>
              <a:rPr lang="es-PE" sz="4000" dirty="0" smtClean="0"/>
              <a:t>.</a:t>
            </a:r>
          </a:p>
          <a:p>
            <a:r>
              <a:rPr lang="es-PE" sz="4000" dirty="0"/>
              <a:t>Y tiene en último lugar, como fin, el </a:t>
            </a:r>
            <a:r>
              <a:rPr lang="es-PE" sz="4000" b="1" dirty="0"/>
              <a:t>dilatar más y más el reino de Dios</a:t>
            </a:r>
            <a:r>
              <a:rPr lang="es-PE" sz="4000" dirty="0"/>
              <a:t> hasta </a:t>
            </a:r>
            <a:r>
              <a:rPr lang="es-PE" sz="4000" dirty="0" smtClean="0"/>
              <a:t>al </a:t>
            </a:r>
            <a:r>
              <a:rPr lang="es-PE" sz="4000" dirty="0"/>
              <a:t>final de los </a:t>
            </a:r>
            <a:r>
              <a:rPr lang="es-PE" sz="4000" dirty="0" smtClean="0"/>
              <a:t>tiempos</a:t>
            </a:r>
            <a:r>
              <a:rPr lang="es-PE" sz="4000" dirty="0"/>
              <a:t>.</a:t>
            </a:r>
            <a:endParaRPr lang="es-PE" sz="4000" dirty="0"/>
          </a:p>
        </p:txBody>
      </p:sp>
    </p:spTree>
    <p:extLst>
      <p:ext uri="{BB962C8B-B14F-4D97-AF65-F5344CB8AC3E}">
        <p14:creationId xmlns:p14="http://schemas.microsoft.com/office/powerpoint/2010/main" val="2329099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E" sz="5400" dirty="0" smtClean="0">
                <a:latin typeface="Britannic Bold" panose="020B0903060703020204" pitchFamily="34" charset="0"/>
              </a:rPr>
              <a:t>Lumen Gentium </a:t>
            </a:r>
            <a:r>
              <a:rPr lang="es-PE" sz="2400" dirty="0" smtClean="0">
                <a:latin typeface="Britannic Bold" panose="020B0903060703020204" pitchFamily="34" charset="0"/>
              </a:rPr>
              <a:t>Constitución </a:t>
            </a:r>
            <a:r>
              <a:rPr lang="es-PE" sz="2400" dirty="0" smtClean="0">
                <a:latin typeface="Britannic Bold" panose="020B0903060703020204" pitchFamily="34" charset="0"/>
              </a:rPr>
              <a:t>Dogmática (Cf LG9)</a:t>
            </a:r>
            <a:endParaRPr lang="es-PE" sz="2400" dirty="0">
              <a:latin typeface="Britannic Bold" panose="020B0903060703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PE" sz="4000" dirty="0" smtClean="0"/>
              <a:t>Este </a:t>
            </a:r>
            <a:r>
              <a:rPr lang="es-PE" sz="4000" dirty="0"/>
              <a:t>pueblo mesiánico, por consiguiente, aunque no incluya a todos los hombres </a:t>
            </a:r>
            <a:r>
              <a:rPr lang="es-PE" sz="4000" b="1" dirty="0">
                <a:solidFill>
                  <a:srgbClr val="FF0000"/>
                </a:solidFill>
              </a:rPr>
              <a:t>actualmente</a:t>
            </a:r>
            <a:r>
              <a:rPr lang="es-PE" sz="4000" dirty="0"/>
              <a:t> y con frecuencia </a:t>
            </a:r>
            <a:r>
              <a:rPr lang="es-PE" sz="4000" b="1" dirty="0"/>
              <a:t>parezca</a:t>
            </a:r>
            <a:r>
              <a:rPr lang="es-PE" sz="4000" dirty="0"/>
              <a:t> una grey pequeña, es, sin embargo, </a:t>
            </a:r>
            <a:r>
              <a:rPr lang="es-PE" sz="4800" b="1" dirty="0"/>
              <a:t>para todo el género humano</a:t>
            </a:r>
            <a:r>
              <a:rPr lang="es-PE" sz="4000" dirty="0"/>
              <a:t>, un germen segurísimo de unidad, de esperanza y de salvación. </a:t>
            </a:r>
          </a:p>
        </p:txBody>
      </p:sp>
    </p:spTree>
    <p:extLst>
      <p:ext uri="{BB962C8B-B14F-4D97-AF65-F5344CB8AC3E}">
        <p14:creationId xmlns:p14="http://schemas.microsoft.com/office/powerpoint/2010/main" val="2078401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E" sz="5400" dirty="0" smtClean="0">
                <a:latin typeface="Britannic Bold" panose="020B0903060703020204" pitchFamily="34" charset="0"/>
              </a:rPr>
              <a:t>Catecismo de la Iglesia </a:t>
            </a:r>
            <a:r>
              <a:rPr lang="es-PE" sz="5400" dirty="0" smtClean="0">
                <a:latin typeface="Britannic Bold" panose="020B0903060703020204" pitchFamily="34" charset="0"/>
              </a:rPr>
              <a:t>Católica </a:t>
            </a:r>
            <a:br>
              <a:rPr lang="es-PE" sz="5400" dirty="0" smtClean="0">
                <a:latin typeface="Britannic Bold" panose="020B0903060703020204" pitchFamily="34" charset="0"/>
              </a:rPr>
            </a:br>
            <a:r>
              <a:rPr lang="es-PE" sz="2400" dirty="0" smtClean="0">
                <a:latin typeface="Britannic Bold" panose="020B0903060703020204" pitchFamily="34" charset="0"/>
              </a:rPr>
              <a:t>Cf 782</a:t>
            </a:r>
            <a:endParaRPr lang="es-PE" sz="2400" dirty="0">
              <a:latin typeface="Britannic Bold" panose="020B0903060703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PE" sz="3200" b="1" dirty="0"/>
              <a:t>Características del Pueblo de Dios: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PE" sz="3200" dirty="0" smtClean="0"/>
              <a:t>El </a:t>
            </a:r>
            <a:r>
              <a:rPr lang="es-PE" sz="3200" dirty="0"/>
              <a:t>Pueblo de Dios no pertenece en propiedad a ningún pueblo. Es un </a:t>
            </a:r>
            <a:r>
              <a:rPr lang="es-PE" sz="3200" b="1" dirty="0"/>
              <a:t>pueblo ADQUIRIDO</a:t>
            </a:r>
            <a:r>
              <a:rPr lang="es-PE" sz="3200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PE" sz="3200" dirty="0" smtClean="0"/>
              <a:t>Se </a:t>
            </a:r>
            <a:r>
              <a:rPr lang="es-PE" sz="3200" dirty="0"/>
              <a:t>llega a ser miembro por la </a:t>
            </a:r>
            <a:r>
              <a:rPr lang="es-PE" sz="3200" b="1" dirty="0"/>
              <a:t>fe en Cristo y el Bautismo</a:t>
            </a:r>
            <a:r>
              <a:rPr lang="es-PE" sz="3200" dirty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PE" sz="3200" dirty="0" smtClean="0"/>
              <a:t>Su</a:t>
            </a:r>
            <a:r>
              <a:rPr lang="es-PE" sz="3200" dirty="0"/>
              <a:t> misión es ser la </a:t>
            </a:r>
            <a:r>
              <a:rPr lang="es-PE" sz="3200" b="1" dirty="0"/>
              <a:t>sal de la tierra y la luz del mundo </a:t>
            </a:r>
            <a:r>
              <a:rPr lang="es-PE" sz="3200" dirty="0"/>
              <a:t>(cf. </a:t>
            </a:r>
            <a:r>
              <a:rPr lang="es-PE" sz="3200" i="1" dirty="0"/>
              <a:t>Mt</a:t>
            </a:r>
            <a:r>
              <a:rPr lang="es-PE" sz="3200" dirty="0"/>
              <a:t> 5, 13-16).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PE" sz="3200" dirty="0" smtClean="0"/>
              <a:t>Su</a:t>
            </a:r>
            <a:r>
              <a:rPr lang="es-PE" sz="3200" dirty="0"/>
              <a:t> </a:t>
            </a:r>
            <a:r>
              <a:rPr lang="es-PE" sz="3200" b="1" dirty="0"/>
              <a:t>destino es el Reino de Dios</a:t>
            </a:r>
            <a:r>
              <a:rPr lang="es-PE" sz="3200" dirty="0"/>
              <a:t>, que él mismo comenzó en este mundo.</a:t>
            </a:r>
          </a:p>
          <a:p>
            <a:endParaRPr lang="es-PE" sz="3200" dirty="0"/>
          </a:p>
        </p:txBody>
      </p:sp>
    </p:spTree>
    <p:extLst>
      <p:ext uri="{BB962C8B-B14F-4D97-AF65-F5344CB8AC3E}">
        <p14:creationId xmlns:p14="http://schemas.microsoft.com/office/powerpoint/2010/main" val="3316017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E" sz="5400" dirty="0" smtClean="0">
                <a:latin typeface="Britannic Bold" panose="020B0903060703020204" pitchFamily="34" charset="0"/>
              </a:rPr>
              <a:t>Catecismo de la Iglesia </a:t>
            </a:r>
            <a:r>
              <a:rPr lang="es-PE" sz="5400" dirty="0" smtClean="0">
                <a:latin typeface="Britannic Bold" panose="020B0903060703020204" pitchFamily="34" charset="0"/>
              </a:rPr>
              <a:t>Católica </a:t>
            </a:r>
            <a:br>
              <a:rPr lang="es-PE" sz="5400" dirty="0" smtClean="0">
                <a:latin typeface="Britannic Bold" panose="020B0903060703020204" pitchFamily="34" charset="0"/>
              </a:rPr>
            </a:br>
            <a:r>
              <a:rPr lang="es-PE" sz="2400" dirty="0" smtClean="0">
                <a:latin typeface="Britannic Bold" panose="020B0903060703020204" pitchFamily="34" charset="0"/>
              </a:rPr>
              <a:t>Cf 783 - 786</a:t>
            </a:r>
            <a:endParaRPr lang="es-PE" sz="2400" dirty="0">
              <a:latin typeface="Britannic Bold" panose="020B0903060703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s-PE" sz="4000" b="1" dirty="0"/>
              <a:t>Un pueblo sacerdotal, profético y real</a:t>
            </a:r>
            <a:endParaRPr lang="es-PE" sz="4000" dirty="0"/>
          </a:p>
          <a:p>
            <a:r>
              <a:rPr lang="es-PE" sz="4000" dirty="0"/>
              <a:t>"Sacerdote, Profeta y Rey". Todo el Pueblo de Dios participa de estas tres funciones de Cristo y tiene las </a:t>
            </a:r>
            <a:r>
              <a:rPr lang="es-PE" sz="4000" b="1" dirty="0"/>
              <a:t>responsabilidades de misión y de servicio</a:t>
            </a:r>
            <a:r>
              <a:rPr lang="es-PE" sz="4000" dirty="0"/>
              <a:t> que se derivan de ellas</a:t>
            </a:r>
            <a:r>
              <a:rPr lang="es-PE" sz="4000" dirty="0" smtClean="0"/>
              <a:t>.</a:t>
            </a:r>
            <a:endParaRPr lang="es-PE" sz="4000" dirty="0"/>
          </a:p>
        </p:txBody>
      </p:sp>
    </p:spTree>
    <p:extLst>
      <p:ext uri="{BB962C8B-B14F-4D97-AF65-F5344CB8AC3E}">
        <p14:creationId xmlns:p14="http://schemas.microsoft.com/office/powerpoint/2010/main" val="4229994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E" sz="5400" dirty="0" smtClean="0">
                <a:latin typeface="Britannic Bold" panose="020B0903060703020204" pitchFamily="34" charset="0"/>
              </a:rPr>
              <a:t>Catecismo de la Iglesia </a:t>
            </a:r>
            <a:r>
              <a:rPr lang="es-PE" sz="5400" dirty="0" smtClean="0">
                <a:latin typeface="Britannic Bold" panose="020B0903060703020204" pitchFamily="34" charset="0"/>
              </a:rPr>
              <a:t>Católica </a:t>
            </a:r>
            <a:br>
              <a:rPr lang="es-PE" sz="5400" dirty="0" smtClean="0">
                <a:latin typeface="Britannic Bold" panose="020B0903060703020204" pitchFamily="34" charset="0"/>
              </a:rPr>
            </a:br>
            <a:r>
              <a:rPr lang="es-PE" sz="2400" dirty="0" smtClean="0">
                <a:latin typeface="Britannic Bold" panose="020B0903060703020204" pitchFamily="34" charset="0"/>
              </a:rPr>
              <a:t>Cf 782</a:t>
            </a:r>
            <a:endParaRPr lang="es-PE" sz="2400" dirty="0">
              <a:latin typeface="Britannic Bold" panose="020B0903060703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PE" sz="3600" u="sng" dirty="0" smtClean="0"/>
              <a:t>Carácter</a:t>
            </a:r>
            <a:r>
              <a:rPr lang="es-PE" sz="3600" u="sng" dirty="0"/>
              <a:t> sacerdotal</a:t>
            </a:r>
            <a:r>
              <a:rPr lang="es-PE" sz="3600" dirty="0"/>
              <a:t>: Cristo el Señor ha hecho del nuevo pueblo "un reino de </a:t>
            </a:r>
            <a:r>
              <a:rPr lang="es-PE" sz="3600" b="1" dirty="0"/>
              <a:t>sacerdotes para Dios</a:t>
            </a:r>
            <a:r>
              <a:rPr lang="es-PE" sz="3600" dirty="0"/>
              <a:t>, su Padre". </a:t>
            </a:r>
          </a:p>
          <a:p>
            <a:r>
              <a:rPr lang="es-PE" sz="3600" u="sng" dirty="0"/>
              <a:t>Carácter profético: </a:t>
            </a:r>
            <a:r>
              <a:rPr lang="es-PE" sz="3600" dirty="0"/>
              <a:t>Se hace </a:t>
            </a:r>
            <a:r>
              <a:rPr lang="es-PE" sz="3600" b="1" dirty="0"/>
              <a:t>testigo de Cristo </a:t>
            </a:r>
            <a:r>
              <a:rPr lang="es-PE" sz="3600" dirty="0"/>
              <a:t>en medio de este mundo.</a:t>
            </a:r>
          </a:p>
          <a:p>
            <a:r>
              <a:rPr lang="es-PE" sz="3600" u="sng" dirty="0"/>
              <a:t>Carácter real:</a:t>
            </a:r>
            <a:r>
              <a:rPr lang="es-PE" sz="3600" dirty="0"/>
              <a:t> Cristo, Rey y Señor del universo, se hizo el servidor de todos. Para el cristiano, </a:t>
            </a:r>
            <a:r>
              <a:rPr lang="es-PE" sz="3600" b="1" dirty="0"/>
              <a:t>"servir a Cristo es reinar".</a:t>
            </a:r>
          </a:p>
          <a:p>
            <a:endParaRPr lang="es-PE" sz="3600" dirty="0"/>
          </a:p>
        </p:txBody>
      </p:sp>
    </p:spTree>
    <p:extLst>
      <p:ext uri="{BB962C8B-B14F-4D97-AF65-F5344CB8AC3E}">
        <p14:creationId xmlns:p14="http://schemas.microsoft.com/office/powerpoint/2010/main" val="2545832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629</TotalTime>
  <Words>1521</Words>
  <Application>Microsoft Office PowerPoint</Application>
  <PresentationFormat>Panorámica</PresentationFormat>
  <Paragraphs>87</Paragraphs>
  <Slides>25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32" baseType="lpstr">
      <vt:lpstr>Arial</vt:lpstr>
      <vt:lpstr>Berlin Sans FB</vt:lpstr>
      <vt:lpstr>Britannic Bold</vt:lpstr>
      <vt:lpstr>Calibri</vt:lpstr>
      <vt:lpstr>Calibri Light</vt:lpstr>
      <vt:lpstr>Wingdings</vt:lpstr>
      <vt:lpstr>Tema de Office</vt:lpstr>
      <vt:lpstr>La Iglesia</vt:lpstr>
      <vt:lpstr>Presentación de PowerPoint</vt:lpstr>
      <vt:lpstr>Sagrada Escritura</vt:lpstr>
      <vt:lpstr>Lumen Gentium Constitución Dogmática (Cf LG9)</vt:lpstr>
      <vt:lpstr>Lumen Gentium Constitución Dogmática (Cf LG9)</vt:lpstr>
      <vt:lpstr>Lumen Gentium Constitución Dogmática (Cf LG9)</vt:lpstr>
      <vt:lpstr>Catecismo de la Iglesia Católica  Cf 782</vt:lpstr>
      <vt:lpstr>Catecismo de la Iglesia Católica  Cf 783 - 786</vt:lpstr>
      <vt:lpstr>Catecismo de la Iglesia Católica  Cf 782</vt:lpstr>
      <vt:lpstr>Sacerdocio Común</vt:lpstr>
      <vt:lpstr>Lumen Gentium Constitución Dogmática (Cf LG 10 -13)</vt:lpstr>
      <vt:lpstr>Lumen Gentium Constitución Dogmática (Cf LG 10 -13)</vt:lpstr>
      <vt:lpstr>Lumen Gentium Constitución Dogmática (Cf LG 10 -13)</vt:lpstr>
      <vt:lpstr>Lumen Gentium Constitución Dogmática (Cf LG 10 -13)</vt:lpstr>
      <vt:lpstr>Lumen Gentium Constitución Dogmática (Cf LG 10 -13)</vt:lpstr>
      <vt:lpstr>Mater et Magistra Carta Encíclica (n° 3)</vt:lpstr>
      <vt:lpstr>Ecclesia in America Exhortación Apostólica (n°44)</vt:lpstr>
      <vt:lpstr>Ecclesia in America Exhortación Apostólica (n°44)</vt:lpstr>
      <vt:lpstr>Aparecida Conclusiones  V Conferencia General del Episcopado Latinoamericano y de El Caribe</vt:lpstr>
      <vt:lpstr>Gaudete et Exsultate Exhortación Apostólica (n°24)</vt:lpstr>
      <vt:lpstr>Gaudete et Exsultate Exhortación Apostólica (n°112 - 157)</vt:lpstr>
      <vt:lpstr>Christus Vivit Exhortación Apostólica (n° 253 – 254)</vt:lpstr>
      <vt:lpstr>Christus Vivit Exhortación Apostólica (n° 253 – 254)</vt:lpstr>
      <vt:lpstr>Presentación de PowerPoint</vt:lpstr>
      <vt:lpstr>La Iglesia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Iglesia</dc:title>
  <dc:creator>P. Erick</dc:creator>
  <cp:lastModifiedBy>P. Erick</cp:lastModifiedBy>
  <cp:revision>21</cp:revision>
  <dcterms:created xsi:type="dcterms:W3CDTF">2020-05-13T05:42:40Z</dcterms:created>
  <dcterms:modified xsi:type="dcterms:W3CDTF">2020-05-15T07:30:19Z</dcterms:modified>
</cp:coreProperties>
</file>