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20" r:id="rId4"/>
    <p:sldMasterId id="2147483805" r:id="rId5"/>
    <p:sldMasterId id="2147483817" r:id="rId6"/>
    <p:sldMasterId id="2147483853" r:id="rId7"/>
    <p:sldMasterId id="2147483890" r:id="rId8"/>
    <p:sldMasterId id="2147483914" r:id="rId9"/>
  </p:sldMasterIdLst>
  <p:notesMasterIdLst>
    <p:notesMasterId r:id="rId47"/>
  </p:notesMasterIdLst>
  <p:sldIdLst>
    <p:sldId id="614" r:id="rId10"/>
    <p:sldId id="611" r:id="rId11"/>
    <p:sldId id="599" r:id="rId12"/>
    <p:sldId id="606" r:id="rId13"/>
    <p:sldId id="377" r:id="rId14"/>
    <p:sldId id="600" r:id="rId15"/>
    <p:sldId id="547" r:id="rId16"/>
    <p:sldId id="566" r:id="rId17"/>
    <p:sldId id="612" r:id="rId18"/>
    <p:sldId id="564" r:id="rId19"/>
    <p:sldId id="549" r:id="rId20"/>
    <p:sldId id="567" r:id="rId21"/>
    <p:sldId id="550" r:id="rId22"/>
    <p:sldId id="551" r:id="rId23"/>
    <p:sldId id="552" r:id="rId24"/>
    <p:sldId id="613" r:id="rId25"/>
    <p:sldId id="589" r:id="rId26"/>
    <p:sldId id="590" r:id="rId27"/>
    <p:sldId id="615" r:id="rId28"/>
    <p:sldId id="383" r:id="rId29"/>
    <p:sldId id="505" r:id="rId30"/>
    <p:sldId id="524" r:id="rId31"/>
    <p:sldId id="526" r:id="rId32"/>
    <p:sldId id="388" r:id="rId33"/>
    <p:sldId id="476" r:id="rId34"/>
    <p:sldId id="474" r:id="rId35"/>
    <p:sldId id="466" r:id="rId36"/>
    <p:sldId id="393" r:id="rId37"/>
    <p:sldId id="528" r:id="rId38"/>
    <p:sldId id="530" r:id="rId39"/>
    <p:sldId id="531" r:id="rId40"/>
    <p:sldId id="532" r:id="rId41"/>
    <p:sldId id="475" r:id="rId42"/>
    <p:sldId id="610" r:id="rId43"/>
    <p:sldId id="447" r:id="rId44"/>
    <p:sldId id="449" r:id="rId45"/>
    <p:sldId id="609" r:id="rId46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92770"/>
    <a:srgbClr val="360201"/>
    <a:srgbClr val="720475"/>
    <a:srgbClr val="3E0759"/>
    <a:srgbClr val="868788"/>
    <a:srgbClr val="1F0307"/>
    <a:srgbClr val="4B004B"/>
    <a:srgbClr val="590059"/>
    <a:srgbClr val="88199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50" autoAdjust="0"/>
    <p:restoredTop sz="95332" autoAdjust="0"/>
  </p:normalViewPr>
  <p:slideViewPr>
    <p:cSldViewPr>
      <p:cViewPr varScale="1">
        <p:scale>
          <a:sx n="88" d="100"/>
          <a:sy n="88" d="100"/>
        </p:scale>
        <p:origin x="960" y="72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smtClean="0"/>
              <a:t>Haga clic para modificar el estilo de texto del patrón</a:t>
            </a:r>
          </a:p>
          <a:p>
            <a:pPr lvl="1"/>
            <a:r>
              <a:rPr lang="ca-ES" noProof="0" smtClean="0"/>
              <a:t>Segundo nivel</a:t>
            </a:r>
          </a:p>
          <a:p>
            <a:pPr lvl="2"/>
            <a:r>
              <a:rPr lang="ca-ES" noProof="0" smtClean="0"/>
              <a:t>Tercer nivel</a:t>
            </a:r>
          </a:p>
          <a:p>
            <a:pPr lvl="3"/>
            <a:r>
              <a:rPr lang="ca-ES" noProof="0" smtClean="0"/>
              <a:t>Cuarto nivel</a:t>
            </a:r>
          </a:p>
          <a:p>
            <a:pPr lvl="4"/>
            <a:r>
              <a:rPr lang="ca-ES" noProof="0" smtClean="0"/>
              <a:t>Quinto nivel</a:t>
            </a: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5A8845EA-A218-4BB3-899A-D3E98955B45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8644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/>
              <a:pPr>
                <a:defRPr/>
              </a:pPr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73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/>
              <a:pPr>
                <a:defRPr/>
              </a:pPr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9809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90E54-A3AA-489F-86F4-5124C26435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CEA0B-CFFF-44D4-91A1-7EDF54CE9B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27474-730A-45FB-8281-B79A71A1A57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8CF73-432A-44FF-B3B4-9D7B5DBAD5F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16B3-0C86-4A11-A9AA-F0BAA5502C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A5CF3-3842-47C2-9D59-66DAA66F5E7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A4948-8C22-47EE-BF76-78E15C3F799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C35C3-4332-46EC-BC2D-DA9B9872E34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BDEB-7020-46D9-B59B-392C0E28CB3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D7D35-DBE0-4989-BDC0-A70E0F52190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DD29B-5F7E-404C-BC7C-D097FF22623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41F4-A172-407D-AEA3-9F86435027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0C5E3-16E2-47EC-B825-3AE0FFBBBC4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D4FE-893E-4D1F-99A2-EF11D12B98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E0D4-DD87-401C-A4CF-9001D3FFB81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8A9D3-B811-43A0-926E-900CFFFBA35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29930-3150-403D-9D03-9A58C87CA50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AF14-9B06-44D7-80BA-4155DA0B169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8BB1-0ECD-409F-90EF-B610C6196BA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47138-FC51-417D-9B98-8501C904A63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AF71-0CC7-4745-9066-2B84F8FD52B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2EC3-3021-4D2B-888F-5C2ED4C898D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4523-0FCD-486E-92DD-1FA530B1CEE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1F6B-5DE5-47A8-BC33-5373726D939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6BC1A-C271-447D-B749-0873348B8F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F090-0BE4-45DF-9994-ED1376AFB33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E82F-31BC-4FC6-922E-BE20C51F11C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61F3-7E3B-4437-BA42-36E4968713B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AAB0-1634-4D06-B397-D637070D1BA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35792-203D-48E1-A02F-5A7BAB16963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B53F8-684F-4312-AF16-F69A1A6DCB1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84DF-73BA-4DCB-9398-21EDBB43FE7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E1CC4-7D02-46B0-A7F3-8C25B217823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B9F19-C414-4DC1-8716-76B2B657385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032CE-ED34-4529-86E1-B69BD04220F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C6F8-E56A-4BA3-806E-4D219B83BB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BF9DE-8D79-4D2A-8FD8-B27560EEECE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8B215-8033-4172-AE50-81CB473AE1A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52EF5-EB21-45EE-A4C7-A813470741B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4EF4F-E928-4DAD-A648-E6862125F12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F2D73-5CE9-4AFF-BEA4-6A598F72BA0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ABD0C1-F773-46DD-8F94-3000218582D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C5EC7-B637-4D86-8D18-F5CDE16B7E3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1115B-341F-40E6-A3C4-1D1BBD184E2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0A3DA-AA95-45E6-94ED-50CA1AB08BE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E4D76-DFF7-4397-92DE-F4068BBC7FF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F17D-0DB1-42D4-9FDF-48BF50B84B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0F91-A0D1-4CDE-9AA8-A7909610787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43F8E-234C-426D-AB6A-392E04D3B57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FBEC3-1189-44B0-B8D6-8DFA8748203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AB9EE-4387-4C10-9C38-137C444F012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F1627-BC44-4F60-B56E-079ECD155DE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09CC2-008D-4410-82ED-66A5158A355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B2AA0-37B1-4DC6-BF01-2ED233DFDD9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D4352-CDEF-4BC6-AFBA-88A2A4F8323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5FF4-40E8-4311-9F8E-CC374F7E1B4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2240B-6138-4898-B836-3B131E70924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2A7B-148B-40A5-AF6B-0094F64B35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7D361-0322-4D5C-8F4B-5170B148420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EE6DE-0E21-4F8E-BB0D-5D12156D69B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E760C-7800-4C5C-93E8-0B34A616024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0706E-BA8D-4B85-9355-844707049DD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C6DD5-3D4C-4190-96B0-17EC3D0380A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DD1D9-50C5-4848-8199-BDB5BA2087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18B9B-DCF8-406C-9F18-8F28463E061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B02E-F0DD-41DF-BE59-8C8C0BF49A9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20BF-5D62-4912-B5B7-8A7E0E8DB4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1F7C-F6D8-45A5-91B6-523661CF1D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6384-96EB-467D-A9A3-E6FCCBA71A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00C5-05FF-4A7A-9D72-E86B9CC5C9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0D28-1F3A-4A94-9855-A1105987FF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FD2B-942B-4D8C-B5C8-0D114BFAAF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6105-F9EA-4365-88F6-4C0A9E58FD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759C-5A91-47CD-8F5A-33088D0421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F70B-CD79-4A5B-BC57-2572FBA5C0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C49E-8F6A-4FB1-9B14-4C98D11D7F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53A0-9FEB-4739-9668-79BAED0349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3861-D2D6-4087-A8CC-BA69F373BD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2D1B-D383-4F42-B338-B6810545EC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23714-1394-4148-A9B1-B1D14B3368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C417A-1F50-4151-8F11-827C02474FB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C596D-86E4-4331-BB37-0771F2286D2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DFED0-C155-4C9B-905E-36815AD7704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2D2C6-5CFE-48D0-83AE-78B732253B8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4A0A2-74B6-4120-81D8-97C17714318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FBEBA-FFC5-45D2-B4E5-B4D80A41372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67F7-6A19-4DE4-980D-95358730B196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58419-6DA0-4139-A060-A6D37F6731A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14613-41E3-43C6-94ED-25D49EAD0B2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D0617-528A-464E-ABBC-273C4DA9759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7F5F-480E-4429-B62A-C91ACC9BAC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5AAA7-750A-48CF-9690-92397225CB1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D0C1F-372D-4132-85D3-16F9DB94D77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EDB0F-C2BC-4805-B313-8FC2D7ACF1D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56F42-7911-46C7-A76F-F825440066F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EDDDD-1F16-4824-AF26-317BD597EA7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17B64-4B97-4749-96AA-F117413EB48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FED00-F287-4B94-99EE-CB9A5C7AA41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E9942-E6E6-4641-BCE7-3EA8C4AF63F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29953-0653-4C2F-A6B9-CA9036E7127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FF4B4-1204-4694-8EE4-CD782D5A326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382D95D2-6DEA-46E6-8E08-592050DD1C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5C427D-9CBA-40D7-BE7B-25B43A18A17B}" type="slidenum">
              <a:rPr lang="en-US"/>
              <a:pPr/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41942C9-379C-49A7-8F02-95B5540CE9EB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3E08AE-972F-4BF7-AC64-9726A1142C3F}" type="slidenum">
              <a:rPr lang="en-US"/>
              <a:pPr/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62F6393-6AF9-4A19-96C6-FBB981D6E02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CADEF7D-A1D1-4CB4-8C7F-F0F57C4020E8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med">
    <p:pull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12E2BCC-B8EA-4BFE-BB74-5912C697CC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59853E9-6253-4253-8BA0-15743F2BEC6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7D76ED-DA38-4064-8E7F-214933F7BD08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5976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Rectángulo 2"/>
          <p:cNvSpPr/>
          <p:nvPr/>
        </p:nvSpPr>
        <p:spPr>
          <a:xfrm>
            <a:off x="622000" y="5897750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Imagen de Portada: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P</a:t>
            </a:r>
            <a:r>
              <a:rPr kumimoji="0" lang="es-ES_tradnl" sz="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. Erick Félix, CM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" name="07 Nostalgia de D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7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Llegó Jesús a un pueblo de Samaria llamado Sicar,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385636"/>
            <a:ext cx="8188776" cy="59956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03848" y="980728"/>
            <a:ext cx="35283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La 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samaritana </a:t>
            </a: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                   le dice: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s-ES" sz="32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-¿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Cómo </a:t>
            </a: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tú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, siendo </a:t>
            </a: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judío, me pides de beber a 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mí, que soy samaritana</a:t>
            </a: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?. </a:t>
            </a:r>
          </a:p>
          <a:p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Porque los judíos, </a:t>
            </a: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              no 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tienen trato con </a:t>
            </a: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        los 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samaritanos</a:t>
            </a: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.</a:t>
            </a:r>
            <a:endParaRPr lang="es-ES" sz="32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Llegó Jesús a un pueblo de Samaria llamado Sicar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845"/>
            <a:ext cx="8208912" cy="60001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12131" y="655206"/>
            <a:ext cx="30243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0C0600"/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Jesús le contestó:</a:t>
            </a:r>
          </a:p>
          <a:p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-Si 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conocieras el don de Dios y </a:t>
            </a: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quien 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es el que te pide de beber, </a:t>
            </a: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le pedirías tú, y  él 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te daría agua </a:t>
            </a: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080400"/>
                  </a:glow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viva.</a:t>
            </a:r>
            <a:endParaRPr lang="es-ES" sz="3200" dirty="0">
              <a:solidFill>
                <a:schemeClr val="bg1"/>
              </a:solidFill>
              <a:effectLst>
                <a:glow rad="101600">
                  <a:srgbClr val="080400"/>
                </a:glow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7" y="417972"/>
            <a:ext cx="8200069" cy="59633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56859" y="417972"/>
            <a:ext cx="784758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mujer le dice: - Señor, ni siquiera tienes con que sacar agua, y el pozo es muy hondo, ¿de dónde vas a sacar esa agua viva?; </a:t>
            </a:r>
            <a:endParaRPr lang="es-ES" sz="3200" dirty="0" smtClean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algn="l"/>
            <a:endParaRPr lang="es-ES" sz="32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algn="l"/>
            <a:endParaRPr lang="es-ES" sz="3200" dirty="0" smtClean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algn="l"/>
            <a:endParaRPr lang="es-ES" sz="32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algn="l"/>
            <a:endParaRPr lang="es-ES" sz="3200" dirty="0" smtClean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algn="l"/>
            <a:endParaRPr lang="es-ES" sz="32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algn="l"/>
            <a:endParaRPr lang="es-ES" sz="3200" dirty="0" smtClean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¿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eres tú más que nuestro padre Jacob que nos dio este pozo, y de él bebieron él y sus hijos y sus ganados</a:t>
            </a: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?</a:t>
            </a:r>
            <a:endParaRPr lang="es-ES" sz="20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45040" y="2348880"/>
            <a:ext cx="2809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endParaRPr lang="es-ES" sz="20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5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llegaba una mujer a Samar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39552" y="1628800"/>
            <a:ext cx="35902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Jesús le contestó:                        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que bebe de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esta agua vuelve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tener sed;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pero el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que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bebe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del agua que yo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 daré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nunca más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tendrá sed; el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agua que yo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 daré se convertirá dentro de él en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 manantial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 agua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que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brota hasta la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vida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eterna.</a:t>
            </a:r>
            <a:endParaRPr lang="es-ES" sz="18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n para llegaba una mujer a Samari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9640" y="404664"/>
            <a:ext cx="8208912" cy="5976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89640" y="3933056"/>
            <a:ext cx="8208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mujer le dice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: Señor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, dame de beber de esa agua: así no tendré más sed, ni tendré que venir aquí a sacarla. Veo que tú eres un profeta. Nuestros padres dieron culto a Dios en este monte, pero ustedes los judíos dicen que el lugar donde se debe dar culto está en Jerusalén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.</a:t>
            </a:r>
            <a:endParaRPr lang="es-ES" sz="28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3" y="404664"/>
            <a:ext cx="8204283" cy="60015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11560" y="3933056"/>
            <a:ext cx="70567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Jesús le dice: - Créeme, mujer: se acerca la hora en que ni en este monte ni en Jerusalén darán ustedes culto al Padre. Ustedes dan culto a uno que no conocen; nosotros adoramos a uno que conocemos, porque la salvación viene de los judíos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s-ES" sz="28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3" y="419877"/>
            <a:ext cx="8235994" cy="6018245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15616" y="4005064"/>
            <a:ext cx="74888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Pero se acerca la hora, ya está aquí, en que los que quieran dar culto verdadero adorarán al Padre en espíritu y en verdad, porque el Padre desea que le den culto así. Dios es espíritu, y los que le dan culto deben hacerlo en espíritu y verdad.</a:t>
            </a:r>
            <a:endParaRPr lang="es-ES" sz="28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llegaba una mujer a Samar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2" y="404664"/>
            <a:ext cx="8208912" cy="59592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788024" y="3861048"/>
            <a:ext cx="3810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Jesús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le dice:</a:t>
            </a:r>
          </a:p>
          <a:p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- Soy yo, el que habla contigo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.</a:t>
            </a:r>
            <a:endParaRPr lang="es-ES" sz="2800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3573016"/>
            <a:ext cx="3810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La mujer le dice:</a:t>
            </a:r>
          </a:p>
          <a:p>
            <a:pPr algn="l"/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Sé que va a venir el Mesías, el Cristo;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                    cuando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venga,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                             él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nos lo dirá todo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.</a:t>
            </a:r>
            <a:endParaRPr lang="es-ES" sz="2800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llegaba una mujer a Samari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797" y="404664"/>
            <a:ext cx="8215291" cy="5976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5805" y="3212976"/>
            <a:ext cx="797663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>En aquel pueblo muchos creyeron en él. Así cuando llegaron a verlo los samaritanos, le rogaban que se quedara con ellos. Y se quedó allí dos días. </a:t>
            </a:r>
          </a:p>
        </p:txBody>
      </p:sp>
    </p:spTree>
    <p:extLst>
      <p:ext uri="{BB962C8B-B14F-4D97-AF65-F5344CB8AC3E}">
        <p14:creationId xmlns:p14="http://schemas.microsoft.com/office/powerpoint/2010/main" val="188591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3" y="404664"/>
            <a:ext cx="8223294" cy="59590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83682" y="4589706"/>
            <a:ext cx="797663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>Todavía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>creyeron muchos más por su predicación, y decían a la mujer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>: Ya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>no creemos por lo que tú dices; nosotros mismos lo hemos oído y sabemos que él es de verdad el Salvador del mundo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>.</a:t>
            </a:r>
            <a:endParaRPr lang="es-ES" sz="2800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FFFFFF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92336"/>
            <a:ext cx="4188315" cy="188992"/>
          </a:xfrm>
          <a:prstGeom prst="rect">
            <a:avLst/>
          </a:prstGeom>
        </p:spPr>
      </p:pic>
      <p:pic>
        <p:nvPicPr>
          <p:cNvPr id="14" name="Picture 2" descr="Resultado de imagen para Señor dame de esa agu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41324" y="409577"/>
            <a:ext cx="8208912" cy="596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467764" y="537171"/>
            <a:ext cx="4608430" cy="587884"/>
            <a:chOff x="-233" y="-191"/>
            <a:chExt cx="8152" cy="756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-233" y="-191"/>
              <a:ext cx="8152" cy="75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988" y="-156"/>
              <a:ext cx="6515" cy="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PE" sz="11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Arial Rounded MT Bold" panose="020F0704030504030204" pitchFamily="34" charset="0"/>
                </a:rPr>
                <a:t>LECTIO DIVINA – DOMINGO 3° CUARESMA – “A”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lang="es-PE" sz="1100" b="1" dirty="0" smtClean="0">
                  <a:solidFill>
                    <a:srgbClr val="C00000"/>
                  </a:solidFill>
                  <a:effectLst/>
                  <a:latin typeface="Arial Rounded MT Bold" panose="020F0704030504030204" pitchFamily="34" charset="0"/>
                </a:rPr>
                <a:t>SEÑOR, DA</a:t>
              </a:r>
              <a:r>
                <a:rPr kumimoji="0" lang="es-PE" sz="1100" b="1" i="0" u="none" strike="noStrike" cap="none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Rounded MT Bold" panose="020F0704030504030204" pitchFamily="34" charset="0"/>
                </a:rPr>
                <a:t>ME DE ESA AGUA…</a:t>
              </a:r>
              <a:endParaRPr kumimoji="0" lang="es-PE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364088" y="333632"/>
            <a:ext cx="3286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Juan 4, 5-42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1259632" y="3916075"/>
            <a:ext cx="6984776" cy="1529149"/>
          </a:xfrm>
          <a:prstGeom prst="rect">
            <a:avLst/>
          </a:prstGeom>
        </p:spPr>
        <p:txBody>
          <a:bodyPr wrap="none" fromWordArt="1">
            <a:prstTxWarp prst="textCurveDown">
              <a:avLst/>
            </a:prstTxWarp>
          </a:bodyPr>
          <a:lstStyle/>
          <a:p>
            <a:r>
              <a:rPr lang="es-PE" sz="40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SEÑOR, DAME DE ESA AGUA…</a:t>
            </a:r>
          </a:p>
          <a:p>
            <a:pPr algn="ctr"/>
            <a:endParaRPr lang="es-PE" sz="4000" b="1" kern="1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587720" y="6003802"/>
            <a:ext cx="2947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s-ES" sz="1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15 Marzo 2020</a:t>
            </a:r>
            <a:endParaRPr lang="es-ES" sz="18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Picture 113" descr="cuaresma-web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8" y="567756"/>
            <a:ext cx="411442" cy="4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7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9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los samaritanos hablando a la mujer samarit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23610" cy="5976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5292080" y="1268760"/>
            <a:ext cx="3384376" cy="282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s-PE" sz="28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¿Quién era la mujer samaritana?,</a:t>
            </a:r>
            <a:endParaRPr lang="es-PE" sz="28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  <a:p>
            <a:pPr>
              <a:spcBef>
                <a:spcPct val="20000"/>
              </a:spcBef>
            </a:pPr>
            <a:r>
              <a:rPr lang="es-PE" sz="28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¿Qué     características tiene? </a:t>
            </a:r>
            <a:endParaRPr lang="es-ES_tradnl" sz="28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123728" y="332656"/>
            <a:ext cx="61064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Preguntas para la Lectura</a:t>
            </a:r>
            <a:endParaRPr lang="es-E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samaritanos en epoca de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7416"/>
            <a:ext cx="8208912" cy="59439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1560" y="332656"/>
            <a:ext cx="8296046" cy="56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indent="-457200" algn="l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PE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" panose="02060603020205020403" pitchFamily="18" charset="0"/>
                <a:ea typeface="Segoe UI Symbol" pitchFamily="34" charset="0"/>
              </a:rPr>
              <a:t>   </a:t>
            </a:r>
            <a:r>
              <a:rPr lang="es-PE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Segoe UI Symbol" pitchFamily="34" charset="0"/>
              </a:rPr>
              <a:t>¿Con qué dificultades tropieza el diálogo entre Jesús y la samaritana?</a:t>
            </a:r>
          </a:p>
          <a:p>
            <a:pPr marL="342900" indent="-342900">
              <a:spcBef>
                <a:spcPct val="20000"/>
              </a:spcBef>
            </a:pPr>
            <a:endParaRPr lang="es-PE" sz="3200" b="1" dirty="0" smtClean="0">
              <a:ln w="19050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ea typeface="Segoe UI Symbo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s-PE" sz="3200" b="1" dirty="0">
              <a:ln w="19050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ea typeface="Segoe UI Symbo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s-PE" sz="3200" b="1" dirty="0" smtClean="0">
              <a:ln w="19050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ea typeface="Segoe UI Symbo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s-PE" sz="3200" b="1" dirty="0" smtClean="0">
              <a:ln w="19050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ea typeface="Segoe UI Symbo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s-PE" sz="3200" b="1" dirty="0">
              <a:ln w="19050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ea typeface="Segoe UI Symbo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s-PE" sz="3200" b="1" dirty="0" smtClean="0">
              <a:ln w="19050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ea typeface="Segoe UI Symbo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s-PE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Segoe UI Symbol" pitchFamily="34" charset="0"/>
              </a:rPr>
              <a:t>¿</a:t>
            </a:r>
            <a:r>
              <a:rPr lang="es-PE" sz="3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Segoe UI Symbol" pitchFamily="34" charset="0"/>
              </a:rPr>
              <a:t>Se refieren los dos </a:t>
            </a:r>
            <a:endParaRPr lang="es-PE" sz="3200" b="1" dirty="0" smtClean="0">
              <a:ln w="19050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ea typeface="Segoe UI Symbo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s-PE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Segoe UI Symbol" pitchFamily="34" charset="0"/>
              </a:rPr>
              <a:t>al mismo </a:t>
            </a:r>
            <a:r>
              <a:rPr lang="es-PE" sz="3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Segoe UI Symbol" pitchFamily="34" charset="0"/>
              </a:rPr>
              <a:t>tipo de agua? </a:t>
            </a:r>
            <a:r>
              <a:rPr lang="es-PE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Segoe UI Symbol" pitchFamily="34" charset="0"/>
              </a:rPr>
              <a:t> </a:t>
            </a:r>
            <a:r>
              <a:rPr lang="es-PE" sz="3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Segoe UI Symbol" pitchFamily="34" charset="0"/>
              </a:rPr>
              <a:t>¿por qué?</a:t>
            </a:r>
          </a:p>
          <a:p>
            <a:pPr marL="342900" indent="-342900">
              <a:spcBef>
                <a:spcPct val="20000"/>
              </a:spcBef>
            </a:pPr>
            <a:endParaRPr lang="es-ES" sz="3200" b="1" dirty="0">
              <a:ln w="19050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ea typeface="Segoe UI Symbol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s-ES" sz="3200" b="1" dirty="0">
              <a:ln w="19050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ea typeface="Segoe UI Symbo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59679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53690" y="431736"/>
            <a:ext cx="457874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s-PE" sz="32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Arial Rounded MT Bold" panose="020F0704030504030204" pitchFamily="34" charset="0"/>
              </a:rPr>
              <a:t> ¿Qué características tiene el agua que Jesús ofrece?</a:t>
            </a: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es-ES" sz="3200" b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algn="r" rotWithShape="0">
                  <a:srgbClr val="FF0000"/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11203"/>
            <a:ext cx="8208913" cy="59701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43" y="411203"/>
            <a:ext cx="3240361" cy="380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indent="-457200" algn="l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s-PE" sz="36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ekton Pro" pitchFamily="34" charset="0"/>
              </a:rPr>
              <a:t>    Buscando el agua viva, la samaritana descubre algo más </a:t>
            </a:r>
            <a:r>
              <a:rPr lang="es-PE" sz="36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ekton Pro" pitchFamily="34" charset="0"/>
              </a:rPr>
              <a:t>importante. 	</a:t>
            </a:r>
            <a:r>
              <a:rPr lang="es-PE" sz="36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ekton Pro" pitchFamily="34" charset="0"/>
              </a:rPr>
              <a:t>	</a:t>
            </a:r>
            <a:endParaRPr lang="es-ES" sz="3600" b="1" dirty="0" smtClean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ekton Pro" pitchFamily="34" charset="0"/>
            </a:endParaRPr>
          </a:p>
          <a:p>
            <a:pPr marL="457200" indent="-457200" algn="l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s-ES" sz="36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ekton Pro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96136" y="908720"/>
            <a:ext cx="2808313" cy="489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es-PE" sz="2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¿</a:t>
            </a:r>
            <a:r>
              <a:rPr lang="es-PE" sz="28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Qué títulos       </a:t>
            </a:r>
          </a:p>
          <a:p>
            <a:pPr algn="r">
              <a:spcBef>
                <a:spcPts val="0"/>
              </a:spcBef>
            </a:pPr>
            <a:r>
              <a:rPr lang="es-PE" sz="2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de </a:t>
            </a:r>
            <a:r>
              <a:rPr lang="es-PE" sz="28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Jesús van </a:t>
            </a:r>
            <a:r>
              <a:rPr lang="es-PE" sz="2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apareciendo </a:t>
            </a:r>
            <a:r>
              <a:rPr lang="es-PE" sz="28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a lo largo del relato?</a:t>
            </a:r>
          </a:p>
          <a:p>
            <a:pPr algn="r">
              <a:spcBef>
                <a:spcPts val="0"/>
              </a:spcBef>
            </a:pPr>
            <a:r>
              <a:rPr lang="es-PE" sz="28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¿Qué importancia tiene</a:t>
            </a:r>
            <a:r>
              <a:rPr lang="es-PE" sz="2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?,                     </a:t>
            </a:r>
            <a:r>
              <a:rPr lang="es-ES" sz="2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¿</a:t>
            </a:r>
            <a:r>
              <a:rPr lang="es-ES" sz="28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En qué consiste el “don” de Dios?</a:t>
            </a:r>
          </a:p>
          <a:p>
            <a:pPr algn="r">
              <a:spcBef>
                <a:spcPts val="0"/>
              </a:spcBef>
            </a:pPr>
            <a:endParaRPr lang="es-PE" sz="2800" b="1" dirty="0" smtClean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  <a:p>
            <a:pPr algn="r">
              <a:spcBef>
                <a:spcPct val="20000"/>
              </a:spcBef>
            </a:pPr>
            <a:endParaRPr lang="es-PE" sz="2800" b="1" dirty="0" smtClean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es-PE" sz="2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		</a:t>
            </a:r>
          </a:p>
          <a:p>
            <a:pPr algn="r">
              <a:spcBef>
                <a:spcPts val="0"/>
              </a:spcBef>
            </a:pPr>
            <a:r>
              <a:rPr lang="es-PE" sz="28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	</a:t>
            </a:r>
            <a:r>
              <a:rPr lang="es-PE" sz="2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	</a:t>
            </a:r>
            <a:endParaRPr lang="es-ES" sz="2800" b="1" dirty="0" smtClean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  <a:p>
            <a:pPr marL="457200" indent="-457200" algn="r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s-ES" sz="28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Jesus dador de agua v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4" y="404664"/>
            <a:ext cx="8192542" cy="5976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483914" y="4149080"/>
            <a:ext cx="83582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2800" b="1" u="sng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Symbol" pitchFamily="34" charset="0"/>
                <a:ea typeface="Segoe UI Symbol" pitchFamily="34" charset="0"/>
              </a:rPr>
              <a:t>Motivación</a:t>
            </a:r>
            <a:r>
              <a:rPr lang="es-ES" sz="28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Symbol" pitchFamily="34" charset="0"/>
                <a:ea typeface="Segoe UI Symbol" pitchFamily="34" charset="0"/>
              </a:rPr>
              <a:t>: La Iglesia ha leído este pasaje en clave bautismal. Nosotros que hemos bebido en las fuentes del Espíritu, debemos ser para otros dadores del agua viva, testigos del Evangelio de Jesús.</a:t>
            </a:r>
          </a:p>
          <a:p>
            <a:endParaRPr lang="es-ES" sz="2800" b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37136" y="617268"/>
            <a:ext cx="1978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Motivación:</a:t>
            </a:r>
            <a:endParaRPr lang="es-PE" sz="2800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611560" y="477745"/>
            <a:ext cx="2736304" cy="802266"/>
          </a:xfrm>
          <a:prstGeom prst="roundRect">
            <a:avLst>
              <a:gd name="adj" fmla="val 16667"/>
            </a:avLst>
          </a:prstGeom>
          <a:solidFill>
            <a:srgbClr val="89277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MEDITATIO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¿Qué ME dice el texto?</a:t>
            </a:r>
            <a:endParaRPr lang="es-PE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5976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283968" y="2639814"/>
            <a:ext cx="4608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  <a:defRPr/>
            </a:pPr>
            <a:r>
              <a:rPr lang="es-PE" sz="3200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Si conocieras el don de Dios…</a:t>
            </a:r>
            <a:endParaRPr lang="es-PE" sz="32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15816" y="3898791"/>
            <a:ext cx="58326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</a:rPr>
              <a:t>¿</a:t>
            </a:r>
            <a:r>
              <a:rPr lang="es-PE" sz="3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</a:rPr>
              <a:t>Te identificas con el </a:t>
            </a:r>
            <a:endParaRPr lang="es-PE" sz="3200" b="1" dirty="0" smtClean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quare721 Cn BT" panose="020B0406020202050204" pitchFamily="34" charset="0"/>
            </a:endParaRPr>
          </a:p>
          <a:p>
            <a:pPr>
              <a:defRPr/>
            </a:pPr>
            <a:r>
              <a:rPr lang="es-PE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</a:rPr>
              <a:t>camino </a:t>
            </a:r>
            <a:r>
              <a:rPr lang="es-PE" sz="3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</a:rPr>
              <a:t>de fe </a:t>
            </a:r>
            <a:r>
              <a:rPr lang="es-PE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</a:rPr>
              <a:t>que hace </a:t>
            </a:r>
            <a:r>
              <a:rPr lang="es-PE" sz="3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</a:rPr>
              <a:t>la samaritana</a:t>
            </a:r>
            <a:r>
              <a:rPr lang="es-PE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</a:rPr>
              <a:t>?,  ¿</a:t>
            </a:r>
            <a:r>
              <a:rPr lang="es-PE" sz="3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</a:rPr>
              <a:t>Cómo te ayuda </a:t>
            </a:r>
            <a:r>
              <a:rPr lang="es-PE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</a:rPr>
              <a:t>                    este  </a:t>
            </a:r>
            <a:r>
              <a:rPr lang="es-PE" sz="3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</a:rPr>
              <a:t>pasaje a conocer </a:t>
            </a:r>
            <a:endParaRPr lang="es-PE" sz="3200" b="1" dirty="0" smtClean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quare721 Cn BT" panose="020B0406020202050204" pitchFamily="34" charset="0"/>
            </a:endParaRPr>
          </a:p>
          <a:p>
            <a:pPr>
              <a:defRPr/>
            </a:pPr>
            <a:r>
              <a:rPr lang="es-PE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</a:rPr>
              <a:t>mejor </a:t>
            </a:r>
            <a:r>
              <a:rPr lang="es-PE" sz="3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</a:rPr>
              <a:t>a Jesús</a:t>
            </a:r>
            <a:r>
              <a:rPr lang="es-PE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</a:rPr>
              <a:t>?</a:t>
            </a:r>
            <a:endParaRPr lang="es-PE" sz="3200" dirty="0" smtClean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quare721 Cn BT" panose="020B04060202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0444"/>
            <a:ext cx="8208912" cy="59408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59832" y="440444"/>
            <a:ext cx="5904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l">
              <a:buFont typeface="Wingdings" panose="05000000000000000000" pitchFamily="2" charset="2"/>
              <a:buChar char="v"/>
              <a:defRPr/>
            </a:pPr>
            <a:r>
              <a:rPr lang="es-PE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Yo te daría agua viva…</a:t>
            </a: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DESTINE" panose="02000000000000000000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1560" y="2636912"/>
            <a:ext cx="49685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PE" sz="3200" b="1" dirty="0" smtClean="0">
                <a:solidFill>
                  <a:srgbClr val="FF0000"/>
                </a:solidFill>
                <a:effectLst>
                  <a:glow rad="139700">
                    <a:srgbClr val="FFFFFF"/>
                  </a:glow>
                  <a:innerShdw blurRad="63500" dist="50800" dir="13500000">
                    <a:prstClr val="black"/>
                  </a:innerShdw>
                </a:effectLst>
                <a:latin typeface="AR DESTINE" panose="02000000000000000000" pitchFamily="2" charset="0"/>
              </a:rPr>
              <a:t>¿</a:t>
            </a:r>
            <a:r>
              <a:rPr lang="es-PE" sz="3200" b="1" dirty="0">
                <a:solidFill>
                  <a:srgbClr val="FF0000"/>
                </a:solidFill>
                <a:effectLst>
                  <a:glow rad="139700">
                    <a:srgbClr val="FFFFFF"/>
                  </a:glow>
                  <a:innerShdw blurRad="63500" dist="50800" dir="13500000">
                    <a:prstClr val="black"/>
                  </a:innerShdw>
                </a:effectLst>
                <a:latin typeface="AR DESTINE" panose="02000000000000000000" pitchFamily="2" charset="0"/>
              </a:rPr>
              <a:t>Qué significa para </a:t>
            </a:r>
            <a:endParaRPr lang="es-PE" sz="3200" b="1" dirty="0" smtClean="0">
              <a:solidFill>
                <a:srgbClr val="FF0000"/>
              </a:solidFill>
              <a:effectLst>
                <a:glow rad="139700">
                  <a:srgbClr val="FFFFFF"/>
                </a:glow>
                <a:innerShdw blurRad="63500" dist="50800" dir="13500000">
                  <a:prstClr val="black"/>
                </a:innerShdw>
              </a:effectLst>
              <a:latin typeface="AR DESTINE" panose="02000000000000000000" pitchFamily="2" charset="0"/>
            </a:endParaRPr>
          </a:p>
          <a:p>
            <a:pPr algn="l">
              <a:defRPr/>
            </a:pPr>
            <a:r>
              <a:rPr lang="es-PE" sz="3200" b="1" dirty="0" smtClean="0">
                <a:solidFill>
                  <a:srgbClr val="FF0000"/>
                </a:solidFill>
                <a:effectLst>
                  <a:glow rad="139700">
                    <a:srgbClr val="FFFFFF"/>
                  </a:glow>
                  <a:innerShdw blurRad="63500" dist="50800" dir="13500000">
                    <a:prstClr val="black"/>
                  </a:innerShdw>
                </a:effectLst>
                <a:latin typeface="AR DESTINE" panose="02000000000000000000" pitchFamily="2" charset="0"/>
              </a:rPr>
              <a:t>ti </a:t>
            </a:r>
            <a:r>
              <a:rPr lang="es-PE" sz="3200" b="1" dirty="0">
                <a:solidFill>
                  <a:srgbClr val="FF0000"/>
                </a:solidFill>
                <a:effectLst>
                  <a:glow rad="139700">
                    <a:srgbClr val="FFFFFF"/>
                  </a:glow>
                  <a:innerShdw blurRad="63500" dist="50800" dir="13500000">
                    <a:prstClr val="black"/>
                  </a:innerShdw>
                </a:effectLst>
                <a:latin typeface="AR DESTINE" panose="02000000000000000000" pitchFamily="2" charset="0"/>
              </a:rPr>
              <a:t>que Jesús pueda </a:t>
            </a:r>
            <a:endParaRPr lang="es-PE" sz="3200" b="1" dirty="0" smtClean="0">
              <a:solidFill>
                <a:srgbClr val="FF0000"/>
              </a:solidFill>
              <a:effectLst>
                <a:glow rad="139700">
                  <a:srgbClr val="FFFFFF"/>
                </a:glow>
                <a:innerShdw blurRad="63500" dist="50800" dir="13500000">
                  <a:prstClr val="black"/>
                </a:innerShdw>
              </a:effectLst>
              <a:latin typeface="AR DESTINE" panose="02000000000000000000" pitchFamily="2" charset="0"/>
            </a:endParaRPr>
          </a:p>
          <a:p>
            <a:pPr algn="l">
              <a:defRPr/>
            </a:pPr>
            <a:r>
              <a:rPr lang="es-PE" sz="3200" b="1" dirty="0" smtClean="0">
                <a:solidFill>
                  <a:srgbClr val="FF0000"/>
                </a:solidFill>
                <a:effectLst>
                  <a:glow rad="139700">
                    <a:srgbClr val="FFFFFF"/>
                  </a:glow>
                  <a:innerShdw blurRad="63500" dist="50800" dir="13500000">
                    <a:prstClr val="black"/>
                  </a:innerShdw>
                </a:effectLst>
                <a:latin typeface="AR DESTINE" panose="02000000000000000000" pitchFamily="2" charset="0"/>
              </a:rPr>
              <a:t>darte </a:t>
            </a:r>
            <a:r>
              <a:rPr lang="es-PE" sz="3200" b="1" dirty="0">
                <a:solidFill>
                  <a:srgbClr val="FF0000"/>
                </a:solidFill>
                <a:effectLst>
                  <a:glow rad="139700">
                    <a:srgbClr val="FFFFFF"/>
                  </a:glow>
                  <a:innerShdw blurRad="63500" dist="50800" dir="13500000">
                    <a:prstClr val="black"/>
                  </a:innerShdw>
                </a:effectLst>
                <a:latin typeface="AR DESTINE" panose="02000000000000000000" pitchFamily="2" charset="0"/>
              </a:rPr>
              <a:t>agua viva</a:t>
            </a:r>
            <a:r>
              <a:rPr lang="es-PE" sz="3200" b="1" dirty="0" smtClean="0">
                <a:solidFill>
                  <a:srgbClr val="FF0000"/>
                </a:solidFill>
                <a:effectLst>
                  <a:glow rad="139700">
                    <a:srgbClr val="FFFFFF"/>
                  </a:glow>
                  <a:innerShdw blurRad="63500" dist="50800" dir="13500000">
                    <a:prstClr val="black"/>
                  </a:innerShdw>
                </a:effectLst>
                <a:latin typeface="AR DESTINE" panose="02000000000000000000" pitchFamily="2" charset="0"/>
              </a:rPr>
              <a:t>?</a:t>
            </a:r>
            <a:r>
              <a:rPr lang="es-PE" sz="32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  <a:innerShdw blurRad="63500" dist="50800" dir="13500000">
                    <a:prstClr val="black"/>
                  </a:innerShdw>
                </a:effectLst>
                <a:latin typeface="AR DESTINE" panose="02000000000000000000" pitchFamily="2" charset="0"/>
              </a:rPr>
              <a:t> </a:t>
            </a:r>
            <a:endParaRPr lang="es-PE" sz="3200" b="1" dirty="0" smtClean="0">
              <a:solidFill>
                <a:srgbClr val="FF0000"/>
              </a:solidFill>
              <a:effectLst>
                <a:glow rad="101600">
                  <a:srgbClr val="FFFFFF"/>
                </a:glow>
                <a:innerShdw blurRad="63500" dist="50800" dir="13500000">
                  <a:prstClr val="black"/>
                </a:innerShdw>
              </a:effectLst>
              <a:latin typeface="AR DESTINE" panose="02000000000000000000" pitchFamily="2" charset="0"/>
            </a:endParaRPr>
          </a:p>
          <a:p>
            <a:pPr algn="l">
              <a:defRPr/>
            </a:pPr>
            <a:endParaRPr lang="es-PE" sz="3200" b="1" dirty="0">
              <a:solidFill>
                <a:srgbClr val="FF0000"/>
              </a:solidFill>
              <a:effectLst>
                <a:glow rad="101600">
                  <a:srgbClr val="FFFFFF"/>
                </a:glow>
                <a:innerShdw blurRad="63500" dist="50800" dir="13500000">
                  <a:prstClr val="black"/>
                </a:innerShdw>
              </a:effectLst>
              <a:latin typeface="AR DESTINE" panose="02000000000000000000" pitchFamily="2" charset="0"/>
            </a:endParaRPr>
          </a:p>
          <a:p>
            <a:pPr algn="l">
              <a:defRPr/>
            </a:pPr>
            <a:r>
              <a:rPr lang="es-PE" sz="3200" b="1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innerShdw blurRad="63500" dist="50800" dir="13500000">
                    <a:prstClr val="black"/>
                  </a:innerShdw>
                </a:effectLst>
                <a:latin typeface="AR DESTINE" panose="02000000000000000000" pitchFamily="2" charset="0"/>
              </a:rPr>
              <a:t>¿</a:t>
            </a:r>
            <a:r>
              <a:rPr lang="es-PE" sz="32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  <a:innerShdw blurRad="63500" dist="50800" dir="13500000">
                    <a:prstClr val="black"/>
                  </a:innerShdw>
                </a:effectLst>
                <a:latin typeface="AR DESTINE" panose="02000000000000000000" pitchFamily="2" charset="0"/>
              </a:rPr>
              <a:t>Cuál es esa sed </a:t>
            </a:r>
            <a:endParaRPr lang="es-PE" sz="3200" b="1" dirty="0" smtClean="0">
              <a:solidFill>
                <a:srgbClr val="FF0000"/>
              </a:solidFill>
              <a:effectLst>
                <a:glow rad="101600">
                  <a:srgbClr val="FFFFFF"/>
                </a:glow>
                <a:innerShdw blurRad="63500" dist="50800" dir="13500000">
                  <a:prstClr val="black"/>
                </a:innerShdw>
              </a:effectLst>
              <a:latin typeface="AR DESTINE" panose="02000000000000000000" pitchFamily="2" charset="0"/>
            </a:endParaRPr>
          </a:p>
          <a:p>
            <a:pPr algn="l">
              <a:defRPr/>
            </a:pPr>
            <a:r>
              <a:rPr lang="es-PE" sz="3200" b="1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innerShdw blurRad="63500" dist="50800" dir="13500000">
                    <a:prstClr val="black"/>
                  </a:innerShdw>
                </a:effectLst>
                <a:latin typeface="AR DESTINE" panose="02000000000000000000" pitchFamily="2" charset="0"/>
              </a:rPr>
              <a:t>que </a:t>
            </a:r>
            <a:r>
              <a:rPr lang="es-PE" sz="32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  <a:innerShdw blurRad="63500" dist="50800" dir="13500000">
                    <a:prstClr val="black"/>
                  </a:innerShdw>
                </a:effectLst>
                <a:latin typeface="AR DESTINE" panose="02000000000000000000" pitchFamily="2" charset="0"/>
              </a:rPr>
              <a:t>puede saciar </a:t>
            </a:r>
            <a:endParaRPr lang="es-PE" sz="3200" b="1" dirty="0" smtClean="0">
              <a:solidFill>
                <a:srgbClr val="FF0000"/>
              </a:solidFill>
              <a:effectLst>
                <a:glow rad="101600">
                  <a:srgbClr val="FFFFFF"/>
                </a:glow>
                <a:innerShdw blurRad="63500" dist="50800" dir="13500000">
                  <a:prstClr val="black"/>
                </a:innerShdw>
              </a:effectLst>
              <a:latin typeface="AR DESTINE" panose="02000000000000000000" pitchFamily="2" charset="0"/>
            </a:endParaRPr>
          </a:p>
          <a:p>
            <a:pPr algn="l">
              <a:defRPr/>
            </a:pPr>
            <a:r>
              <a:rPr lang="es-PE" sz="3200" b="1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innerShdw blurRad="63500" dist="50800" dir="13500000">
                    <a:prstClr val="black"/>
                  </a:innerShdw>
                </a:effectLst>
                <a:latin typeface="AR DESTINE" panose="02000000000000000000" pitchFamily="2" charset="0"/>
              </a:rPr>
              <a:t>tu </a:t>
            </a:r>
            <a:r>
              <a:rPr lang="es-PE" sz="32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  <a:innerShdw blurRad="63500" dist="50800" dir="13500000">
                    <a:prstClr val="black"/>
                  </a:innerShdw>
                </a:effectLst>
                <a:latin typeface="AR DESTINE" panose="02000000000000000000" pitchFamily="2" charset="0"/>
              </a:rPr>
              <a:t>relación con él</a:t>
            </a:r>
            <a:r>
              <a:rPr lang="es-PE" sz="3200" b="1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innerShdw blurRad="63500" dist="50800" dir="13500000">
                    <a:prstClr val="black"/>
                  </a:innerShdw>
                </a:effectLst>
                <a:latin typeface="AR DESTINE" panose="02000000000000000000" pitchFamily="2" charset="0"/>
              </a:rPr>
              <a:t>?</a:t>
            </a:r>
            <a:endParaRPr lang="es-ES" sz="3200" b="1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/>
                </a:innerShdw>
              </a:effectLst>
              <a:latin typeface="AR DESTINE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320" y="332656"/>
            <a:ext cx="8210136" cy="6120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7 CuadroTexto"/>
          <p:cNvSpPr txBox="1"/>
          <p:nvPr/>
        </p:nvSpPr>
        <p:spPr>
          <a:xfrm>
            <a:off x="611560" y="476672"/>
            <a:ext cx="33843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es-P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ea typeface="Adobe Fan Heiti Std B" pitchFamily="34" charset="-128"/>
              </a:rPr>
              <a:t>¿Cuáles son </a:t>
            </a:r>
            <a:r>
              <a:rPr lang="es-PE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ea typeface="Adobe Fan Heiti Std B" pitchFamily="34" charset="-128"/>
              </a:rPr>
              <a:t>mis evasivas para encontrarme </a:t>
            </a:r>
            <a:r>
              <a:rPr lang="es-P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ea typeface="Adobe Fan Heiti Std B" pitchFamily="34" charset="-128"/>
              </a:rPr>
              <a:t>con el Señor?</a:t>
            </a:r>
            <a:endParaRPr lang="es-PE" sz="36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Square721 Cn BT" panose="020B04060202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0" y="428034"/>
            <a:ext cx="8199016" cy="59532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362714" y="4342721"/>
            <a:ext cx="8313742" cy="196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</a:pPr>
            <a:r>
              <a:rPr lang="es-PE" sz="3200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</a:t>
            </a:r>
            <a:r>
              <a:rPr lang="es-PE" sz="3200" u="sng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Motivación</a:t>
            </a:r>
            <a:r>
              <a:rPr lang="es-PE" sz="3200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: Adorar “en espíritu y en verdad” significa acercarnos a Dios como hijos movidos por su </a:t>
            </a:r>
            <a:r>
              <a:rPr lang="es-PE" sz="3200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Espíritu para </a:t>
            </a:r>
            <a:r>
              <a:rPr lang="es-PE" sz="3200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reconocer </a:t>
            </a:r>
            <a:r>
              <a:rPr lang="es-PE" sz="3200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en </a:t>
            </a:r>
            <a:r>
              <a:rPr lang="es-PE" sz="3200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su rostro de Padre la verdad de la que Jesús </a:t>
            </a:r>
            <a:r>
              <a:rPr lang="es-PE" sz="3200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   nos </a:t>
            </a:r>
            <a:r>
              <a:rPr lang="es-PE" sz="3200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ha hablado. </a:t>
            </a:r>
            <a:endParaRPr lang="es-PE" sz="32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858116" y="3786190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endParaRPr lang="es-PE" sz="2800" b="1" i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827584" y="548680"/>
            <a:ext cx="2592288" cy="1008112"/>
          </a:xfrm>
          <a:prstGeom prst="roundRect">
            <a:avLst>
              <a:gd name="adj" fmla="val 16667"/>
            </a:avLst>
          </a:prstGeom>
          <a:solidFill>
            <a:srgbClr val="420042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s-PE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ORATIO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s-PE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¿Qué le digo al Señor motivado por su Palabra?</a:t>
            </a:r>
            <a:endParaRPr lang="es-PE" sz="3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sultado de imagen para El evangelio hoy : Jesus y la samarit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60486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Rectángulo"/>
          <p:cNvSpPr/>
          <p:nvPr/>
        </p:nvSpPr>
        <p:spPr>
          <a:xfrm>
            <a:off x="4860032" y="377369"/>
            <a:ext cx="36678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Luego de un tiempo de oración personal, compartimos nuestra oración. Se puede, también, recitar el Salmo </a:t>
            </a:r>
            <a:r>
              <a:rPr lang="es-PE" sz="20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94.</a:t>
            </a:r>
            <a:endParaRPr lang="es-PE" sz="20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n para cortina morad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5" y="432776"/>
            <a:ext cx="8208912" cy="5948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75048" y="5854391"/>
            <a:ext cx="6786610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s-ES_tradnl" sz="2000" b="1" dirty="0">
                <a:cs typeface="+mn-cs"/>
              </a:rPr>
              <a:t>Cantos </a:t>
            </a:r>
            <a:r>
              <a:rPr lang="es-ES_tradnl" sz="2000" b="1" dirty="0" smtClean="0">
                <a:cs typeface="+mn-cs"/>
              </a:rPr>
              <a:t>sugeridos</a:t>
            </a:r>
            <a:r>
              <a:rPr lang="es-ES_tradnl" sz="2000" b="1" dirty="0" smtClean="0"/>
              <a:t>:  </a:t>
            </a:r>
            <a:r>
              <a:rPr lang="es-ES_tradnl" sz="2000" dirty="0" smtClean="0"/>
              <a:t>A las fuentes de agua viva; Un solo Señor </a:t>
            </a:r>
            <a:endParaRPr lang="es-ES_tradnl" sz="2000" b="1" dirty="0" smtClean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404664"/>
            <a:ext cx="8280920" cy="72008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/>
                <a:ea typeface="+mn-ea"/>
                <a:cs typeface="+mn-cs"/>
              </a:rPr>
              <a:t> Ambientación:</a:t>
            </a:r>
            <a:r>
              <a:rPr lang="es-ES_tradnl" sz="2000" dirty="0" smtClean="0"/>
              <a:t>Jarra llena de agua y el lema: </a:t>
            </a:r>
            <a:r>
              <a:rPr lang="es-ES_tradnl" sz="2000" i="1" dirty="0" smtClean="0"/>
              <a:t>“Danos, Señor, el agua viva”</a:t>
            </a:r>
            <a:endParaRPr lang="es-PE" sz="2000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2000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s-PE" sz="20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2" name="Picture 4" descr="Resultado de imagen para Jarra llena de agua a color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96" y="1310715"/>
            <a:ext cx="4422540" cy="44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01261" y="1724853"/>
            <a:ext cx="2736304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PE" sz="54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“Danos, Señor, </a:t>
            </a:r>
          </a:p>
          <a:p>
            <a:r>
              <a:rPr lang="es-PE" sz="54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agua viva”</a:t>
            </a:r>
            <a:endParaRPr lang="es-PE" sz="5400" b="1" i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47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25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venid aclamemos al seño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404664"/>
            <a:ext cx="8229600" cy="5976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72750" y="260648"/>
            <a:ext cx="28632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44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a-ES" sz="4400" b="1" i="1" dirty="0" err="1">
                <a:solidFill>
                  <a:srgbClr val="FF0000"/>
                </a:solidFill>
                <a:latin typeface="Comic Sans MS" pitchFamily="66" charset="0"/>
              </a:rPr>
              <a:t>Salmo</a:t>
            </a:r>
            <a:r>
              <a:rPr lang="ca-ES" sz="44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a-ES" b="1" i="1" dirty="0">
                <a:solidFill>
                  <a:srgbClr val="FF0000"/>
                </a:solidFill>
                <a:latin typeface="Comic Sans MS" pitchFamily="66" charset="0"/>
              </a:rPr>
              <a:t>94 </a:t>
            </a:r>
            <a:endParaRPr lang="ca-ES" sz="44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7544" y="4204245"/>
            <a:ext cx="81369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rgbClr val="0C000C">
                      <a:alpha val="60000"/>
                    </a:srgbClr>
                  </a:glow>
                </a:effectLst>
                <a:latin typeface="Rockwell" panose="02060603020205020403" pitchFamily="18" charset="0"/>
                <a:cs typeface="Times New Roman" pitchFamily="18" charset="0"/>
              </a:rPr>
              <a:t>Vengan , aclamemos al Señor, demos vítores a la Roca que nos salva; entremos a su presencia dándole gracias, aclamándolo con cantos.</a:t>
            </a:r>
            <a:endParaRPr lang="ca-ES" sz="2800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effectLst>
                <a:glow rad="101600">
                  <a:srgbClr val="0C000C">
                    <a:alpha val="60000"/>
                  </a:srgbClr>
                </a:glow>
              </a:effectLst>
              <a:latin typeface="Rockwell" panose="02060603020205020403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205589" y="5589240"/>
            <a:ext cx="64988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600" b="1" i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Escucharemos tu voz, Señor</a:t>
            </a:r>
            <a:endParaRPr lang="ca-ES" sz="3600" b="1" i="1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&quot;Todo está en las manos de Dios, pero el temor de Dios&quot;, ya que Dios puede dar todo, excepto miedo. Esto se debe a lo que el Creador da más amor, no tema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70642" y="764704"/>
            <a:ext cx="410135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2000" b="1" i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Entre,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postrémonos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por tierra, bendiciendo  al  Señor, creador nuestro. Porque él es nuestro Dios, y nosotros su pueblo, el rebaño que él guía.</a:t>
            </a:r>
            <a:endParaRPr lang="ca-ES" sz="2800" b="1" i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5549" y="4581128"/>
            <a:ext cx="64988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6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Escucharemos tu voz, Señor</a:t>
            </a:r>
            <a:endParaRPr lang="ca-ES" sz="3600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8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ands of woman raise up a bible for praying | Premium Photo #Freepik #photo #book #hand #woman #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8" y="449850"/>
            <a:ext cx="8204298" cy="59314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72158" y="428620"/>
            <a:ext cx="79882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i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Ojalá escuchen  su voz: «</a:t>
            </a:r>
            <a:r>
              <a:rPr lang="es-ES" sz="2800" b="1" i="1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No </a:t>
            </a:r>
            <a:r>
              <a:rPr lang="es-ES" sz="2800" b="1" i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 endurezcan  el </a:t>
            </a:r>
            <a:r>
              <a:rPr lang="es-ES" sz="2800" b="1" i="1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corazón como en </a:t>
            </a:r>
            <a:r>
              <a:rPr lang="es-ES" sz="2800" b="1" i="1" dirty="0" err="1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Meribá</a:t>
            </a:r>
            <a:r>
              <a:rPr lang="es-ES" sz="2800" b="1" i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, como </a:t>
            </a:r>
            <a:r>
              <a:rPr lang="es-ES" sz="2800" b="1" i="1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el día de </a:t>
            </a:r>
            <a:r>
              <a:rPr lang="es-ES" sz="2800" b="1" i="1" dirty="0" err="1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Masá</a:t>
            </a:r>
            <a:r>
              <a:rPr lang="es-ES" sz="2800" b="1" i="1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, en el </a:t>
            </a:r>
            <a:r>
              <a:rPr lang="es-ES" sz="2800" b="1" i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desierto</a:t>
            </a:r>
            <a:r>
              <a:rPr lang="es-ES" sz="2800" b="1" i="1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;</a:t>
            </a:r>
            <a:r>
              <a:rPr lang="es-ES" sz="2800" b="1" i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 cuando  sus padres me pusieron a prueba y me tentaron, aunque habían visto mis obras”</a:t>
            </a:r>
            <a:endParaRPr lang="es-ES" sz="2800" b="1" i="1" dirty="0">
              <a:ln w="1905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" panose="02060603020205020403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74107" y="5301208"/>
            <a:ext cx="3600400" cy="95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Escucharemos tu voz, Señor</a:t>
            </a:r>
            <a:endParaRPr lang="ca-ES" sz="2800" b="1" i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2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404664"/>
            <a:ext cx="8208912" cy="6019800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540076" y="377006"/>
            <a:ext cx="3599876" cy="751610"/>
          </a:xfrm>
          <a:prstGeom prst="roundRect">
            <a:avLst>
              <a:gd name="adj" fmla="val 16667"/>
            </a:avLst>
          </a:prstGeom>
          <a:solidFill>
            <a:srgbClr val="892770"/>
          </a:solidFill>
          <a:ln w="127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s-PE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CONTEMPLATIO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s-PE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¿Qué me lleva a hacer el texto?</a:t>
            </a:r>
            <a:endParaRPr lang="es-PE" sz="4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79512" y="1195238"/>
            <a:ext cx="8280920" cy="357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dirty="0" smtClean="0">
                <a:solidFill>
                  <a:srgbClr val="360201"/>
                </a:solidFill>
                <a:effectLst/>
                <a:latin typeface="Arial Narrow" pitchFamily="34" charset="0"/>
              </a:rPr>
              <a:t>Motivación</a:t>
            </a:r>
            <a:r>
              <a:rPr lang="es-ES" dirty="0">
                <a:solidFill>
                  <a:srgbClr val="360201"/>
                </a:solidFill>
                <a:effectLst/>
                <a:latin typeface="Arial Narrow" pitchFamily="34" charset="0"/>
              </a:rPr>
              <a:t>: En una conferencia a las Hijas de la Caridad sobre el espíritu del mundo, san Vicente resalta los compromisos que derivan de nuestro bautismo</a:t>
            </a:r>
            <a:r>
              <a:rPr lang="es-ES" dirty="0" smtClean="0">
                <a:solidFill>
                  <a:srgbClr val="360201"/>
                </a:solidFill>
                <a:effectLst/>
                <a:latin typeface="Arial Narrow" pitchFamily="34" charset="0"/>
              </a:rPr>
              <a:t>:</a:t>
            </a:r>
            <a:endParaRPr lang="es-ES" dirty="0">
              <a:solidFill>
                <a:srgbClr val="36020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73420" y="666951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PE" sz="24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763688" y="2254697"/>
            <a:ext cx="6696744" cy="352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PE" dirty="0" smtClean="0">
                <a:solidFill>
                  <a:srgbClr val="360201"/>
                </a:solidFill>
                <a:effectLst/>
                <a:latin typeface="Arial Narrow" pitchFamily="34" charset="0"/>
              </a:rPr>
              <a:t>    </a:t>
            </a:r>
            <a:r>
              <a:rPr lang="es-ES" dirty="0">
                <a:solidFill>
                  <a:srgbClr val="360201"/>
                </a:solidFill>
                <a:effectLst/>
                <a:latin typeface="Arial Narrow" pitchFamily="34" charset="0"/>
              </a:rPr>
              <a:t>“El primero, sumamente urgente y que no tolera ninguna objeción, es que son cristianas, hermanas mías, y por consiguiente están obligadas a pelear contra el mundo por las promesas que le han hecho a Dios en su bautismo. No les gustaría renunciar al sagrado carácter que recibieron en este sacramento y a la gracia de la fe que entonces les confirieron. Por tanto, hay que mantener las promesas que allí hicieron; si no, serían ciertamente cristianas, porque el carácter no se puede quitar, pero no lo serían más que de nombre, porque no realizan las obras. </a:t>
            </a:r>
            <a:endParaRPr lang="es-PE" dirty="0" smtClean="0">
              <a:solidFill>
                <a:srgbClr val="360201"/>
              </a:solidFill>
              <a:effectLst/>
              <a:latin typeface="Arial Narrow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628800"/>
            <a:ext cx="2088232" cy="427465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425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Resultado de imagen para bellos fondos color blanc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403" y="425622"/>
            <a:ext cx="8131834" cy="59557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373420" y="666951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PE" sz="24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096263" y="548680"/>
            <a:ext cx="559140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P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"</a:t>
            </a:r>
            <a:r>
              <a:rPr lang="es-P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Yo soy cristiana por una gracia especialísima de Dios. Otras muchas serán condenadas por  no haberlo sido </a:t>
            </a:r>
            <a:r>
              <a:rPr lang="es-P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aunque hubieran </a:t>
            </a:r>
            <a:r>
              <a:rPr lang="es-P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sido mejores que yo si Dios les hubiese concedido esta misericordia. </a:t>
            </a:r>
            <a:endParaRPr lang="es-P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P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P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¿Voy a renunciar a lo que prometí a Dios? </a:t>
            </a:r>
            <a:endParaRPr lang="es-P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P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¡</a:t>
            </a:r>
            <a:r>
              <a:rPr lang="es-P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Qué crimen sería y qué castigo merecería</a:t>
            </a:r>
            <a:r>
              <a:rPr lang="es-P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!".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P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P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Sin duda alguna, si entran decididamente </a:t>
            </a:r>
            <a:endParaRPr lang="es-P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P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en </a:t>
            </a:r>
            <a:r>
              <a:rPr lang="es-P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estos sentimientos, conservarán el </a:t>
            </a:r>
            <a:endParaRPr lang="es-P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P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espíritu </a:t>
            </a:r>
            <a:r>
              <a:rPr lang="es-P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de Dios y destruirán el </a:t>
            </a:r>
            <a:r>
              <a:rPr lang="es-P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espíritu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P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del </a:t>
            </a:r>
            <a:r>
              <a:rPr lang="es-P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mundo.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P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P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P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P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P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P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PE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PE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_tradnl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_tradn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	</a:t>
            </a:r>
            <a:endParaRPr lang="es-E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403" y="548680"/>
            <a:ext cx="2520280" cy="3960440"/>
          </a:xfrm>
          <a:prstGeom prst="foldedCorner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9907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9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425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725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875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175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525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 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408734"/>
            <a:ext cx="8208912" cy="59632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43608" y="408734"/>
            <a:ext cx="3286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3600" b="1" dirty="0" smtClean="0">
                <a:solidFill>
                  <a:srgbClr val="FFFF00"/>
                </a:solidFill>
                <a:latin typeface="Tw Cen MT Condensed Extra Bold" panose="020B0803020202020204" pitchFamily="34" charset="0"/>
              </a:rPr>
              <a:t>COMPROMISO:</a:t>
            </a:r>
            <a:endParaRPr lang="es-PE" sz="3600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w Cen MT Condensed Extra Bold" panose="020B0803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02966" y="4437112"/>
            <a:ext cx="80734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i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anose="020B0804020202020204" pitchFamily="34" charset="0"/>
              </a:rPr>
              <a:t>Iniciar </a:t>
            </a:r>
            <a:r>
              <a:rPr lang="es-PE" sz="2800" i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anose="020B0804020202020204" pitchFamily="34" charset="0"/>
              </a:rPr>
              <a:t>el camino de conversión hacia la fuente que es </a:t>
            </a:r>
            <a:r>
              <a:rPr lang="es-PE" sz="2800" i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anose="020B0804020202020204" pitchFamily="34" charset="0"/>
              </a:rPr>
              <a:t>Cristo, </a:t>
            </a:r>
            <a:r>
              <a:rPr lang="es-PE" sz="2800" i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anose="020B0804020202020204" pitchFamily="34" charset="0"/>
              </a:rPr>
              <a:t>modificando en ese caminar nuestros 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anose="020B0804020202020204" pitchFamily="34" charset="0"/>
              </a:rPr>
              <a:t>falsos </a:t>
            </a:r>
            <a:r>
              <a:rPr lang="es-PE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anose="020B0804020202020204" pitchFamily="34" charset="0"/>
              </a:rPr>
              <a:t>valores, </a:t>
            </a:r>
            <a:endParaRPr lang="es-PE" sz="2800" b="1" i="1" dirty="0" smtClean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Hv BT" panose="020B0804020202020204" pitchFamily="34" charset="0"/>
            </a:endParaRPr>
          </a:p>
          <a:p>
            <a:r>
              <a:rPr lang="es-PE" sz="2800" b="1" i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anose="020B0804020202020204" pitchFamily="34" charset="0"/>
              </a:rPr>
              <a:t>egoísmos</a:t>
            </a:r>
            <a:r>
              <a:rPr lang="es-PE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anose="020B0804020202020204" pitchFamily="34" charset="0"/>
              </a:rPr>
              <a:t>, 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anose="020B0804020202020204" pitchFamily="34" charset="0"/>
              </a:rPr>
              <a:t>pecados </a:t>
            </a:r>
            <a:r>
              <a:rPr lang="es-PE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anose="020B0804020202020204" pitchFamily="34" charset="0"/>
              </a:rPr>
              <a:t>y 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anose="020B0804020202020204" pitchFamily="34" charset="0"/>
              </a:rPr>
              <a:t> temores</a:t>
            </a:r>
            <a:r>
              <a:rPr lang="es-PE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anose="020B0804020202020204" pitchFamily="34" charset="0"/>
              </a:rPr>
              <a:t>.</a:t>
            </a:r>
            <a:endParaRPr lang="es-PE" sz="2800" b="1" i="1" dirty="0" smtClean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Hv BT" panose="020B08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ristianismo cristian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804" y="404664"/>
            <a:ext cx="8184652" cy="5976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203848" y="472316"/>
            <a:ext cx="29478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tura MT Script Capitals" panose="03020802060602070202" pitchFamily="66" charset="0"/>
              </a:rPr>
              <a:t>Oración Final</a:t>
            </a:r>
            <a:endParaRPr lang="es-ES" sz="3200" b="1" dirty="0">
              <a:ln w="66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91804" y="1383202"/>
            <a:ext cx="4008188" cy="40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PE" sz="2600" dirty="0">
                <a:solidFill>
                  <a:srgbClr val="FFFF99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Oh Cristo, manantial de vida nueva:</a:t>
            </a:r>
          </a:p>
          <a:p>
            <a:pPr algn="l"/>
            <a:r>
              <a:rPr lang="es-PE" sz="2600" dirty="0">
                <a:solidFill>
                  <a:srgbClr val="FFFF99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Tú ofreces a la </a:t>
            </a:r>
            <a:r>
              <a:rPr lang="es-PE" sz="2600" dirty="0" smtClean="0">
                <a:solidFill>
                  <a:srgbClr val="FFFF99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humanidad consumida por </a:t>
            </a:r>
            <a:r>
              <a:rPr lang="es-PE" sz="2600" dirty="0">
                <a:solidFill>
                  <a:srgbClr val="FFFF99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la sed,</a:t>
            </a:r>
          </a:p>
          <a:p>
            <a:pPr algn="l"/>
            <a:r>
              <a:rPr lang="es-PE" sz="2600" dirty="0">
                <a:solidFill>
                  <a:srgbClr val="FFFF99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el agua que sacia </a:t>
            </a:r>
            <a:r>
              <a:rPr lang="es-PE" sz="2600" dirty="0" smtClean="0">
                <a:solidFill>
                  <a:srgbClr val="FFFF99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y                      </a:t>
            </a:r>
            <a:r>
              <a:rPr lang="es-PE" sz="2600" dirty="0">
                <a:solidFill>
                  <a:srgbClr val="FFFF99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mana de tu costado.</a:t>
            </a:r>
          </a:p>
          <a:p>
            <a:pPr algn="l"/>
            <a:r>
              <a:rPr lang="es-PE" sz="2600" dirty="0">
                <a:solidFill>
                  <a:srgbClr val="FFFF99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Oh Cristo, roca de salvación herida </a:t>
            </a:r>
            <a:r>
              <a:rPr lang="es-PE" sz="2600" dirty="0" smtClean="0">
                <a:solidFill>
                  <a:srgbClr val="FFFF99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por nuestros </a:t>
            </a:r>
            <a:r>
              <a:rPr lang="es-PE" sz="2600" dirty="0">
                <a:solidFill>
                  <a:srgbClr val="FFFF99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pecados…</a:t>
            </a:r>
          </a:p>
          <a:p>
            <a:pPr algn="l"/>
            <a:r>
              <a:rPr lang="es-PE" sz="2600" dirty="0">
                <a:solidFill>
                  <a:srgbClr val="FFFF99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concédenos acercarnos a ti; </a:t>
            </a:r>
            <a:endParaRPr lang="es-PE" sz="2600" dirty="0" smtClean="0">
              <a:solidFill>
                <a:srgbClr val="FFFF99"/>
              </a:solidFill>
              <a:effectLst>
                <a:glow rad="101600">
                  <a:srgbClr val="000000"/>
                </a:glow>
              </a:effectLst>
              <a:latin typeface="Arial Narrow" panose="020B0606020202030204" pitchFamily="34" charset="0"/>
            </a:endParaRPr>
          </a:p>
          <a:p>
            <a:pPr algn="l"/>
            <a:r>
              <a:rPr lang="es-PE" sz="2600" dirty="0" smtClean="0">
                <a:solidFill>
                  <a:srgbClr val="FFFF99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concédenos </a:t>
            </a:r>
            <a:r>
              <a:rPr lang="es-PE" sz="2600" dirty="0">
                <a:solidFill>
                  <a:srgbClr val="FFFF99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conocer  qué sed </a:t>
            </a:r>
            <a:r>
              <a:rPr lang="es-PE" sz="2600" dirty="0" smtClean="0">
                <a:solidFill>
                  <a:srgbClr val="FFFF99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anhela nuestra </a:t>
            </a:r>
            <a:r>
              <a:rPr lang="es-PE" sz="2600" dirty="0">
                <a:solidFill>
                  <a:srgbClr val="FFFF99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existencia; </a:t>
            </a:r>
            <a:endParaRPr lang="es-PE" sz="2600" dirty="0" smtClean="0">
              <a:solidFill>
                <a:srgbClr val="FFFF99"/>
              </a:solidFill>
              <a:effectLst>
                <a:glow rad="101600">
                  <a:srgbClr val="000000"/>
                </a:glow>
              </a:effectLst>
              <a:latin typeface="Arial Narrow" panose="020B0606020202030204" pitchFamily="34" charset="0"/>
            </a:endParaRPr>
          </a:p>
          <a:p>
            <a:pPr algn="l"/>
            <a:endParaRPr lang="es-PE" sz="2600" dirty="0" smtClean="0">
              <a:solidFill>
                <a:srgbClr val="FFFF99"/>
              </a:solidFill>
              <a:effectLst>
                <a:glow rad="101600">
                  <a:srgbClr val="000000"/>
                </a:glow>
              </a:effectLst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600" b="0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5436097" y="1383202"/>
            <a:ext cx="3240360" cy="471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PE" sz="2600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concédenos </a:t>
            </a:r>
            <a:r>
              <a:rPr lang="es-PE" sz="2600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el don abundante </a:t>
            </a:r>
            <a:r>
              <a:rPr lang="es-PE" sz="2600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del espíritu </a:t>
            </a:r>
            <a:r>
              <a:rPr lang="es-PE" sz="2600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generoso sobre los que caminan hacia ti.</a:t>
            </a:r>
          </a:p>
          <a:p>
            <a:pPr algn="r"/>
            <a:r>
              <a:rPr lang="es-PE" sz="2600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Y podremos también nosotros llegar a ser fuentes de vida proclamando con nuestra </a:t>
            </a:r>
            <a:r>
              <a:rPr lang="es-PE" sz="2600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entera existencia </a:t>
            </a:r>
            <a:r>
              <a:rPr lang="es-PE" sz="2600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en el mundo, la gloria de tu nombre. </a:t>
            </a:r>
            <a:r>
              <a:rPr lang="es-PE" sz="2600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Amén.</a:t>
            </a:r>
          </a:p>
          <a:p>
            <a:pPr algn="r"/>
            <a:endParaRPr lang="es-PE" sz="2600" dirty="0" smtClean="0">
              <a:solidFill>
                <a:srgbClr val="FFFF00"/>
              </a:solidFill>
              <a:effectLst>
                <a:glow rad="101600">
                  <a:srgbClr val="000000"/>
                </a:glow>
              </a:effectLst>
              <a:latin typeface="Arial Narrow" panose="020B0606020202030204" pitchFamily="34" charset="0"/>
            </a:endParaRPr>
          </a:p>
          <a:p>
            <a:pPr algn="r"/>
            <a:endParaRPr lang="es-PE" sz="2600" dirty="0">
              <a:solidFill>
                <a:srgbClr val="FFFF00"/>
              </a:solidFill>
              <a:effectLst>
                <a:glow rad="101600">
                  <a:srgbClr val="000000"/>
                </a:glow>
              </a:effectLst>
              <a:latin typeface="Arial Narrow" panose="020B0606020202030204" pitchFamily="34" charset="0"/>
            </a:endParaRPr>
          </a:p>
          <a:p>
            <a:pPr algn="r"/>
            <a:endParaRPr lang="es-PE" sz="2600" dirty="0" smtClean="0">
              <a:solidFill>
                <a:srgbClr val="FFFF00"/>
              </a:solidFill>
              <a:effectLst>
                <a:glow rad="101600">
                  <a:srgbClr val="000000"/>
                </a:glow>
              </a:effectLst>
              <a:latin typeface="Arial Narrow" panose="020B0606020202030204" pitchFamily="34" charset="0"/>
            </a:endParaRPr>
          </a:p>
          <a:p>
            <a:pPr algn="r"/>
            <a:endParaRPr lang="es-PE" sz="2600" dirty="0" smtClean="0">
              <a:solidFill>
                <a:srgbClr val="FFFF00"/>
              </a:solidFill>
              <a:effectLst>
                <a:glow rad="101600">
                  <a:srgbClr val="000000"/>
                </a:glow>
              </a:effectLst>
              <a:latin typeface="Arial Narrow" panose="020B0606020202030204" pitchFamily="34" charset="0"/>
            </a:endParaRPr>
          </a:p>
          <a:p>
            <a:pPr algn="r"/>
            <a:endParaRPr lang="es-PE" sz="2600" dirty="0" smtClean="0">
              <a:solidFill>
                <a:srgbClr val="FFFF00"/>
              </a:solidFill>
              <a:effectLst>
                <a:glow rad="101600">
                  <a:srgbClr val="000000"/>
                </a:glow>
              </a:effectLst>
              <a:latin typeface="Arial Narrow" panose="020B0606020202030204" pitchFamily="34" charset="0"/>
            </a:endParaRPr>
          </a:p>
          <a:p>
            <a:pPr algn="r"/>
            <a:endParaRPr lang="es-PE" sz="2600" dirty="0" smtClean="0">
              <a:solidFill>
                <a:srgbClr val="FFFF00"/>
              </a:solidFill>
              <a:effectLst>
                <a:glow rad="101600">
                  <a:srgbClr val="000000"/>
                </a:glow>
              </a:effectLst>
              <a:latin typeface="Arial Narrow" panose="020B060602020203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267752" y="6428655"/>
            <a:ext cx="4608512" cy="384721"/>
          </a:xfrm>
          <a:prstGeom prst="rect">
            <a:avLst/>
          </a:prstGeom>
          <a:solidFill>
            <a:srgbClr val="36003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Caycho Vela  - Hija de la Caridad de San Vicente de </a:t>
            </a:r>
            <a:r>
              <a:rPr lang="es-PE" sz="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Paúl</a:t>
            </a:r>
            <a:r>
              <a:rPr lang="es-PE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           </a:t>
            </a:r>
            <a:endParaRPr lang="es-PE" sz="9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7964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5400" b="1" spc="50" dirty="0">
              <a:ln w="11430"/>
              <a:gradFill>
                <a:gsLst>
                  <a:gs pos="25000">
                    <a:srgbClr val="FF6699">
                      <a:satMod val="155000"/>
                    </a:srgbClr>
                  </a:gs>
                  <a:gs pos="100000">
                    <a:srgbClr val="FF66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AutoShape 30" descr="Resultado de imagen de efecto de iluminacion desde arriba png"/>
          <p:cNvSpPr>
            <a:spLocks noChangeAspect="1" noChangeArrowheads="1"/>
          </p:cNvSpPr>
          <p:nvPr/>
        </p:nvSpPr>
        <p:spPr bwMode="auto">
          <a:xfrm>
            <a:off x="155575" y="-144463"/>
            <a:ext cx="3213412" cy="321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5976664"/>
          </a:xfrm>
          <a:prstGeom prst="rect">
            <a:avLst/>
          </a:prstGeom>
        </p:spPr>
      </p:pic>
      <p:sp>
        <p:nvSpPr>
          <p:cNvPr id="15" name="WordArt 89"/>
          <p:cNvSpPr>
            <a:spLocks noChangeArrowheads="1" noChangeShapeType="1" noTextEdit="1"/>
          </p:cNvSpPr>
          <p:nvPr/>
        </p:nvSpPr>
        <p:spPr bwMode="auto">
          <a:xfrm>
            <a:off x="2877579" y="663535"/>
            <a:ext cx="3316834" cy="5513552"/>
          </a:xfrm>
          <a:prstGeom prst="rect">
            <a:avLst/>
          </a:prstGeom>
          <a:ln>
            <a:noFill/>
          </a:ln>
        </p:spPr>
        <p:txBody>
          <a:bodyPr spcFirstLastPara="1" wrap="none" fromWordArt="1">
            <a:prstTxWarp prst="textArchUp">
              <a:avLst>
                <a:gd name="adj" fmla="val 6196582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900" kern="10" dirty="0">
                <a:ln w="9525">
                  <a:noFill/>
                  <a:round/>
                  <a:headEnd/>
                  <a:tailEnd/>
                </a:ln>
                <a:solidFill>
                  <a:srgbClr val="FFD2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</a:rPr>
              <a:t>Oh María sin pecado concebida ruega por nosotros que recurrimos a ti</a:t>
            </a:r>
          </a:p>
        </p:txBody>
      </p:sp>
    </p:spTree>
    <p:extLst>
      <p:ext uri="{BB962C8B-B14F-4D97-AF65-F5344CB8AC3E}">
        <p14:creationId xmlns:p14="http://schemas.microsoft.com/office/powerpoint/2010/main" val="38850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14:vortex dir="d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n para jesus fuente de agua v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2564049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s-PE" sz="2600" dirty="0" smtClean="0">
                <a:ln w="18415" cmpd="sng">
                  <a:solidFill>
                    <a:srgbClr val="FFFF00"/>
                  </a:solidFill>
                  <a:prstDash val="solid"/>
                </a:ln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/>
              </a:rPr>
              <a:t>   </a:t>
            </a:r>
            <a:r>
              <a:rPr lang="es-PE" sz="2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dobe Gothic Std B"/>
              </a:rPr>
              <a:t>En las aguas del Bautismo fuimos fecundados con         la vida divina y              fuimos      incorporados al misterio pascual             de Cristo.  </a:t>
            </a:r>
            <a:endParaRPr lang="es-ES_tradnl" sz="2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dobe Gothic Std B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27584" y="476672"/>
            <a:ext cx="29174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2400" b="1" cap="none" spc="0" dirty="0" smtClean="0">
                <a:ln w="11430"/>
                <a:effectLst>
                  <a:glow rad="63500">
                    <a:schemeClr val="accent1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AMBIENTACIÓN:  </a:t>
            </a:r>
            <a:endParaRPr lang="es-PE" sz="2400" b="1" cap="none" spc="0" dirty="0">
              <a:ln w="11430"/>
              <a:effectLst>
                <a:glow rad="63500">
                  <a:schemeClr val="accent1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71471" y="4651426"/>
            <a:ext cx="7889477" cy="144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s-PE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6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s-ES_tradnl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66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60032" y="2636912"/>
            <a:ext cx="3816424" cy="288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s-PE" sz="2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dobe Gothic Std B"/>
              </a:rPr>
              <a:t>El </a:t>
            </a:r>
            <a:r>
              <a:rPr lang="es-PE" sz="2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dobe Gothic Std B"/>
              </a:rPr>
              <a:t>evangelio de hoy afirma que el verdadero “don de Dios” es el agua viva del Espíritu que Jesús da a quien se la pide.</a:t>
            </a:r>
          </a:p>
          <a:p>
            <a:pPr marL="342900" indent="-342900" algn="r">
              <a:spcBef>
                <a:spcPct val="20000"/>
              </a:spcBef>
            </a:pPr>
            <a:endParaRPr lang="es-ES_tradnl" sz="2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dobe Gothic Std B"/>
            </a:endParaRPr>
          </a:p>
        </p:txBody>
      </p:sp>
    </p:spTree>
    <p:extLst>
      <p:ext uri="{BB962C8B-B14F-4D97-AF65-F5344CB8AC3E}">
        <p14:creationId xmlns:p14="http://schemas.microsoft.com/office/powerpoint/2010/main" val="2228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9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8575"/>
            <a:ext cx="8210223" cy="5995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" name="10 Rectángulo"/>
          <p:cNvSpPr/>
          <p:nvPr/>
        </p:nvSpPr>
        <p:spPr>
          <a:xfrm>
            <a:off x="539552" y="285728"/>
            <a:ext cx="28905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32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Oración inicial</a:t>
            </a:r>
            <a:endParaRPr lang="es-PE" sz="3200" b="1" spc="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11 Rectángulo"/>
          <p:cNvSpPr/>
          <p:nvPr/>
        </p:nvSpPr>
        <p:spPr>
          <a:xfrm>
            <a:off x="4427984" y="359360"/>
            <a:ext cx="4249783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260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concédenos conocer de qué </a:t>
            </a:r>
            <a:r>
              <a:rPr lang="es-ES" sz="2600" dirty="0" smtClean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sed delira </a:t>
            </a:r>
            <a:r>
              <a:rPr lang="es-ES" sz="260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nuestra existencia;</a:t>
            </a:r>
          </a:p>
          <a:p>
            <a:pPr algn="r"/>
            <a:r>
              <a:rPr lang="es-ES" sz="260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concédenos el don </a:t>
            </a:r>
            <a:r>
              <a:rPr lang="es-ES" sz="2600" dirty="0" smtClean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abundante del </a:t>
            </a:r>
            <a:r>
              <a:rPr lang="es-ES" sz="260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espíritu </a:t>
            </a:r>
            <a:r>
              <a:rPr lang="es-ES" sz="2600" dirty="0" smtClean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generoso sobre </a:t>
            </a:r>
            <a:r>
              <a:rPr lang="es-ES" sz="260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los que caminan hacia ti.</a:t>
            </a:r>
          </a:p>
          <a:p>
            <a:pPr algn="r"/>
            <a:r>
              <a:rPr lang="es-ES" sz="260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Y podremos también </a:t>
            </a:r>
            <a:r>
              <a:rPr lang="es-ES" sz="2600" dirty="0" smtClean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nosotros llegar </a:t>
            </a:r>
            <a:r>
              <a:rPr lang="es-ES" sz="260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a ser fuentes de vida</a:t>
            </a:r>
          </a:p>
          <a:p>
            <a:pPr algn="r"/>
            <a:r>
              <a:rPr lang="es-ES" sz="260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proclamando con nuestra entera</a:t>
            </a:r>
          </a:p>
          <a:p>
            <a:pPr algn="r"/>
            <a:r>
              <a:rPr lang="es-ES" sz="260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existencia en </a:t>
            </a:r>
            <a:r>
              <a:rPr lang="es-ES" sz="2600" dirty="0" smtClean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el mundo,</a:t>
            </a:r>
            <a:endParaRPr lang="es-ES" sz="2600" dirty="0">
              <a:solidFill>
                <a:schemeClr val="bg1"/>
              </a:solidFill>
              <a:effectLst>
                <a:glow rad="1270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quare721 BT" panose="020B0504020202060204" pitchFamily="34" charset="0"/>
            </a:endParaRPr>
          </a:p>
          <a:p>
            <a:pPr algn="r"/>
            <a:r>
              <a:rPr lang="es-ES" sz="260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la gloria de tu nombre.</a:t>
            </a:r>
          </a:p>
          <a:p>
            <a:pPr algn="r"/>
            <a:r>
              <a:rPr lang="es-ES" sz="260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Amén</a:t>
            </a:r>
            <a:r>
              <a:rPr lang="es-ES" sz="2600" dirty="0" smtClean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.</a:t>
            </a:r>
            <a:endParaRPr lang="es-PE" sz="2600" dirty="0">
              <a:solidFill>
                <a:schemeClr val="bg1"/>
              </a:solidFill>
              <a:effectLst>
                <a:glow rad="1270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quare721 BT" panose="020B050402020206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03160" y="1206555"/>
            <a:ext cx="375468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>
              <a:buNone/>
            </a:pPr>
            <a:r>
              <a:rPr lang="es-PE" sz="2600" dirty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Oh Cristo, manantial de vida nueva:</a:t>
            </a:r>
          </a:p>
          <a:p>
            <a:pPr algn="l">
              <a:buNone/>
            </a:pPr>
            <a:r>
              <a:rPr lang="es-PE" sz="2600" dirty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Tú ofreces a la humanidad</a:t>
            </a:r>
          </a:p>
          <a:p>
            <a:pPr algn="l">
              <a:buNone/>
            </a:pPr>
            <a:r>
              <a:rPr lang="es-PE" sz="2600" dirty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consumida por la sed,</a:t>
            </a:r>
          </a:p>
          <a:p>
            <a:pPr algn="l">
              <a:buNone/>
            </a:pPr>
            <a:r>
              <a:rPr lang="es-PE" sz="2600" dirty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el agua que sacia y mana de tu costado</a:t>
            </a:r>
            <a:r>
              <a:rPr lang="es-PE" sz="2600" dirty="0" smtClean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.</a:t>
            </a:r>
          </a:p>
          <a:p>
            <a:pPr algn="l">
              <a:buNone/>
            </a:pPr>
            <a:r>
              <a:rPr lang="es-PE" sz="2600" dirty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Oh Cristo, roca de salvación herida por nuestros pecados…</a:t>
            </a:r>
          </a:p>
          <a:p>
            <a:pPr algn="l">
              <a:buNone/>
            </a:pPr>
            <a:r>
              <a:rPr lang="es-PE" sz="2600" dirty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concédenos acercarnos a ti;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6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3" y="433331"/>
            <a:ext cx="8152886" cy="5945246"/>
          </a:xfrm>
          <a:prstGeom prst="rect">
            <a:avLst/>
          </a:prstGeom>
        </p:spPr>
      </p:pic>
      <p:sp>
        <p:nvSpPr>
          <p:cNvPr id="13" name="Rectangle 9"/>
          <p:cNvSpPr txBox="1">
            <a:spLocks noChangeArrowheads="1"/>
          </p:cNvSpPr>
          <p:nvPr/>
        </p:nvSpPr>
        <p:spPr bwMode="auto">
          <a:xfrm>
            <a:off x="500034" y="5143512"/>
            <a:ext cx="79296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endParaRPr kumimoji="0" lang="es-ES_tradnl" sz="3200" i="1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uLnTx/>
              <a:uFillTx/>
              <a:cs typeface="Times New Roman" pitchFamily="18" charset="0"/>
            </a:endParaRPr>
          </a:p>
        </p:txBody>
      </p:sp>
      <p:sp>
        <p:nvSpPr>
          <p:cNvPr id="21" name="Rectangle 9"/>
          <p:cNvSpPr txBox="1">
            <a:spLocks noChangeArrowheads="1"/>
          </p:cNvSpPr>
          <p:nvPr/>
        </p:nvSpPr>
        <p:spPr bwMode="auto">
          <a:xfrm>
            <a:off x="539552" y="4595948"/>
            <a:ext cx="82176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spcBef>
                <a:spcPts val="0"/>
              </a:spcBef>
              <a:defRPr/>
            </a:pPr>
            <a:endParaRPr lang="es-PE" sz="3200" kern="0" dirty="0">
              <a:solidFill>
                <a:srgbClr val="FFFF5D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>
              <a:spcBef>
                <a:spcPts val="0"/>
              </a:spcBef>
              <a:defRPr/>
            </a:pPr>
            <a:endParaRPr kumimoji="0" lang="es-ES_tradnl" sz="3200" u="none" strike="noStrike" kern="0" normalizeH="0" baseline="0" noProof="0" dirty="0" smtClean="0">
              <a:solidFill>
                <a:srgbClr val="FFFF5D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92048" y="468204"/>
            <a:ext cx="2500647" cy="944571"/>
          </a:xfrm>
          <a:prstGeom prst="roundRect">
            <a:avLst>
              <a:gd name="adj" fmla="val 16667"/>
            </a:avLst>
          </a:prstGeom>
          <a:solidFill>
            <a:srgbClr val="88199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LECTIO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¿Qué dice el texto?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   </a:t>
            </a:r>
            <a:r>
              <a:rPr lang="es-PE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Juan 4, 5-42</a:t>
            </a:r>
            <a:endParaRPr lang="es-PE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"/>
          <p:cNvSpPr txBox="1">
            <a:spLocks noChangeArrowheads="1"/>
          </p:cNvSpPr>
          <p:nvPr/>
        </p:nvSpPr>
        <p:spPr bwMode="auto">
          <a:xfrm>
            <a:off x="617393" y="4095818"/>
            <a:ext cx="7909985" cy="228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spcBef>
                <a:spcPts val="0"/>
              </a:spcBef>
              <a:defRPr/>
            </a:pPr>
            <a:r>
              <a:rPr lang="es-ES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Browallia New" pitchFamily="34" charset="-34"/>
              </a:rPr>
              <a:t>Motivación</a:t>
            </a:r>
            <a:r>
              <a:rPr lang="es-ES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Browallia New" pitchFamily="34" charset="-34"/>
              </a:rPr>
              <a:t>: Este texto es una hermosa catequesis sobre la fe como descubrimiento de Cristo, fuente de agua viva; sobre el verdadero culto en espíritu y verdad; sobre el proceso de conversión de una vida de pecado al testimonio misionero del Mesías a quien ha encontrado. </a:t>
            </a:r>
            <a:endParaRPr kumimoji="0" lang="es-ES_tradnl" b="1" u="none" strike="noStrike" kern="0" normalizeH="0" baseline="0" noProof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963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Llegó Jesús a un pueblo de Samaria llamado Sica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3" y="404664"/>
            <a:ext cx="8176543" cy="59532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91878" y="404664"/>
            <a:ext cx="480477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r>
              <a:rPr lang="es-ES" sz="2800" dirty="0">
                <a:effectLst>
                  <a:glow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En aquel tiempo, llegó Jesús a un pueblo de Samaria llamado </a:t>
            </a:r>
            <a:r>
              <a:rPr lang="es-ES" sz="2800" dirty="0" err="1">
                <a:effectLst>
                  <a:glow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Sicar</a:t>
            </a:r>
            <a:r>
              <a:rPr lang="es-ES" sz="2800" dirty="0">
                <a:effectLst>
                  <a:glow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, cerca del campo que dio Jacob a su hijo José; allí estaba el pozo de Jacob</a:t>
            </a:r>
            <a:r>
              <a:rPr lang="es-ES" sz="2800" dirty="0" smtClean="0">
                <a:effectLst>
                  <a:glow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. Jesús</a:t>
            </a:r>
            <a:r>
              <a:rPr lang="es-ES" sz="2800" dirty="0">
                <a:effectLst>
                  <a:glow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, cansado del camino, estaba allí sentado junto al pozo</a:t>
            </a:r>
            <a:r>
              <a:rPr lang="es-ES" sz="2800" dirty="0" smtClean="0">
                <a:effectLst>
                  <a:glow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. Era </a:t>
            </a:r>
            <a:r>
              <a:rPr lang="es-ES" sz="2800" dirty="0">
                <a:effectLst>
                  <a:glow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alrededor del mediodía</a:t>
            </a:r>
            <a:r>
              <a:rPr lang="es-ES" sz="2800" dirty="0" smtClean="0">
                <a:effectLst>
                  <a:glow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.</a:t>
            </a:r>
            <a:endParaRPr lang="es-ES" sz="2800" dirty="0">
              <a:effectLst>
                <a:glow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87313" y="404664"/>
            <a:ext cx="2674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PE" b="1" i="1" dirty="0">
                <a:effectLst/>
              </a:rPr>
              <a:t>Forma breve: Mateo, 4, 5-15. 19b-26. 39a. </a:t>
            </a:r>
            <a:r>
              <a:rPr lang="es-PE" b="1" i="1" dirty="0" smtClean="0">
                <a:effectLst/>
              </a:rPr>
              <a:t>40-42</a:t>
            </a:r>
            <a:endParaRPr lang="es-ES" sz="3600" dirty="0" smtClean="0"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legaba una mujer a Samari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404664"/>
            <a:ext cx="8280920" cy="5976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560" y="764704"/>
            <a:ext cx="35004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Llega una mujer de Samaria a sacar agua,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" y="444731"/>
            <a:ext cx="8134590" cy="596853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15816" y="2348880"/>
            <a:ext cx="35004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y </a:t>
            </a:r>
            <a:r>
              <a:rPr lang="es-ES" sz="32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Jesús le dice:</a:t>
            </a:r>
          </a:p>
          <a:p>
            <a:r>
              <a:rPr lang="es-ES" sz="32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Dame de beber.</a:t>
            </a:r>
          </a:p>
          <a:p>
            <a:r>
              <a:rPr lang="es-ES" sz="32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Sus discípulos se habían ido al pueblo a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comprar </a:t>
            </a:r>
            <a:r>
              <a:rPr lang="es-ES" sz="32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comida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s-ES" sz="3200" b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4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CC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30635</TotalTime>
  <Words>1617</Words>
  <Application>Microsoft Office PowerPoint</Application>
  <PresentationFormat>Presentación en pantalla (4:3)</PresentationFormat>
  <Paragraphs>156</Paragraphs>
  <Slides>37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26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37</vt:i4>
      </vt:variant>
    </vt:vector>
  </HeadingPairs>
  <TitlesOfParts>
    <vt:vector size="72" baseType="lpstr">
      <vt:lpstr>Adobe Fan Heiti Std B</vt:lpstr>
      <vt:lpstr>Adobe Gothic Std B</vt:lpstr>
      <vt:lpstr>Agency FB</vt:lpstr>
      <vt:lpstr>AR DESTINE</vt:lpstr>
      <vt:lpstr>Arial</vt:lpstr>
      <vt:lpstr>Arial Narrow</vt:lpstr>
      <vt:lpstr>Arial Rounded MT Bold</vt:lpstr>
      <vt:lpstr>Britannic Bold</vt:lpstr>
      <vt:lpstr>Browallia New</vt:lpstr>
      <vt:lpstr>Calibri</vt:lpstr>
      <vt:lpstr>Comic Sans MS</vt:lpstr>
      <vt:lpstr>Matura MT Script Capitals</vt:lpstr>
      <vt:lpstr>Poor Richard</vt:lpstr>
      <vt:lpstr>Rockwell</vt:lpstr>
      <vt:lpstr>Rockwell Extra Bold</vt:lpstr>
      <vt:lpstr>Segoe UI</vt:lpstr>
      <vt:lpstr>Segoe UI Symbol</vt:lpstr>
      <vt:lpstr>Square721 BT</vt:lpstr>
      <vt:lpstr>Square721 Cn BT</vt:lpstr>
      <vt:lpstr>Swis721 Hv BT</vt:lpstr>
      <vt:lpstr>Tekton Pro</vt:lpstr>
      <vt:lpstr>Times</vt:lpstr>
      <vt:lpstr>Times New Roman</vt:lpstr>
      <vt:lpstr>Tw Cen MT Condensed Extra Bold</vt:lpstr>
      <vt:lpstr>Verdana</vt:lpstr>
      <vt:lpstr>Wingdings</vt:lpstr>
      <vt:lpstr>Diseño predeterminado</vt:lpstr>
      <vt:lpstr>1_colormaster</vt:lpstr>
      <vt:lpstr>2_Diseño predeterminado</vt:lpstr>
      <vt:lpstr>1_Default Design</vt:lpstr>
      <vt:lpstr>1_En blanco</vt:lpstr>
      <vt:lpstr>2_Default Design</vt:lpstr>
      <vt:lpstr>7_Diseño predeterminado</vt:lpstr>
      <vt:lpstr>En blanco</vt:lpstr>
      <vt:lpstr>5_Diseño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evangelio</dc:title>
  <dc:creator>Regina</dc:creator>
  <cp:lastModifiedBy>Usuario de Windows</cp:lastModifiedBy>
  <cp:revision>913</cp:revision>
  <dcterms:created xsi:type="dcterms:W3CDTF">2004-01-10T22:24:07Z</dcterms:created>
  <dcterms:modified xsi:type="dcterms:W3CDTF">2020-03-10T00:23:27Z</dcterms:modified>
</cp:coreProperties>
</file>