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 id="2147483745" r:id="rId7"/>
    <p:sldMasterId id="2147483757" r:id="rId8"/>
    <p:sldMasterId id="2147483770" r:id="rId9"/>
    <p:sldMasterId id="2147483782" r:id="rId10"/>
    <p:sldMasterId id="2147483794" r:id="rId11"/>
    <p:sldMasterId id="2147483806" r:id="rId12"/>
  </p:sld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88" d="100"/>
          <a:sy n="88" d="100"/>
        </p:scale>
        <p:origin x="7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9D8383-0E5F-41A7-91A8-8B8272328759}"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0659875"/>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8586C7-F2B9-4DE4-BBA0-BCD56318FB77}"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3239782"/>
      </p:ext>
    </p:extLst>
  </p:cSld>
  <p:clrMapOvr>
    <a:masterClrMapping/>
  </p:clrMapOvr>
  <p:transition spd="med">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17C46F-7809-40F6-9E3A-FF48142A57B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91180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CABA99-DB79-4259-81C0-B4A2047A678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649099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85EA49-8411-40EA-8CC9-106C1074033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454418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DAC4C5-244C-45D5-9B12-328D669DAB5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82318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D91C09-1C3B-4BEA-81F8-629B3765AA9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896699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0B18E6-14F5-4B04-B5C7-86D86F6E418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673769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C82B3-6E38-40D1-B09D-4F3BDB6F20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944949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44ABEF-15AA-48D4-9611-F5BC5B7520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80954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E21D-8382-45F0-959A-816E821B3C3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73405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0E17A5-D4C7-4287-B9FC-971F9530103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9600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D872B-C680-4A39-A697-FD2BEFD23063}"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68849412"/>
      </p:ext>
    </p:extLst>
  </p:cSld>
  <p:clrMapOvr>
    <a:masterClrMapping/>
  </p:clrMapOvr>
  <p:transition spd="med">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1A77F6-FC67-4149-8BE8-559EECEBC5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28106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D80AFA-D458-47B3-AE5C-56914A77BBD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54893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08C9E2-44BA-4117-BC73-54DA1F56E45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04056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90E54-A3AA-489F-86F4-5124C264353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1236786"/>
      </p:ext>
    </p:extLst>
  </p:cSld>
  <p:clrMapOvr>
    <a:masterClrMapping/>
  </p:clrMapOvr>
  <p:transition spd="slow">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CDD4FE-893E-4D1F-99A2-EF11D12B98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45570084"/>
      </p:ext>
    </p:extLst>
  </p:cSld>
  <p:clrMapOvr>
    <a:masterClrMapping/>
  </p:clrMapOvr>
  <p:transition spd="slow">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6BC1A-C271-447D-B749-0873348B8F7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27765963"/>
      </p:ext>
    </p:extLst>
  </p:cSld>
  <p:clrMapOvr>
    <a:masterClrMapping/>
  </p:clrMapOvr>
  <p:transition spd="slow">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8C6F8-E56A-4BA3-806E-4D219B83BBF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4786205"/>
      </p:ext>
    </p:extLst>
  </p:cSld>
  <p:clrMapOvr>
    <a:masterClrMapping/>
  </p:clrMapOvr>
  <p:transition spd="slow">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39F17D-0DB1-42D4-9FDF-48BF50B84B5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86447396"/>
      </p:ext>
    </p:extLst>
  </p:cSld>
  <p:clrMapOvr>
    <a:masterClrMapping/>
  </p:clrMapOvr>
  <p:transition spd="slow">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672A7B-148B-40A5-AF6B-0094F64B35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56240789"/>
      </p:ext>
    </p:extLst>
  </p:cSld>
  <p:clrMapOvr>
    <a:masterClrMapping/>
  </p:clrMapOvr>
  <p:transition spd="slow">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1A6384-96EB-467D-A9A3-E6FCCBA71A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14721987"/>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835907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23714-1394-4148-A9B1-B1D14B3368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6801358"/>
      </p:ext>
    </p:extLst>
  </p:cSld>
  <p:clrMapOvr>
    <a:masterClrMapping/>
  </p:clrMapOvr>
  <p:transition spd="slow">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F7F5F-480E-4429-B62A-C91ACC9BACB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94778163"/>
      </p:ext>
    </p:extLst>
  </p:cSld>
  <p:clrMapOvr>
    <a:masterClrMapping/>
  </p:clrMapOvr>
  <p:transition spd="slow">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CEA0B-CFFF-44D4-91A1-7EDF54CE9B0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01262082"/>
      </p:ext>
    </p:extLst>
  </p:cSld>
  <p:clrMapOvr>
    <a:masterClrMapping/>
  </p:clrMapOvr>
  <p:transition spd="slow">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B16B3-0C86-4A11-A9AA-F0BAA5502CC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91868227"/>
      </p:ext>
    </p:extLst>
  </p:cSld>
  <p:clrMapOvr>
    <a:masterClrMapping/>
  </p:clrMapOvr>
  <p:transition spd="slow">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99AB4E-EFA5-4752-A94F-DA4319C75864}" type="datetime1">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BE55B-1421-42FF-A215-F37AEABCBA25}" type="slidenum">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36336388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8FF7EB-FB51-49F0-A1D6-3D15D49F15F5}"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3E35E2-0ACA-4957-8B79-96544BC2AC9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85094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11D0FB-1800-4C3D-9D0B-97C7D37A7875}"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BF595-9DFB-47FD-846D-E17E0333941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025362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7BCC-ADE9-4277-ABDC-5C066B0BF1F1}"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5620B3-4473-401D-8EAF-D5CED05BE2C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244631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537DAC-9A2E-4E05-884A-243A7AC0F824}"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06E4DB-3832-416B-972A-D459EE1E903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57191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73FFA3-4219-4375-93D0-80DE7E5E09F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2EF303-A0F0-4409-A5C4-5F486EEF0B0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089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198274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3C9213-5D83-4BD0-9668-9DDAD7FB8482}"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C6901C-6815-41A2-89D5-8D18196032E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688561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9B667A-1321-4E84-B037-53B3E46EC108}"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36E7BD-5CE6-4C62-BF36-615CCAD26DF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016711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1B8E5D-8BC1-48E2-962B-28B933519144}"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721A93-F37D-4103-9918-EBA4FD7C526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38583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B030CD-736F-457D-9D23-16123360A8B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3C0F14-2D38-43E0-BB0E-102C6039D7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19035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DA06FF-37F9-4221-9F8C-4E9B45F76F8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2/17/2020</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D458D5-9C99-4F39-B27F-891B6207E17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8578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7357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2455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1854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103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616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2477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8748D3-1F9F-4AC5-B2C3-CEEBFB99C180}"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0449630"/>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4786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375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3642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BEEC3-E65D-4EE2-AE8A-49FADBAD7E6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23343982"/>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19096-B4A6-4F92-B354-46FB5E3F202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14915551"/>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AB1776-9453-4E62-B9A7-52137BC10B6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4844444"/>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776B44-1CAD-4B5B-B45E-68B7705BC66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02722354"/>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EE0C4E-F499-4C71-977F-942922950308}"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28318681"/>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CBA63-EBBA-4DC0-9275-18D63D7111F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676691421"/>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1C2E4-1A1A-4EE1-B82D-B86AEC800BC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62642277"/>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B279B-8B23-4564-80F5-6A94B6DF53E9}"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40257996"/>
      </p:ext>
    </p:extLst>
  </p:cSld>
  <p:clrMapOvr>
    <a:masterClrMapping/>
  </p:clrMapOvr>
  <p:transitio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C7D43-769C-4E91-ADC2-DCA52CFC12B9}"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35143731"/>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9AF7E-6D8A-4E44-A575-A4EFDCB3D6FA}"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617015804"/>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DA29BD-DFD6-47E5-8D8E-75CE0515E98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04995742"/>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423EDA-2669-4265-BFF8-0986117EE8E0}"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57539886"/>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04653572"/>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84567455"/>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2864100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20977572"/>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5772528"/>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2146486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D273BF-A8E1-4C99-A3E0-D6F2CED5A428}"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12742748"/>
      </p:ext>
    </p:extLst>
  </p:cSld>
  <p:clrMapOvr>
    <a:masterClrMapping/>
  </p:clrMapOvr>
  <p:transitio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29051869"/>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22830760"/>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98120559"/>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39701832"/>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781864649"/>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C35792-203D-48E1-A02F-5A7BAB16963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93209602"/>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B53F8-684F-4312-AF16-F69A1A6DCB1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72037411"/>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2B84DF-73BA-4DCB-9398-21EDBB43FE75}"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89402358"/>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EE1CC4-7D02-46B0-A7F3-8C25B217823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6492893"/>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B9F19-C414-4DC1-8716-76B2B657385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85039920"/>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083164-818D-4053-8F26-D838E5D50155}"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52192671"/>
      </p:ext>
    </p:extLst>
  </p:cSld>
  <p:clrMapOvr>
    <a:masterClrMapping/>
  </p:clrMapOvr>
  <p:transitio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032CE-ED34-4529-86E1-B69BD04220F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80088388"/>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CBF9DE-8D79-4D2A-8FD8-B27560EEECE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823986278"/>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48B215-8033-4172-AE50-81CB473AE1A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71270254"/>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52EF5-EB21-45EE-A4C7-A813470741B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40440580"/>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4EF4F-E928-4DAD-A648-E6862125F12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91274834"/>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5F2D73-5CE9-4AFF-BEA4-6A598F72BA0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61875324"/>
      </p:ext>
    </p:extLst>
  </p:cSld>
  <p:clrMapOvr>
    <a:masterClrMapping/>
  </p:clrMapOvr>
  <p:transition spd="med">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ABD0C1-F773-46DD-8F94-3000218582D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259186155"/>
      </p:ext>
    </p:extLst>
  </p:cSld>
  <p:clrMapOvr>
    <a:masterClrMapping/>
  </p:clrMapOvr>
  <p:transition spd="med">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E38174-580B-420E-B4B2-95B1AC4774C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10526879"/>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1A1C17-BF20-4DD6-88D0-1E0386F7D61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47550098"/>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89BEC7-CD66-4356-8618-2263192D82D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23107142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783562-1DFD-44E3-853E-3C2E392D12EF}"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72749269"/>
      </p:ext>
    </p:extLst>
  </p:cSld>
  <p:clrMapOvr>
    <a:masterClrMapping/>
  </p:clrMapOvr>
  <p:transitio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670664-3AA0-4298-B1F2-AEEA36EB6C3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892105764"/>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D2D17C-10E7-484F-B78B-0D359F1BA67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248217991"/>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4EC2F5-AD57-4111-9568-1393C5D9E49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07800253"/>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FDE6F-6AE7-43B8-88B4-372606E065D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872402926"/>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24940A-BA57-4806-9524-E8BB51F2425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77265404"/>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ED420-8F03-4654-B4AF-9D53D3EC686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63456638"/>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F58860-C0D6-420A-BBDB-9F4FC1EFD80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87650132"/>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95CB9A-E066-4E34-9EFC-E278E012809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154775048"/>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499CE6-BD37-479A-A393-01C5ECFB4421}"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62487578"/>
      </p:ext>
    </p:extLst>
  </p:cSld>
  <p:clrMapOvr>
    <a:masterClrMapping/>
  </p:clrMapOvr>
  <p:transition spd="slow">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BC6B07-6EA6-4A32-A696-638692E777D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44201130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B39C4E-41D5-4EF3-8EEC-B442B01DCAF9}"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00795989"/>
      </p:ext>
    </p:extLst>
  </p:cSld>
  <p:clrMapOvr>
    <a:masterClrMapping/>
  </p:clrMapOvr>
  <p:transitio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7A2677-478A-4A3C-A83E-770418C1589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17892382"/>
      </p:ext>
    </p:extLst>
  </p:cSld>
  <p:clrMapOvr>
    <a:masterClrMapping/>
  </p:clrMapOvr>
  <p:transition spd="slow">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FD4455-A1AB-4B6D-AB35-6F840335599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45561106"/>
      </p:ext>
    </p:extLst>
  </p:cSld>
  <p:clrMapOvr>
    <a:masterClrMapping/>
  </p:clrMapOvr>
  <p:transition spd="slow">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B2E767-EAB7-4EEA-8A76-192D7D034E1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28824891"/>
      </p:ext>
    </p:extLst>
  </p:cSld>
  <p:clrMapOvr>
    <a:masterClrMapping/>
  </p:clrMapOvr>
  <p:transition spd="slow">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B8EE7F-3313-44FC-B1C2-7531693A6E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0287568"/>
      </p:ext>
    </p:extLst>
  </p:cSld>
  <p:clrMapOvr>
    <a:masterClrMapping/>
  </p:clrMapOvr>
  <p:transition spd="slow">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AA0602-2A3A-4475-950B-C29DA740792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53497690"/>
      </p:ext>
    </p:extLst>
  </p:cSld>
  <p:clrMapOvr>
    <a:masterClrMapping/>
  </p:clrMapOvr>
  <p:transition spd="slow">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AC7436-3626-449A-A900-094622A0A3D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73408432"/>
      </p:ext>
    </p:extLst>
  </p:cSld>
  <p:clrMapOvr>
    <a:masterClrMapping/>
  </p:clrMapOvr>
  <p:transition spd="slow">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798596-488F-425E-B6E2-55E4011A786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39523221"/>
      </p:ext>
    </p:extLst>
  </p:cSld>
  <p:clrMapOvr>
    <a:masterClrMapping/>
  </p:clrMapOvr>
  <p:transition spd="slow">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7F13AB-0BA3-47DA-A4AA-AE32FFA69F8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4515816"/>
      </p:ext>
    </p:extLst>
  </p:cSld>
  <p:clrMapOvr>
    <a:masterClrMapping/>
  </p:clrMapOvr>
  <p:transition spd="slow">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515273-F02B-4611-9608-8C6939864F4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56784091"/>
      </p:ext>
    </p:extLst>
  </p:cSld>
  <p:clrMapOvr>
    <a:masterClrMapping/>
  </p:clrMapOvr>
  <p:transition spd="slow">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CE20BF-5D62-4912-B5B7-8A7E0E8DB4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8463697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6448AA-08EE-44A1-A282-570B6FD66863}"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444281083"/>
      </p:ext>
    </p:extLst>
  </p:cSld>
  <p:clrMapOvr>
    <a:masterClrMapping/>
  </p:clrMapOvr>
  <p:transitio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291F7C-F6D8-45A5-91B6-523661CF1D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12529039"/>
      </p:ext>
    </p:extLst>
  </p:cSld>
  <p:clrMapOvr>
    <a:masterClrMapping/>
  </p:clrMapOvr>
  <p:transition spd="slow">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100C5-05FF-4A7A-9D72-E86B9CC5C93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21370004"/>
      </p:ext>
    </p:extLst>
  </p:cSld>
  <p:clrMapOvr>
    <a:masterClrMapping/>
  </p:clrMapOvr>
  <p:transition spd="slow">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50D28-1F3A-4A94-9855-A1105987FF3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96662866"/>
      </p:ext>
    </p:extLst>
  </p:cSld>
  <p:clrMapOvr>
    <a:masterClrMapping/>
  </p:clrMapOvr>
  <p:transition spd="slow">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3FD2B-942B-4D8C-B5C8-0D114BFAAF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66438290"/>
      </p:ext>
    </p:extLst>
  </p:cSld>
  <p:clrMapOvr>
    <a:masterClrMapping/>
  </p:clrMapOvr>
  <p:transition spd="slow">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9A6105-F9EA-4365-88F6-4C0A9E58FD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020040852"/>
      </p:ext>
    </p:extLst>
  </p:cSld>
  <p:clrMapOvr>
    <a:masterClrMapping/>
  </p:clrMapOvr>
  <p:transition spd="slow">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08759C-5A91-47CD-8F5A-33088D0421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94463569"/>
      </p:ext>
    </p:extLst>
  </p:cSld>
  <p:clrMapOvr>
    <a:masterClrMapping/>
  </p:clrMapOvr>
  <p:transition spd="slow">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EF70B-CD79-4A5B-BC57-2572FBA5C0E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985327012"/>
      </p:ext>
    </p:extLst>
  </p:cSld>
  <p:clrMapOvr>
    <a:masterClrMapping/>
  </p:clrMapOvr>
  <p:transition spd="slow">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CDC49E-8F6A-4FB1-9B14-4C98D11D7FA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42169581"/>
      </p:ext>
    </p:extLst>
  </p:cSld>
  <p:clrMapOvr>
    <a:masterClrMapping/>
  </p:clrMapOvr>
  <p:transition spd="slow">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A353A0-9FEB-4739-9668-79BAED03494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03596399"/>
      </p:ext>
    </p:extLst>
  </p:cSld>
  <p:clrMapOvr>
    <a:masterClrMapping/>
  </p:clrMapOvr>
  <p:transition spd="slow">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A63861-D2D6-4087-A8CC-BA69F373BD5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45449888"/>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2A9F45-8EEE-4A88-A667-4AE22227562E}"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474273873"/>
      </p:ext>
    </p:extLst>
  </p:cSld>
  <p:clrMapOvr>
    <a:masterClrMapping/>
  </p:clrMapOvr>
  <p:transitio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B92D1B-D383-4F42-B338-B6810545ECA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53112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FF2552-4C5C-475A-9E0F-9860619C50E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0870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E14CB9-786B-4A15-A96E-3E1A1AF4242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794929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F126FE-9A5C-430D-A276-F07C3A08033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176284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0B7326-A4DB-4904-8A92-B90A701B7E6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49409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D7F97E-1E5E-444D-A221-276CF2D25A8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536084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841A2B-C9EF-4580-88EB-553A5EDE825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91922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967DAD-45E3-402B-B113-02B112E74D3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57927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2591DC-C75C-4D5A-8C08-E6C26196F1A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06055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87D64D-842B-4E30-A607-6BB2BE749D5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2188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D41466-029B-46F9-ADEE-ACDC2DBAA4A2}" type="slidenum">
              <a:rPr kumimoji="0" lang="fr-FR"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fr-FR"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00947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D6D62-0496-4F49-BE83-C70EC3ADEE5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13313198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2D95D2-6DEA-46E6-8E08-592050DD1C6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590341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378ABDE-4EB4-4BF2-B49D-78992306A258}" type="datetime1">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2/17/2020</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E9AA0-F555-43BA-A954-871B321E4A3D}"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2453303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817372748"/>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314835-F09B-40D4-9312-73ADA38A3E43}"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819550547"/>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196022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3E08AE-972F-4BF7-AC64-9726A1142C3F}"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2562952614"/>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comb/>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9E3A76-C54F-4826-B577-088863C07F0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970306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CC6AE8A-3B7D-49C8-89AB-E2E4DF49E6D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598297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E2BCC-B8EA-4BFE-BB74-5912C697CC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316824648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E946ED-CCE9-462B-9871-689F8C655E8D}"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58621706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9.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0.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0.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8.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430" y="379154"/>
            <a:ext cx="8281850" cy="6108732"/>
          </a:xfrm>
          <a:prstGeom prst="rect">
            <a:avLst/>
          </a:prstGeom>
          <a:scene3d>
            <a:camera prst="orthographicFront"/>
            <a:lightRig rig="threePt" dir="t"/>
          </a:scene3d>
          <a:sp3d>
            <a:bevelT prst="convex"/>
          </a:sp3d>
        </p:spPr>
      </p:pic>
      <p:sp>
        <p:nvSpPr>
          <p:cNvPr id="3" name="Rectángulo 2"/>
          <p:cNvSpPr/>
          <p:nvPr/>
        </p:nvSpPr>
        <p:spPr>
          <a:xfrm>
            <a:off x="557348" y="5971638"/>
            <a:ext cx="12554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9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97569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534" y="293559"/>
            <a:ext cx="8452540" cy="6237870"/>
          </a:xfrm>
          <a:prstGeom prst="rect">
            <a:avLst/>
          </a:prstGeom>
        </p:spPr>
      </p:pic>
      <p:sp>
        <p:nvSpPr>
          <p:cNvPr id="178183" name="Rectangle 7"/>
          <p:cNvSpPr>
            <a:spLocks noChangeArrowheads="1"/>
          </p:cNvSpPr>
          <p:nvPr/>
        </p:nvSpPr>
        <p:spPr bwMode="auto">
          <a:xfrm>
            <a:off x="2729153" y="332547"/>
            <a:ext cx="5848789" cy="175432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smtClean="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al </a:t>
            </a:r>
            <a:r>
              <a:rPr kumimoji="0" lang="es-ES" sz="3600" b="1" i="0" u="none" strike="noStrike" kern="1200" cap="none" spc="0" normalizeH="0" baseline="0" noProof="0" dirty="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que quiera ponerte pleito para quitarte la túnica; </a:t>
            </a:r>
            <a:r>
              <a:rPr kumimoji="0" lang="es-ES" sz="3600" b="1" i="0" u="none" strike="noStrike" kern="1200" cap="none" spc="0" normalizeH="0" baseline="0" noProof="0" dirty="0" smtClean="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dale </a:t>
            </a:r>
            <a:r>
              <a:rPr kumimoji="0" lang="es-ES" sz="3600" b="1" i="0" u="none" strike="noStrike" kern="1200" cap="none" spc="0" normalizeH="0" baseline="0" noProof="0" dirty="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también la capa; </a:t>
            </a:r>
          </a:p>
        </p:txBody>
      </p:sp>
    </p:spTree>
    <p:extLst>
      <p:ext uri="{BB962C8B-B14F-4D97-AF65-F5344CB8AC3E}">
        <p14:creationId xmlns:p14="http://schemas.microsoft.com/office/powerpoint/2010/main" val="1273503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78183"/>
                                        </p:tgtEl>
                                        <p:attrNameLst>
                                          <p:attrName>style.visibility</p:attrName>
                                        </p:attrNameLst>
                                      </p:cBhvr>
                                      <p:to>
                                        <p:strVal val="visible"/>
                                      </p:to>
                                    </p:set>
                                    <p:anim calcmode="lin" valueType="num">
                                      <p:cBhvr>
                                        <p:cTn id="7" dur="1000" fill="hold"/>
                                        <p:tgtEl>
                                          <p:spTgt spid="178183"/>
                                        </p:tgtEl>
                                        <p:attrNameLst>
                                          <p:attrName>ppt_w</p:attrName>
                                        </p:attrNameLst>
                                      </p:cBhvr>
                                      <p:tavLst>
                                        <p:tav tm="0">
                                          <p:val>
                                            <p:fltVal val="0"/>
                                          </p:val>
                                        </p:tav>
                                        <p:tav tm="100000">
                                          <p:val>
                                            <p:strVal val="#ppt_w"/>
                                          </p:val>
                                        </p:tav>
                                      </p:tavLst>
                                    </p:anim>
                                    <p:anim calcmode="lin" valueType="num">
                                      <p:cBhvr>
                                        <p:cTn id="8" dur="1000" fill="hold"/>
                                        <p:tgtEl>
                                          <p:spTgt spid="178183"/>
                                        </p:tgtEl>
                                        <p:attrNameLst>
                                          <p:attrName>ppt_h</p:attrName>
                                        </p:attrNameLst>
                                      </p:cBhvr>
                                      <p:tavLst>
                                        <p:tav tm="0">
                                          <p:val>
                                            <p:fltVal val="0"/>
                                          </p:val>
                                        </p:tav>
                                        <p:tav tm="100000">
                                          <p:val>
                                            <p:strVal val="#ppt_h"/>
                                          </p:val>
                                        </p:tav>
                                      </p:tavLst>
                                    </p:anim>
                                    <p:animEffect transition="in" filter="fade">
                                      <p:cBhvr>
                                        <p:cTn id="9" dur="1000"/>
                                        <p:tgtEl>
                                          <p:spTgt spid="178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3642" y="369677"/>
            <a:ext cx="8277868" cy="6109499"/>
          </a:xfrm>
          <a:prstGeom prst="rect">
            <a:avLst/>
          </a:prstGeom>
        </p:spPr>
      </p:pic>
      <p:sp>
        <p:nvSpPr>
          <p:cNvPr id="184324" name="Rectangle 4"/>
          <p:cNvSpPr>
            <a:spLocks noChangeArrowheads="1"/>
          </p:cNvSpPr>
          <p:nvPr/>
        </p:nvSpPr>
        <p:spPr bwMode="auto">
          <a:xfrm>
            <a:off x="2246803" y="241738"/>
            <a:ext cx="6260527" cy="286232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smtClean="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a:t>
            </a:r>
            <a:r>
              <a:rPr kumimoji="0" lang="es-ES" sz="3600" b="1" i="0" u="none" strike="noStrike" kern="1200" cap="none" spc="0" normalizeH="0" baseline="0" noProof="0" dirty="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a quien te requiera para caminar una milla, acompáñale dos; a quien te pide, dale, </a:t>
            </a:r>
            <a:r>
              <a:rPr kumimoji="0" lang="es-ES" sz="3600" b="1" i="0" u="none" strike="noStrike" kern="1200" cap="none" spc="0" normalizeH="0" baseline="0" noProof="0" dirty="0" smtClean="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y </a:t>
            </a:r>
            <a:r>
              <a:rPr kumimoji="0" lang="es-ES" sz="3600" b="1" i="0" u="none" strike="noStrike" kern="1200" cap="none" spc="0" normalizeH="0" baseline="0" noProof="0" dirty="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al que te </a:t>
            </a:r>
            <a:r>
              <a:rPr kumimoji="0" lang="es-ES" sz="3600" b="1" i="0" u="none" strike="noStrike" kern="1200" cap="none" spc="0" normalizeH="0" baseline="0" noProof="0" dirty="0" smtClean="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pida </a:t>
            </a:r>
            <a:r>
              <a:rPr kumimoji="0" lang="es-ES" sz="3600" b="1" i="0" u="none" strike="noStrike" kern="1200" cap="none" spc="0" normalizeH="0" baseline="0" noProof="0" dirty="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prestado, </a:t>
            </a:r>
            <a:r>
              <a:rPr kumimoji="0" lang="es-ES" sz="3600" b="1" i="0" u="none" strike="noStrike" kern="1200" cap="none" spc="0" normalizeH="0" baseline="0" noProof="0" dirty="0" smtClean="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no </a:t>
            </a:r>
            <a:r>
              <a:rPr kumimoji="0" lang="es-ES" sz="3600" b="1" i="0" u="none" strike="noStrike" kern="1200" cap="none" spc="0" normalizeH="0" baseline="0" noProof="0" dirty="0">
                <a:ln>
                  <a:noFill/>
                </a:ln>
                <a:solidFill>
                  <a:srgbClr val="FFFF00"/>
                </a:solidFill>
                <a:effectLst>
                  <a:glow rad="101600">
                    <a:srgbClr val="422100">
                      <a:alpha val="6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lo rehúyas. </a:t>
            </a:r>
          </a:p>
        </p:txBody>
      </p:sp>
    </p:spTree>
    <p:extLst>
      <p:ext uri="{BB962C8B-B14F-4D97-AF65-F5344CB8AC3E}">
        <p14:creationId xmlns:p14="http://schemas.microsoft.com/office/powerpoint/2010/main" val="5765013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84324"/>
                                        </p:tgtEl>
                                        <p:attrNameLst>
                                          <p:attrName>style.visibility</p:attrName>
                                        </p:attrNameLst>
                                      </p:cBhvr>
                                      <p:to>
                                        <p:strVal val="visible"/>
                                      </p:to>
                                    </p:set>
                                    <p:anim calcmode="lin" valueType="num">
                                      <p:cBhvr>
                                        <p:cTn id="7" dur="1000" fill="hold"/>
                                        <p:tgtEl>
                                          <p:spTgt spid="184324"/>
                                        </p:tgtEl>
                                        <p:attrNameLst>
                                          <p:attrName>ppt_w</p:attrName>
                                        </p:attrNameLst>
                                      </p:cBhvr>
                                      <p:tavLst>
                                        <p:tav tm="0">
                                          <p:val>
                                            <p:fltVal val="0"/>
                                          </p:val>
                                        </p:tav>
                                        <p:tav tm="100000">
                                          <p:val>
                                            <p:strVal val="#ppt_w"/>
                                          </p:val>
                                        </p:tav>
                                      </p:tavLst>
                                    </p:anim>
                                    <p:anim calcmode="lin" valueType="num">
                                      <p:cBhvr>
                                        <p:cTn id="8" dur="1000" fill="hold"/>
                                        <p:tgtEl>
                                          <p:spTgt spid="184324"/>
                                        </p:tgtEl>
                                        <p:attrNameLst>
                                          <p:attrName>ppt_h</p:attrName>
                                        </p:attrNameLst>
                                      </p:cBhvr>
                                      <p:tavLst>
                                        <p:tav tm="0">
                                          <p:val>
                                            <p:fltVal val="0"/>
                                          </p:val>
                                        </p:tav>
                                        <p:tav tm="100000">
                                          <p:val>
                                            <p:strVal val="#ppt_h"/>
                                          </p:val>
                                        </p:tav>
                                      </p:tavLst>
                                    </p:anim>
                                    <p:animEffect transition="in" filter="fade">
                                      <p:cBhvr>
                                        <p:cTn id="9" dur="10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4138" y="391738"/>
            <a:ext cx="8264434" cy="6113565"/>
          </a:xfrm>
          <a:prstGeom prst="rect">
            <a:avLst/>
          </a:prstGeom>
          <a:scene3d>
            <a:camera prst="orthographicFront"/>
            <a:lightRig rig="threePt" dir="t"/>
          </a:scene3d>
          <a:sp3d>
            <a:bevelT prst="convex"/>
          </a:sp3d>
        </p:spPr>
      </p:pic>
      <p:sp>
        <p:nvSpPr>
          <p:cNvPr id="137226" name="Rectangle 10"/>
          <p:cNvSpPr>
            <a:spLocks noChangeArrowheads="1"/>
          </p:cNvSpPr>
          <p:nvPr/>
        </p:nvSpPr>
        <p:spPr bwMode="auto">
          <a:xfrm>
            <a:off x="2464515" y="314427"/>
            <a:ext cx="5953651" cy="397031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Han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oído que se dijo: "Amarás a tu prójimo" y aborrecerás a tu enemigo</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Yo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en cambio, les digo</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Amen a sus enemigos, </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             y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recen por los que los persiguen. </a:t>
            </a:r>
          </a:p>
        </p:txBody>
      </p:sp>
      <p:sp>
        <p:nvSpPr>
          <p:cNvPr id="6" name="Rectangle 10"/>
          <p:cNvSpPr>
            <a:spLocks noChangeArrowheads="1"/>
          </p:cNvSpPr>
          <p:nvPr/>
        </p:nvSpPr>
        <p:spPr bwMode="auto">
          <a:xfrm>
            <a:off x="642937" y="4653136"/>
            <a:ext cx="7634007"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ES" sz="3200" b="1"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76417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137226"/>
                                        </p:tgtEl>
                                        <p:attrNameLst>
                                          <p:attrName>style.visibility</p:attrName>
                                        </p:attrNameLst>
                                      </p:cBhvr>
                                      <p:to>
                                        <p:strVal val="visible"/>
                                      </p:to>
                                    </p:set>
                                    <p:anim calcmode="lin" valueType="num">
                                      <p:cBhvr>
                                        <p:cTn id="11" dur="1000" fill="hold"/>
                                        <p:tgtEl>
                                          <p:spTgt spid="137226"/>
                                        </p:tgtEl>
                                        <p:attrNameLst>
                                          <p:attrName>ppt_w</p:attrName>
                                        </p:attrNameLst>
                                      </p:cBhvr>
                                      <p:tavLst>
                                        <p:tav tm="0">
                                          <p:val>
                                            <p:fltVal val="0"/>
                                          </p:val>
                                        </p:tav>
                                        <p:tav tm="100000">
                                          <p:val>
                                            <p:strVal val="#ppt_w"/>
                                          </p:val>
                                        </p:tav>
                                      </p:tavLst>
                                    </p:anim>
                                    <p:anim calcmode="lin" valueType="num">
                                      <p:cBhvr>
                                        <p:cTn id="12" dur="1000" fill="hold"/>
                                        <p:tgtEl>
                                          <p:spTgt spid="137226"/>
                                        </p:tgtEl>
                                        <p:attrNameLst>
                                          <p:attrName>ppt_h</p:attrName>
                                        </p:attrNameLst>
                                      </p:cBhvr>
                                      <p:tavLst>
                                        <p:tav tm="0">
                                          <p:val>
                                            <p:fltVal val="0"/>
                                          </p:val>
                                        </p:tav>
                                        <p:tav tm="100000">
                                          <p:val>
                                            <p:strVal val="#ppt_h"/>
                                          </p:val>
                                        </p:tav>
                                      </p:tavLst>
                                    </p:anim>
                                    <p:animEffect transition="in" filter="fade">
                                      <p:cBhvr>
                                        <p:cTn id="13" dur="1000"/>
                                        <p:tgtEl>
                                          <p:spTgt spid="137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8342" y="271025"/>
            <a:ext cx="8421189" cy="6260404"/>
          </a:xfrm>
          <a:prstGeom prst="rect">
            <a:avLst/>
          </a:prstGeom>
        </p:spPr>
      </p:pic>
      <p:sp>
        <p:nvSpPr>
          <p:cNvPr id="4" name="Rectangle 6"/>
          <p:cNvSpPr>
            <a:spLocks noChangeArrowheads="1"/>
          </p:cNvSpPr>
          <p:nvPr/>
        </p:nvSpPr>
        <p:spPr bwMode="auto">
          <a:xfrm>
            <a:off x="2908663" y="346094"/>
            <a:ext cx="5633674" cy="286232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 sz="3600" b="1" i="0" u="none" strike="noStrike" kern="0" cap="none" spc="0" normalizeH="0" baseline="0" noProof="0" dirty="0" smtClean="0">
                <a:ln>
                  <a:noFill/>
                </a:ln>
                <a:solidFill>
                  <a:srgbClr val="FFFF00"/>
                </a:solidFill>
                <a:effectLst>
                  <a:glow rad="63500">
                    <a:srgbClr val="3F7D43">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Así </a:t>
            </a:r>
            <a:r>
              <a:rPr kumimoji="0" lang="es-ES" sz="3600" b="1" i="0" u="none" strike="noStrike" kern="0" cap="none" spc="0" normalizeH="0" baseline="0" noProof="0" dirty="0">
                <a:ln>
                  <a:noFill/>
                </a:ln>
                <a:solidFill>
                  <a:srgbClr val="FFFF00"/>
                </a:solidFill>
                <a:effectLst>
                  <a:glow rad="63500">
                    <a:srgbClr val="3F7D43">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serán hijos del Padre que está en el cielo, que hace salir </a:t>
            </a:r>
            <a:r>
              <a:rPr kumimoji="0" lang="es-ES" sz="3600" b="1" i="0" u="none" strike="noStrike" kern="0" cap="none" spc="0" normalizeH="0" baseline="0" noProof="0" dirty="0" smtClean="0">
                <a:ln>
                  <a:noFill/>
                </a:ln>
                <a:solidFill>
                  <a:srgbClr val="FFFF00"/>
                </a:solidFill>
                <a:effectLst>
                  <a:glow rad="63500">
                    <a:srgbClr val="3F7D43">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el </a:t>
            </a:r>
            <a:r>
              <a:rPr kumimoji="0" lang="es-ES" sz="3600" b="1" i="0" u="none" strike="noStrike" kern="0" cap="none" spc="0" normalizeH="0" baseline="0" noProof="0" dirty="0">
                <a:ln>
                  <a:noFill/>
                </a:ln>
                <a:solidFill>
                  <a:srgbClr val="FFFF00"/>
                </a:solidFill>
                <a:effectLst>
                  <a:glow rad="63500">
                    <a:srgbClr val="3F7D43">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sol sobre malos y buenos, </a:t>
            </a:r>
            <a:r>
              <a:rPr kumimoji="0" lang="es-ES" sz="3600" b="1" i="0" u="none" strike="noStrike" kern="0" cap="none" spc="0" normalizeH="0" baseline="0" noProof="0" dirty="0" smtClean="0">
                <a:ln>
                  <a:noFill/>
                </a:ln>
                <a:solidFill>
                  <a:srgbClr val="FFFF00"/>
                </a:solidFill>
                <a:effectLst>
                  <a:glow rad="63500">
                    <a:srgbClr val="3F7D43">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r>
              <a:rPr kumimoji="0" lang="es-ES" sz="3600" b="1" i="0" u="none" strike="noStrike" kern="0" cap="none" spc="0" normalizeH="0" baseline="0" noProof="0" dirty="0">
                <a:ln>
                  <a:noFill/>
                </a:ln>
                <a:solidFill>
                  <a:srgbClr val="FFFF00"/>
                </a:solidFill>
                <a:effectLst>
                  <a:glow rad="63500">
                    <a:srgbClr val="3F7D43">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manda la lluvia a justos e injustos. </a:t>
            </a:r>
          </a:p>
        </p:txBody>
      </p:sp>
    </p:spTree>
    <p:extLst>
      <p:ext uri="{BB962C8B-B14F-4D97-AF65-F5344CB8AC3E}">
        <p14:creationId xmlns:p14="http://schemas.microsoft.com/office/powerpoint/2010/main" val="1747834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428" y="310025"/>
            <a:ext cx="8434686" cy="6264946"/>
          </a:xfrm>
          <a:prstGeom prst="rect">
            <a:avLst/>
          </a:prstGeom>
        </p:spPr>
      </p:pic>
      <p:sp>
        <p:nvSpPr>
          <p:cNvPr id="175110" name="Rectangle 6"/>
          <p:cNvSpPr>
            <a:spLocks noChangeArrowheads="1"/>
          </p:cNvSpPr>
          <p:nvPr/>
        </p:nvSpPr>
        <p:spPr bwMode="auto">
          <a:xfrm>
            <a:off x="2305689" y="390784"/>
            <a:ext cx="4600208" cy="34163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600" b="1" i="0" u="none" strike="noStrike" kern="1200" cap="none" spc="0" normalizeH="0" baseline="0" noProof="0" dirty="0" smtClean="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Porque, si aman a los que los aman,            ¿Qué premio tendrán?              </a:t>
            </a:r>
            <a:r>
              <a:rPr kumimoji="0" lang="es-PE" sz="3600" b="1" i="0" u="none" strike="noStrike" kern="1200" cap="none" spc="0" normalizeH="0" baseline="0" noProof="0" dirty="0" smtClean="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t>
            </a:r>
            <a:r>
              <a:rPr kumimoji="0" lang="es-PE" sz="3600" b="1" i="0" u="none" strike="noStrike" kern="1200" cap="none" spc="0" normalizeH="0" baseline="0" noProof="0" dirty="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No hacen lo mismo </a:t>
            </a:r>
            <a:r>
              <a:rPr kumimoji="0" lang="es-PE" sz="3600" b="1" i="0" u="none" strike="noStrike" kern="1200" cap="none" spc="0" normalizeH="0" baseline="0" noProof="0" dirty="0" smtClean="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también los publicanos</a:t>
            </a:r>
            <a:r>
              <a:rPr kumimoji="0" lang="es-PE" sz="3600" b="1" i="0" u="none" strike="noStrike" kern="1200" cap="none" spc="0" normalizeH="0" baseline="0" noProof="0" dirty="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endParaRPr kumimoji="0" lang="es-ES" sz="3600" b="1" i="0" u="none" strike="noStrike" kern="1200" cap="none" spc="0" normalizeH="0" baseline="0" noProof="0" dirty="0">
              <a:ln>
                <a:noFill/>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9754547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75110"/>
                                        </p:tgtEl>
                                        <p:attrNameLst>
                                          <p:attrName>style.visibility</p:attrName>
                                        </p:attrNameLst>
                                      </p:cBhvr>
                                      <p:to>
                                        <p:strVal val="visible"/>
                                      </p:to>
                                    </p:set>
                                    <p:anim calcmode="lin" valueType="num">
                                      <p:cBhvr>
                                        <p:cTn id="7" dur="1000" fill="hold"/>
                                        <p:tgtEl>
                                          <p:spTgt spid="175110"/>
                                        </p:tgtEl>
                                        <p:attrNameLst>
                                          <p:attrName>ppt_w</p:attrName>
                                        </p:attrNameLst>
                                      </p:cBhvr>
                                      <p:tavLst>
                                        <p:tav tm="0">
                                          <p:val>
                                            <p:fltVal val="0"/>
                                          </p:val>
                                        </p:tav>
                                        <p:tav tm="100000">
                                          <p:val>
                                            <p:strVal val="#ppt_w"/>
                                          </p:val>
                                        </p:tav>
                                      </p:tavLst>
                                    </p:anim>
                                    <p:anim calcmode="lin" valueType="num">
                                      <p:cBhvr>
                                        <p:cTn id="8" dur="1000" fill="hold"/>
                                        <p:tgtEl>
                                          <p:spTgt spid="175110"/>
                                        </p:tgtEl>
                                        <p:attrNameLst>
                                          <p:attrName>ppt_h</p:attrName>
                                        </p:attrNameLst>
                                      </p:cBhvr>
                                      <p:tavLst>
                                        <p:tav tm="0">
                                          <p:val>
                                            <p:fltVal val="0"/>
                                          </p:val>
                                        </p:tav>
                                        <p:tav tm="100000">
                                          <p:val>
                                            <p:strVal val="#ppt_h"/>
                                          </p:val>
                                        </p:tav>
                                      </p:tavLst>
                                    </p:anim>
                                    <p:animEffect transition="in" filter="fade">
                                      <p:cBhvr>
                                        <p:cTn id="9" dur="10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429" y="348343"/>
            <a:ext cx="8281851" cy="6130834"/>
          </a:xfrm>
          <a:prstGeom prst="rect">
            <a:avLst/>
          </a:prstGeom>
        </p:spPr>
      </p:pic>
      <p:sp>
        <p:nvSpPr>
          <p:cNvPr id="175110" name="Rectangle 6"/>
          <p:cNvSpPr>
            <a:spLocks noChangeArrowheads="1"/>
          </p:cNvSpPr>
          <p:nvPr/>
        </p:nvSpPr>
        <p:spPr bwMode="auto">
          <a:xfrm>
            <a:off x="2645642" y="252550"/>
            <a:ext cx="6071638" cy="230832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smtClean="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Y</a:t>
            </a:r>
            <a:r>
              <a:rPr kumimoji="0" lang="es-ES" sz="3600" b="1" i="0" u="none" strike="noStrike" kern="1200" cap="none" spc="0" normalizeH="0" baseline="0" noProof="0" dirty="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 si saludan sólo a sus hermanos</a:t>
            </a:r>
            <a:r>
              <a:rPr kumimoji="0" lang="es-ES" sz="3600" b="1" i="0" u="none" strike="noStrike" kern="1200" cap="none" spc="0" normalizeH="0" baseline="0" noProof="0" dirty="0" smtClean="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 ¿</a:t>
            </a:r>
            <a:r>
              <a:rPr kumimoji="0" lang="es-ES" sz="3600" b="1" i="0" u="none" strike="noStrike" kern="1200" cap="none" spc="0" normalizeH="0" baseline="0" noProof="0" dirty="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qué hacen de extraordinario? </a:t>
            </a:r>
            <a:r>
              <a:rPr kumimoji="0" lang="es-ES" sz="3600" b="1" i="0" u="none" strike="noStrike" kern="1200" cap="none" spc="0" normalizeH="0" baseline="0" noProof="0" dirty="0" smtClean="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¿No hacen </a:t>
            </a:r>
            <a:r>
              <a:rPr kumimoji="0" lang="es-ES" sz="3600" b="1" i="0" u="none" strike="noStrike" kern="1200" cap="none" spc="0" normalizeH="0" baseline="0" noProof="0" dirty="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lo mismo también los </a:t>
            </a:r>
            <a:r>
              <a:rPr kumimoji="0" lang="es-ES" sz="3600" b="1" i="0" u="none" strike="noStrike" kern="1200" cap="none" spc="0" normalizeH="0" baseline="0" noProof="0" dirty="0" smtClean="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rPr>
              <a:t>paganos?</a:t>
            </a:r>
            <a:endParaRPr kumimoji="0" lang="es-ES" sz="3600" b="1" i="0" u="none" strike="noStrike" kern="1200" cap="none" spc="0" normalizeH="0" baseline="0" noProof="0" dirty="0">
              <a:ln>
                <a:noFill/>
              </a:ln>
              <a:solidFill>
                <a:srgbClr val="FFFF00"/>
              </a:solidFill>
              <a:effectLst>
                <a:glow>
                  <a:srgbClr val="000000">
                    <a:satMod val="175000"/>
                    <a:alpha val="40000"/>
                  </a:srgbClr>
                </a:glow>
                <a:outerShdw blurRad="50800" dist="88900" algn="l" rotWithShape="0">
                  <a:prstClr val="black"/>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744032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75110"/>
                                        </p:tgtEl>
                                        <p:attrNameLst>
                                          <p:attrName>style.visibility</p:attrName>
                                        </p:attrNameLst>
                                      </p:cBhvr>
                                      <p:to>
                                        <p:strVal val="visible"/>
                                      </p:to>
                                    </p:set>
                                    <p:anim calcmode="lin" valueType="num">
                                      <p:cBhvr>
                                        <p:cTn id="7" dur="1000" fill="hold"/>
                                        <p:tgtEl>
                                          <p:spTgt spid="175110"/>
                                        </p:tgtEl>
                                        <p:attrNameLst>
                                          <p:attrName>ppt_w</p:attrName>
                                        </p:attrNameLst>
                                      </p:cBhvr>
                                      <p:tavLst>
                                        <p:tav tm="0">
                                          <p:val>
                                            <p:fltVal val="0"/>
                                          </p:val>
                                        </p:tav>
                                        <p:tav tm="100000">
                                          <p:val>
                                            <p:strVal val="#ppt_w"/>
                                          </p:val>
                                        </p:tav>
                                      </p:tavLst>
                                    </p:anim>
                                    <p:anim calcmode="lin" valueType="num">
                                      <p:cBhvr>
                                        <p:cTn id="8" dur="1000" fill="hold"/>
                                        <p:tgtEl>
                                          <p:spTgt spid="175110"/>
                                        </p:tgtEl>
                                        <p:attrNameLst>
                                          <p:attrName>ppt_h</p:attrName>
                                        </p:attrNameLst>
                                      </p:cBhvr>
                                      <p:tavLst>
                                        <p:tav tm="0">
                                          <p:val>
                                            <p:fltVal val="0"/>
                                          </p:val>
                                        </p:tav>
                                        <p:tav tm="100000">
                                          <p:val>
                                            <p:strVal val="#ppt_h"/>
                                          </p:val>
                                        </p:tav>
                                      </p:tavLst>
                                    </p:anim>
                                    <p:animEffect transition="in" filter="fade">
                                      <p:cBhvr>
                                        <p:cTn id="9" dur="10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2969" y="281856"/>
            <a:ext cx="8468814" cy="6310533"/>
          </a:xfrm>
          <a:prstGeom prst="rect">
            <a:avLst/>
          </a:prstGeom>
        </p:spPr>
      </p:pic>
      <p:sp>
        <p:nvSpPr>
          <p:cNvPr id="175110" name="Rectangle 6"/>
          <p:cNvSpPr>
            <a:spLocks noChangeArrowheads="1"/>
          </p:cNvSpPr>
          <p:nvPr/>
        </p:nvSpPr>
        <p:spPr bwMode="auto">
          <a:xfrm>
            <a:off x="3296864" y="3072992"/>
            <a:ext cx="5119142" cy="2308324"/>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Por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tanto, sean </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perfectos,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como su Padre celestial es perfecto." </a:t>
            </a:r>
          </a:p>
        </p:txBody>
      </p:sp>
      <p:sp>
        <p:nvSpPr>
          <p:cNvPr id="3" name="WordArt 8"/>
          <p:cNvSpPr>
            <a:spLocks noChangeArrowheads="1" noChangeShapeType="1" noTextEdit="1"/>
          </p:cNvSpPr>
          <p:nvPr/>
        </p:nvSpPr>
        <p:spPr bwMode="auto">
          <a:xfrm>
            <a:off x="4139021" y="5871999"/>
            <a:ext cx="3905250" cy="431800"/>
          </a:xfrm>
          <a:prstGeom prst="rect">
            <a:avLst/>
          </a:prstGeom>
        </p:spPr>
        <p:txBody>
          <a:bodyPr wrap="none" fromWordArt="1">
            <a:prstTxWarp prst="textWave2">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0" i="0" u="none" strike="noStrike" kern="10" cap="none" spc="0" normalizeH="0" baseline="0" noProof="0" dirty="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Arial Black"/>
                <a:ea typeface="+mn-ea"/>
                <a:cs typeface="+mn-cs"/>
              </a:rPr>
              <a:t>Palabra </a:t>
            </a:r>
            <a:r>
              <a:rPr kumimoji="0" lang="es-PE" sz="3600" b="0" i="0" u="none" strike="noStrike" kern="10" cap="none" spc="0" normalizeH="0" baseline="0" noProof="0" dirty="0" smtClean="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Arial Black"/>
                <a:ea typeface="+mn-ea"/>
                <a:cs typeface="+mn-cs"/>
              </a:rPr>
              <a:t>del Señor</a:t>
            </a:r>
            <a:endParaRPr kumimoji="0" lang="es-PE" sz="3600" b="0" i="0" u="none" strike="noStrike" kern="10" cap="none" spc="0" normalizeH="0" baseline="0" noProof="0" dirty="0">
              <a:ln w="18415" cmpd="sng">
                <a:solidFill>
                  <a:srgbClr val="FFFFFF"/>
                </a:solidFill>
                <a:prstDash val="solid"/>
              </a:ln>
              <a:solidFill>
                <a:srgbClr val="FFFF00"/>
              </a:solidFill>
              <a:effectLst>
                <a:outerShdw blurRad="63500" dir="3600000" algn="tl" rotWithShape="0">
                  <a:srgbClr val="000000">
                    <a:alpha val="70000"/>
                  </a:srgbClr>
                </a:outerShdw>
              </a:effectLst>
              <a:uLnTx/>
              <a:uFillTx/>
              <a:latin typeface="Arial Black"/>
              <a:ea typeface="+mn-ea"/>
              <a:cs typeface="+mn-cs"/>
            </a:endParaRPr>
          </a:p>
        </p:txBody>
      </p:sp>
    </p:spTree>
    <p:extLst>
      <p:ext uri="{BB962C8B-B14F-4D97-AF65-F5344CB8AC3E}">
        <p14:creationId xmlns:p14="http://schemas.microsoft.com/office/powerpoint/2010/main" val="3225795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75110"/>
                                        </p:tgtEl>
                                        <p:attrNameLst>
                                          <p:attrName>style.visibility</p:attrName>
                                        </p:attrNameLst>
                                      </p:cBhvr>
                                      <p:to>
                                        <p:strVal val="visible"/>
                                      </p:to>
                                    </p:set>
                                    <p:anim calcmode="lin" valueType="num">
                                      <p:cBhvr>
                                        <p:cTn id="7" dur="1000" fill="hold"/>
                                        <p:tgtEl>
                                          <p:spTgt spid="175110"/>
                                        </p:tgtEl>
                                        <p:attrNameLst>
                                          <p:attrName>ppt_w</p:attrName>
                                        </p:attrNameLst>
                                      </p:cBhvr>
                                      <p:tavLst>
                                        <p:tav tm="0">
                                          <p:val>
                                            <p:fltVal val="0"/>
                                          </p:val>
                                        </p:tav>
                                        <p:tav tm="100000">
                                          <p:val>
                                            <p:strVal val="#ppt_w"/>
                                          </p:val>
                                        </p:tav>
                                      </p:tavLst>
                                    </p:anim>
                                    <p:anim calcmode="lin" valueType="num">
                                      <p:cBhvr>
                                        <p:cTn id="8" dur="1000" fill="hold"/>
                                        <p:tgtEl>
                                          <p:spTgt spid="175110"/>
                                        </p:tgtEl>
                                        <p:attrNameLst>
                                          <p:attrName>ppt_h</p:attrName>
                                        </p:attrNameLst>
                                      </p:cBhvr>
                                      <p:tavLst>
                                        <p:tav tm="0">
                                          <p:val>
                                            <p:fltVal val="0"/>
                                          </p:val>
                                        </p:tav>
                                        <p:tav tm="100000">
                                          <p:val>
                                            <p:strVal val="#ppt_h"/>
                                          </p:val>
                                        </p:tav>
                                      </p:tavLst>
                                    </p:anim>
                                    <p:animEffect transition="in" filter="fade">
                                      <p:cBhvr>
                                        <p:cTn id="9" dur="1000"/>
                                        <p:tgtEl>
                                          <p:spTgt spid="175110"/>
                                        </p:tgtEl>
                                      </p:cBhvr>
                                    </p:animEffect>
                                  </p:childTnLst>
                                </p:cTn>
                              </p:par>
                            </p:childTnLst>
                          </p:cTn>
                        </p:par>
                        <p:par>
                          <p:cTn id="10" fill="hold">
                            <p:stCondLst>
                              <p:cond delay="64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892" y="311100"/>
            <a:ext cx="8538181" cy="6246454"/>
          </a:xfrm>
          <a:prstGeom prst="rect">
            <a:avLst/>
          </a:prstGeom>
        </p:spPr>
      </p:pic>
      <p:sp>
        <p:nvSpPr>
          <p:cNvPr id="56327" name="Rectangle 7"/>
          <p:cNvSpPr>
            <a:spLocks noChangeArrowheads="1"/>
          </p:cNvSpPr>
          <p:nvPr/>
        </p:nvSpPr>
        <p:spPr bwMode="auto">
          <a:xfrm>
            <a:off x="1310654" y="957431"/>
            <a:ext cx="5220789" cy="2306966"/>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ctr"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s-PE" sz="2600" b="1" i="0" u="none" strike="noStrike" kern="1200" cap="none" spc="150" normalizeH="0" baseline="0" noProof="0" dirty="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Times New Roman"/>
              </a:rPr>
              <a:t>  </a:t>
            </a:r>
            <a:r>
              <a:rPr kumimoji="0" lang="es-PE" sz="2600" b="1" i="0" u="none" strike="noStrike" kern="1200" cap="none" spc="150" normalizeH="0" baseline="0" noProof="0" dirty="0" smtClean="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Arial" panose="020B0604020202020204" pitchFamily="34" charset="0"/>
              </a:rPr>
              <a:t>¿</a:t>
            </a:r>
            <a:r>
              <a:rPr kumimoji="0" lang="es-PE" sz="2600" b="1" i="0" u="none" strike="noStrike" kern="1200" cap="none" spc="150" normalizeH="0" baseline="0" noProof="0" dirty="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Arial" panose="020B0604020202020204" pitchFamily="34" charset="0"/>
              </a:rPr>
              <a:t>Qué mandaba la antigua ley del talión</a:t>
            </a:r>
            <a:r>
              <a:rPr kumimoji="0" lang="es-PE" sz="2600" b="1" i="0" u="none" strike="noStrike" kern="1200" cap="none" spc="150" normalizeH="0" baseline="0" noProof="0" dirty="0" smtClean="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Arial" panose="020B0604020202020204" pitchFamily="34" charset="0"/>
              </a:rPr>
              <a:t>? ¿Cuál es la propuesta de Jesús? ¿Con qué ejemplos concretos ilustra lo que propone como novedad?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600" b="1" i="0" u="none" strike="noStrike" kern="1200" cap="none" spc="150" normalizeH="0" baseline="0" noProof="0" dirty="0" smtClean="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PE" sz="2600" b="1" i="0" u="none" strike="noStrike" kern="1200" cap="none" spc="150" normalizeH="0" baseline="0" noProof="0" dirty="0" smtClean="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Times New Roman"/>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PE" sz="2600" b="1" i="0" u="none" strike="noStrike" kern="1200" cap="none" spc="150" normalizeH="0" baseline="0" noProof="0" dirty="0" smtClean="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Times New Roman"/>
              </a:rPr>
              <a:t> </a:t>
            </a:r>
            <a:endParaRPr kumimoji="0" lang="es-ES_tradnl" sz="2600" b="1" i="0" u="none" strike="noStrike" kern="1200" cap="none" spc="150" normalizeH="0" baseline="0" noProof="0" dirty="0">
              <a:ln w="11430"/>
              <a:solidFill>
                <a:srgbClr val="FFFFFF"/>
              </a:solidFill>
              <a:effectLst>
                <a:glow rad="101600">
                  <a:srgbClr val="000000">
                    <a:alpha val="60000"/>
                  </a:srgbClr>
                </a:glow>
                <a:outerShdw blurRad="25400" algn="tl" rotWithShape="0">
                  <a:srgbClr val="000000">
                    <a:alpha val="43000"/>
                  </a:srgbClr>
                </a:outerShdw>
              </a:effectLst>
              <a:uLnTx/>
              <a:uFillTx/>
              <a:latin typeface="Berlin Sans FB" panose="020E0602020502020306" pitchFamily="34" charset="0"/>
              <a:ea typeface="+mn-ea"/>
              <a:cs typeface="Times New Roman"/>
            </a:endParaRPr>
          </a:p>
        </p:txBody>
      </p:sp>
      <p:sp>
        <p:nvSpPr>
          <p:cNvPr id="3" name="Rectangle 7"/>
          <p:cNvSpPr>
            <a:spLocks noChangeArrowheads="1"/>
          </p:cNvSpPr>
          <p:nvPr/>
        </p:nvSpPr>
        <p:spPr bwMode="auto">
          <a:xfrm>
            <a:off x="1240728" y="2924944"/>
            <a:ext cx="3744416" cy="1116123"/>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_tradnl" sz="32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Times New Roman"/>
              <a:ea typeface="+mn-ea"/>
              <a:cs typeface="Times New Roman"/>
            </a:endParaRPr>
          </a:p>
        </p:txBody>
      </p:sp>
      <p:sp>
        <p:nvSpPr>
          <p:cNvPr id="6" name="Rectangle 7"/>
          <p:cNvSpPr>
            <a:spLocks noChangeArrowheads="1"/>
          </p:cNvSpPr>
          <p:nvPr/>
        </p:nvSpPr>
        <p:spPr bwMode="auto">
          <a:xfrm>
            <a:off x="857794" y="4740345"/>
            <a:ext cx="7572428" cy="1285884"/>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2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Times New Roman"/>
              <a:ea typeface="+mn-ea"/>
              <a:cs typeface="Times New Roman"/>
            </a:endParaRPr>
          </a:p>
        </p:txBody>
      </p:sp>
      <p:sp>
        <p:nvSpPr>
          <p:cNvPr id="2" name="1 Rectángulo"/>
          <p:cNvSpPr/>
          <p:nvPr/>
        </p:nvSpPr>
        <p:spPr>
          <a:xfrm>
            <a:off x="1165451" y="277926"/>
            <a:ext cx="6644640"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w="10541" cmpd="sng">
                  <a:solidFill>
                    <a:srgbClr val="00CC99">
                      <a:shade val="88000"/>
                      <a:satMod val="110000"/>
                    </a:srgbClr>
                  </a:solidFill>
                  <a:prstDash val="solid"/>
                </a:ln>
                <a:solidFill>
                  <a:srgbClr val="FFFF00"/>
                </a:solidFill>
                <a:effectLst>
                  <a:outerShdw blurRad="50800" dist="38100" algn="l" rotWithShape="0">
                    <a:prstClr val="black"/>
                  </a:outerShdw>
                </a:effectLst>
                <a:uLnTx/>
                <a:uFillTx/>
                <a:latin typeface="AR DESTINE" panose="02000000000000000000" pitchFamily="2" charset="0"/>
                <a:ea typeface="+mn-ea"/>
                <a:cs typeface="Times New Roman"/>
              </a:rPr>
              <a:t>Preguntas para la Lectura: </a:t>
            </a:r>
          </a:p>
        </p:txBody>
      </p:sp>
    </p:spTree>
    <p:extLst>
      <p:ext uri="{BB962C8B-B14F-4D97-AF65-F5344CB8AC3E}">
        <p14:creationId xmlns:p14="http://schemas.microsoft.com/office/powerpoint/2010/main" val="34125811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300" fill="hold"/>
                                        <p:tgtEl>
                                          <p:spTgt spid="56327"/>
                                        </p:tgtEl>
                                        <p:attrNameLst>
                                          <p:attrName>ppt_x</p:attrName>
                                        </p:attrNameLst>
                                      </p:cBhvr>
                                      <p:tavLst>
                                        <p:tav tm="0">
                                          <p:val>
                                            <p:strVal val="#ppt_x"/>
                                          </p:val>
                                        </p:tav>
                                        <p:tav tm="100000">
                                          <p:val>
                                            <p:strVal val="#ppt_x"/>
                                          </p:val>
                                        </p:tav>
                                      </p:tavLst>
                                    </p:anim>
                                    <p:anim calcmode="lin" valueType="num">
                                      <p:cBhvr>
                                        <p:cTn id="8" dur="300" fill="hold"/>
                                        <p:tgtEl>
                                          <p:spTgt spid="56327"/>
                                        </p:tgtEl>
                                        <p:attrNameLst>
                                          <p:attrName>ppt_y</p:attrName>
                                        </p:attrNameLst>
                                      </p:cBhvr>
                                      <p:tavLst>
                                        <p:tav tm="0">
                                          <p:val>
                                            <p:strVal val="#ppt_y-#ppt_h/2"/>
                                          </p:val>
                                        </p:tav>
                                        <p:tav tm="100000">
                                          <p:val>
                                            <p:strVal val="#ppt_y"/>
                                          </p:val>
                                        </p:tav>
                                      </p:tavLst>
                                    </p:anim>
                                    <p:anim calcmode="lin" valueType="num">
                                      <p:cBhvr>
                                        <p:cTn id="9" dur="300" fill="hold"/>
                                        <p:tgtEl>
                                          <p:spTgt spid="56327"/>
                                        </p:tgtEl>
                                        <p:attrNameLst>
                                          <p:attrName>ppt_w</p:attrName>
                                        </p:attrNameLst>
                                      </p:cBhvr>
                                      <p:tavLst>
                                        <p:tav tm="0">
                                          <p:val>
                                            <p:strVal val="#ppt_w"/>
                                          </p:val>
                                        </p:tav>
                                        <p:tav tm="100000">
                                          <p:val>
                                            <p:strVal val="#ppt_w"/>
                                          </p:val>
                                        </p:tav>
                                      </p:tavLst>
                                    </p:anim>
                                    <p:anim calcmode="lin" valueType="num">
                                      <p:cBhvr>
                                        <p:cTn id="10" dur="300" fill="hold"/>
                                        <p:tgtEl>
                                          <p:spTgt spid="56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945" y="344857"/>
            <a:ext cx="8306767" cy="6160444"/>
          </a:xfrm>
          <a:prstGeom prst="rect">
            <a:avLst/>
          </a:prstGeom>
        </p:spPr>
      </p:pic>
      <p:sp>
        <p:nvSpPr>
          <p:cNvPr id="8" name="Rectangle 7"/>
          <p:cNvSpPr>
            <a:spLocks noChangeArrowheads="1"/>
          </p:cNvSpPr>
          <p:nvPr/>
        </p:nvSpPr>
        <p:spPr bwMode="auto">
          <a:xfrm>
            <a:off x="3019815" y="265040"/>
            <a:ext cx="5357831" cy="1198000"/>
          </a:xfrm>
          <a:prstGeom prst="rect">
            <a:avLst/>
          </a:prstGeom>
          <a:noFill/>
          <a:ln w="9525">
            <a:noFill/>
            <a:miter lim="800000"/>
            <a:headEnd/>
            <a:tailEnd/>
          </a:ln>
          <a:effectLst/>
          <a:scene3d>
            <a:camera prst="orthographicFront"/>
            <a:lightRig rig="threePt" dir="t"/>
          </a:scene3d>
          <a:sp3d>
            <a:bevelT prst="slope"/>
          </a:sp3d>
        </p:spPr>
        <p:txBody>
          <a:bodyPr/>
          <a:lstStyle/>
          <a:p>
            <a:pPr marL="342900" marR="0" lvl="0" indent="-342900" algn="ctr"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mn-ea"/>
                <a:cs typeface="+mn-cs"/>
              </a:rPr>
              <a:t> </a:t>
            </a:r>
            <a:r>
              <a:rPr kumimoji="0" lang="es-PE" sz="3200" b="1" i="0"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mn-ea"/>
                <a:cs typeface="+mn-cs"/>
              </a:rPr>
              <a:t>¿</a:t>
            </a:r>
            <a:r>
              <a:rPr kumimoji="0" lang="es-PE"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mn-ea"/>
                <a:cs typeface="+mn-cs"/>
              </a:rPr>
              <a:t>Qué decía la ley con respecto a los enemigos? </a:t>
            </a:r>
            <a:endParaRPr kumimoji="0" lang="es-ES" sz="3200" b="1" i="0"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mn-ea"/>
              <a:cs typeface="+mn-cs"/>
            </a:endParaRPr>
          </a:p>
        </p:txBody>
      </p:sp>
      <p:sp>
        <p:nvSpPr>
          <p:cNvPr id="9" name="Rectangle 7"/>
          <p:cNvSpPr>
            <a:spLocks noChangeArrowheads="1"/>
          </p:cNvSpPr>
          <p:nvPr/>
        </p:nvSpPr>
        <p:spPr bwMode="auto">
          <a:xfrm>
            <a:off x="5334361" y="3803320"/>
            <a:ext cx="3404351" cy="928694"/>
          </a:xfrm>
          <a:prstGeom prst="rect">
            <a:avLst/>
          </a:prstGeom>
          <a:noFill/>
          <a:ln w="9525">
            <a:noFill/>
            <a:miter lim="800000"/>
            <a:headEnd/>
            <a:tailEnd/>
          </a:ln>
          <a:effectLst/>
          <a:scene3d>
            <a:camera prst="orthographicFront"/>
            <a:lightRig rig="threePt" dir="t"/>
          </a:scene3d>
          <a:sp3d>
            <a:bevelT prst="slope"/>
          </a:sp3d>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mn-ea"/>
                <a:cs typeface="+mn-cs"/>
              </a:rPr>
              <a:t>¿Qué propone Jesús?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7071402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ppt_x</p:attrName>
                                        </p:attrNameLst>
                                      </p:cBhvr>
                                      <p:tavLst>
                                        <p:tav tm="0">
                                          <p:val>
                                            <p:strVal val="#ppt_x"/>
                                          </p:val>
                                        </p:tav>
                                        <p:tav tm="100000">
                                          <p:val>
                                            <p:strVal val="#ppt_x"/>
                                          </p:val>
                                        </p:tav>
                                      </p:tavLst>
                                    </p:anim>
                                    <p:anim calcmode="lin" valueType="num">
                                      <p:cBhvr>
                                        <p:cTn id="8" dur="300" fill="hold"/>
                                        <p:tgtEl>
                                          <p:spTgt spid="8"/>
                                        </p:tgtEl>
                                        <p:attrNameLst>
                                          <p:attrName>ppt_y</p:attrName>
                                        </p:attrNameLst>
                                      </p:cBhvr>
                                      <p:tavLst>
                                        <p:tav tm="0">
                                          <p:val>
                                            <p:strVal val="#ppt_y-#ppt_h/2"/>
                                          </p:val>
                                        </p:tav>
                                        <p:tav tm="100000">
                                          <p:val>
                                            <p:strVal val="#ppt_y"/>
                                          </p:val>
                                        </p:tav>
                                      </p:tavLst>
                                    </p:anim>
                                    <p:anim calcmode="lin" valueType="num">
                                      <p:cBhvr>
                                        <p:cTn id="9" dur="300" fill="hold"/>
                                        <p:tgtEl>
                                          <p:spTgt spid="8"/>
                                        </p:tgtEl>
                                        <p:attrNameLst>
                                          <p:attrName>ppt_w</p:attrName>
                                        </p:attrNameLst>
                                      </p:cBhvr>
                                      <p:tavLst>
                                        <p:tav tm="0">
                                          <p:val>
                                            <p:strVal val="#ppt_w"/>
                                          </p:val>
                                        </p:tav>
                                        <p:tav tm="100000">
                                          <p:val>
                                            <p:strVal val="#ppt_w"/>
                                          </p:val>
                                        </p:tav>
                                      </p:tavLst>
                                    </p:anim>
                                    <p:anim calcmode="lin" valueType="num">
                                      <p:cBhvr>
                                        <p:cTn id="10" dur="3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3600"/>
                            </p:stCondLst>
                            <p:childTnLst>
                              <p:par>
                                <p:cTn id="12" presetID="17" presetClass="entr" presetSubtype="4" fill="hold" grpId="0" nodeType="afterEffect">
                                  <p:stCondLst>
                                    <p:cond delay="0"/>
                                  </p:stCondLst>
                                  <p:iterate type="wd">
                                    <p:tmPct val="100000"/>
                                  </p:iterate>
                                  <p:childTnLst>
                                    <p:set>
                                      <p:cBhvr>
                                        <p:cTn id="13" dur="1" fill="hold">
                                          <p:stCondLst>
                                            <p:cond delay="0"/>
                                          </p:stCondLst>
                                        </p:cTn>
                                        <p:tgtEl>
                                          <p:spTgt spid="9"/>
                                        </p:tgtEl>
                                        <p:attrNameLst>
                                          <p:attrName>style.visibility</p:attrName>
                                        </p:attrNameLst>
                                      </p:cBhvr>
                                      <p:to>
                                        <p:strVal val="visible"/>
                                      </p:to>
                                    </p:set>
                                    <p:anim calcmode="lin" valueType="num">
                                      <p:cBhvr>
                                        <p:cTn id="14" dur="300" fill="hold"/>
                                        <p:tgtEl>
                                          <p:spTgt spid="9"/>
                                        </p:tgtEl>
                                        <p:attrNameLst>
                                          <p:attrName>ppt_x</p:attrName>
                                        </p:attrNameLst>
                                      </p:cBhvr>
                                      <p:tavLst>
                                        <p:tav tm="0">
                                          <p:val>
                                            <p:strVal val="#ppt_x"/>
                                          </p:val>
                                        </p:tav>
                                        <p:tav tm="100000">
                                          <p:val>
                                            <p:strVal val="#ppt_x"/>
                                          </p:val>
                                        </p:tav>
                                      </p:tavLst>
                                    </p:anim>
                                    <p:anim calcmode="lin" valueType="num">
                                      <p:cBhvr>
                                        <p:cTn id="15" dur="300" fill="hold"/>
                                        <p:tgtEl>
                                          <p:spTgt spid="9"/>
                                        </p:tgtEl>
                                        <p:attrNameLst>
                                          <p:attrName>ppt_y</p:attrName>
                                        </p:attrNameLst>
                                      </p:cBhvr>
                                      <p:tavLst>
                                        <p:tav tm="0">
                                          <p:val>
                                            <p:strVal val="#ppt_y+#ppt_h/2"/>
                                          </p:val>
                                        </p:tav>
                                        <p:tav tm="100000">
                                          <p:val>
                                            <p:strVal val="#ppt_y"/>
                                          </p:val>
                                        </p:tav>
                                      </p:tavLst>
                                    </p:anim>
                                    <p:anim calcmode="lin" valueType="num">
                                      <p:cBhvr>
                                        <p:cTn id="16" dur="300" fill="hold"/>
                                        <p:tgtEl>
                                          <p:spTgt spid="9"/>
                                        </p:tgtEl>
                                        <p:attrNameLst>
                                          <p:attrName>ppt_w</p:attrName>
                                        </p:attrNameLst>
                                      </p:cBhvr>
                                      <p:tavLst>
                                        <p:tav tm="0">
                                          <p:val>
                                            <p:strVal val="#ppt_w"/>
                                          </p:val>
                                        </p:tav>
                                        <p:tav tm="100000">
                                          <p:val>
                                            <p:strVal val="#ppt_w"/>
                                          </p:val>
                                        </p:tav>
                                      </p:tavLst>
                                    </p:anim>
                                    <p:anim calcmode="lin" valueType="num">
                                      <p:cBhvr>
                                        <p:cTn id="17" dur="3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9331" y="332447"/>
            <a:ext cx="8296657" cy="6155440"/>
          </a:xfrm>
          <a:prstGeom prst="rect">
            <a:avLst/>
          </a:prstGeom>
          <a:scene3d>
            <a:camera prst="orthographicFront"/>
            <a:lightRig rig="threePt" dir="t"/>
          </a:scene3d>
          <a:sp3d>
            <a:bevelT w="152400" h="50800" prst="softRound"/>
          </a:sp3d>
        </p:spPr>
      </p:pic>
      <p:sp>
        <p:nvSpPr>
          <p:cNvPr id="7" name="Rectangle 8"/>
          <p:cNvSpPr>
            <a:spLocks noChangeArrowheads="1"/>
          </p:cNvSpPr>
          <p:nvPr/>
        </p:nvSpPr>
        <p:spPr bwMode="auto">
          <a:xfrm>
            <a:off x="1059023" y="5092330"/>
            <a:ext cx="6802840" cy="1143008"/>
          </a:xfrm>
          <a:prstGeom prst="rect">
            <a:avLst/>
          </a:prstGeom>
          <a:noFill/>
          <a:ln w="9525">
            <a:noFill/>
            <a:miter lim="800000"/>
            <a:headEnd/>
            <a:tailEnd/>
          </a:ln>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s-PE" sz="4000" b="1" i="0" u="none" strike="noStrike" kern="1200" cap="none" spc="0" normalizeH="0" baseline="0" noProof="0" dirty="0">
                <a:ln>
                  <a:noFill/>
                </a:ln>
                <a:solidFill>
                  <a:srgbClr val="EFF274">
                    <a:lumMod val="20000"/>
                    <a:lumOff val="80000"/>
                  </a:srgbClr>
                </a:solidFill>
                <a:effectLst>
                  <a:glow rad="139700">
                    <a:srgbClr val="000000"/>
                  </a:glow>
                </a:effectLst>
                <a:uLnTx/>
                <a:uFillTx/>
                <a:latin typeface="Berlin Sans FB" panose="020E0602020502020306" pitchFamily="34" charset="0"/>
                <a:ea typeface="+mn-ea"/>
                <a:cs typeface="+mn-cs"/>
              </a:rPr>
              <a:t>    ¿Por qué los discípulos de Jesús deben actuar así?</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ES" sz="2800" b="1" i="0" u="none" strike="noStrike" kern="1200" cap="none" spc="0" normalizeH="0" baseline="0" noProof="0" dirty="0">
              <a:ln>
                <a:noFill/>
              </a:ln>
              <a:solidFill>
                <a:srgbClr val="EFF274">
                  <a:lumMod val="20000"/>
                  <a:lumOff val="80000"/>
                </a:srgbClr>
              </a:solidFill>
              <a:effectLst>
                <a:glow rad="139700">
                  <a:srgbClr val="000000"/>
                </a:glow>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17240678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ppt_x</p:attrName>
                                        </p:attrNameLst>
                                      </p:cBhvr>
                                      <p:tavLst>
                                        <p:tav tm="0">
                                          <p:val>
                                            <p:strVal val="#ppt_x-#ppt_w/2"/>
                                          </p:val>
                                        </p:tav>
                                        <p:tav tm="100000">
                                          <p:val>
                                            <p:strVal val="#ppt_x"/>
                                          </p:val>
                                        </p:tav>
                                      </p:tavLst>
                                    </p:anim>
                                    <p:anim calcmode="lin" valueType="num">
                                      <p:cBhvr>
                                        <p:cTn id="8" dur="300" fill="hold"/>
                                        <p:tgtEl>
                                          <p:spTgt spid="7"/>
                                        </p:tgtEl>
                                        <p:attrNameLst>
                                          <p:attrName>ppt_y</p:attrName>
                                        </p:attrNameLst>
                                      </p:cBhvr>
                                      <p:tavLst>
                                        <p:tav tm="0">
                                          <p:val>
                                            <p:strVal val="#ppt_y"/>
                                          </p:val>
                                        </p:tav>
                                        <p:tav tm="100000">
                                          <p:val>
                                            <p:strVal val="#ppt_y"/>
                                          </p:val>
                                        </p:tav>
                                      </p:tavLst>
                                    </p:anim>
                                    <p:anim calcmode="lin" valueType="num">
                                      <p:cBhvr>
                                        <p:cTn id="9" dur="300" fill="hold"/>
                                        <p:tgtEl>
                                          <p:spTgt spid="7"/>
                                        </p:tgtEl>
                                        <p:attrNameLst>
                                          <p:attrName>ppt_w</p:attrName>
                                        </p:attrNameLst>
                                      </p:cBhvr>
                                      <p:tavLst>
                                        <p:tav tm="0">
                                          <p:val>
                                            <p:fltVal val="0"/>
                                          </p:val>
                                        </p:tav>
                                        <p:tav tm="100000">
                                          <p:val>
                                            <p:strVal val="#ppt_w"/>
                                          </p:val>
                                        </p:tav>
                                      </p:tavLst>
                                    </p:anim>
                                    <p:anim calcmode="lin" valueType="num">
                                      <p:cBhvr>
                                        <p:cTn id="10" dur="3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529" y="409803"/>
            <a:ext cx="8321100" cy="6050424"/>
          </a:xfrm>
          <a:prstGeom prst="rect">
            <a:avLst/>
          </a:prstGeom>
        </p:spPr>
      </p:pic>
      <p:sp>
        <p:nvSpPr>
          <p:cNvPr id="10" name="Text Box 6"/>
          <p:cNvSpPr txBox="1">
            <a:spLocks noChangeArrowheads="1"/>
          </p:cNvSpPr>
          <p:nvPr/>
        </p:nvSpPr>
        <p:spPr bwMode="auto">
          <a:xfrm>
            <a:off x="5814036" y="349869"/>
            <a:ext cx="2860359" cy="46166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w="10160">
                  <a:solidFill>
                    <a:srgbClr val="AAE2CA"/>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anose="020B0403020202020204" pitchFamily="34" charset="0"/>
                <a:ea typeface="+mn-ea"/>
                <a:cs typeface="+mn-cs"/>
              </a:rPr>
              <a:t>San Mateo 5, 38-48</a:t>
            </a:r>
            <a:endParaRPr kumimoji="0" lang="es-ES" sz="2400" b="1" i="0" u="none" strike="noStrike" kern="1200" cap="none" spc="0" normalizeH="0" baseline="0" noProof="0" dirty="0">
              <a:ln w="10160">
                <a:solidFill>
                  <a:srgbClr val="AAE2CA"/>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anose="020B0403020202020204" pitchFamily="34" charset="0"/>
              <a:ea typeface="+mn-ea"/>
              <a:cs typeface="+mn-cs"/>
            </a:endParaRPr>
          </a:p>
        </p:txBody>
      </p:sp>
      <p:sp>
        <p:nvSpPr>
          <p:cNvPr id="12" name="WordArt 8"/>
          <p:cNvSpPr>
            <a:spLocks noChangeArrowheads="1" noChangeShapeType="1" noTextEdit="1"/>
          </p:cNvSpPr>
          <p:nvPr/>
        </p:nvSpPr>
        <p:spPr bwMode="auto">
          <a:xfrm>
            <a:off x="1305514" y="4458789"/>
            <a:ext cx="6696744" cy="1913573"/>
          </a:xfrm>
          <a:prstGeom prst="rect">
            <a:avLst/>
          </a:prstGeom>
        </p:spPr>
        <p:txBody>
          <a:bodyPr wrap="none" fromWordArt="1">
            <a:prstTxWarp prst="textChevronInverted">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0" i="0" u="none" strike="noStrike" kern="10" cap="none" spc="300" normalizeH="0" baseline="0" noProof="0" dirty="0">
                <a:ln w="9525">
                  <a:round/>
                  <a:headEnd/>
                  <a:tailEnd/>
                </a:ln>
                <a:solidFill>
                  <a:srgbClr val="FFFFFF"/>
                </a:solidFill>
                <a:effectLst>
                  <a:outerShdw blurRad="38100" dist="38100" dir="2700000" algn="tl">
                    <a:srgbClr val="000000">
                      <a:alpha val="43137"/>
                    </a:srgbClr>
                  </a:outerShdw>
                </a:effectLst>
                <a:uLnTx/>
                <a:uFillTx/>
                <a:latin typeface="Arial Rounded MT Bold" panose="020F0704030504030204" pitchFamily="34" charset="0"/>
                <a:ea typeface="Adobe Fan Heiti Std B" panose="020B0700000000000000" pitchFamily="34" charset="-128"/>
                <a:cs typeface="+mn-cs"/>
              </a:rPr>
              <a:t>SEAN COMO SU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4400" b="0" i="0" u="none" strike="noStrike" kern="10" cap="none" spc="300" normalizeH="0" baseline="0" noProof="0" dirty="0">
                <a:ln w="9525">
                  <a:round/>
                  <a:headEnd/>
                  <a:tailEnd/>
                </a:ln>
                <a:solidFill>
                  <a:srgbClr val="FFFFFF"/>
                </a:solidFill>
                <a:effectLst>
                  <a:outerShdw blurRad="38100" dist="38100" dir="2700000" algn="tl">
                    <a:srgbClr val="000000">
                      <a:alpha val="43137"/>
                    </a:srgbClr>
                  </a:outerShdw>
                </a:effectLst>
                <a:uLnTx/>
                <a:uFillTx/>
                <a:latin typeface="Arial Rounded MT Bold" panose="020F0704030504030204" pitchFamily="34" charset="0"/>
                <a:ea typeface="Adobe Fan Heiti Std B" panose="020B0700000000000000" pitchFamily="34" charset="-128"/>
                <a:cs typeface="+mn-cs"/>
              </a:rPr>
              <a:t>PADRE CELESTIAL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4400" b="0" i="0" u="none" strike="noStrike" kern="10" cap="none" spc="300" normalizeH="0" baseline="0" noProof="0" dirty="0">
              <a:ln w="9525">
                <a:round/>
                <a:headEnd/>
                <a:tailEnd/>
              </a:ln>
              <a:solidFill>
                <a:srgbClr val="FFFFFF"/>
              </a:solidFill>
              <a:effectLst>
                <a:outerShdw blurRad="38100" dist="38100" dir="2700000" algn="tl">
                  <a:srgbClr val="000000">
                    <a:alpha val="43137"/>
                  </a:srgbClr>
                </a:outerShdw>
              </a:effectLst>
              <a:uLnTx/>
              <a:uFillTx/>
              <a:latin typeface="Arial Rounded MT Bold" panose="020F0704030504030204" pitchFamily="34" charset="0"/>
              <a:ea typeface="Adobe Fan Heiti Std B" panose="020B0700000000000000" pitchFamily="34" charset="-128"/>
              <a:cs typeface="+mn-cs"/>
            </a:endParaRPr>
          </a:p>
        </p:txBody>
      </p:sp>
      <p:grpSp>
        <p:nvGrpSpPr>
          <p:cNvPr id="23" name="Group 112"/>
          <p:cNvGrpSpPr>
            <a:grpSpLocks/>
          </p:cNvGrpSpPr>
          <p:nvPr/>
        </p:nvGrpSpPr>
        <p:grpSpPr bwMode="auto">
          <a:xfrm>
            <a:off x="474873" y="397187"/>
            <a:ext cx="3992616" cy="505460"/>
            <a:chOff x="826" y="774"/>
            <a:chExt cx="6286" cy="796"/>
          </a:xfrm>
        </p:grpSpPr>
        <p:sp>
          <p:nvSpPr>
            <p:cNvPr id="24" name="Rectangle 113"/>
            <p:cNvSpPr>
              <a:spLocks noChangeArrowheads="1"/>
            </p:cNvSpPr>
            <p:nvPr/>
          </p:nvSpPr>
          <p:spPr bwMode="auto">
            <a:xfrm>
              <a:off x="826" y="1063"/>
              <a:ext cx="6286" cy="507"/>
            </a:xfrm>
            <a:prstGeom prst="rect">
              <a:avLst/>
            </a:prstGeom>
            <a:gradFill rotWithShape="0">
              <a:gsLst>
                <a:gs pos="0">
                  <a:srgbClr val="A8D08D"/>
                </a:gs>
                <a:gs pos="50000">
                  <a:srgbClr val="70AD47"/>
                </a:gs>
                <a:gs pos="100000">
                  <a:srgbClr val="A8D08D"/>
                </a:gs>
              </a:gsLst>
              <a:lin ang="5400000" scaled="1"/>
            </a:gra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mn-cs"/>
              </a:endParaRPr>
            </a:p>
          </p:txBody>
        </p:sp>
        <p:sp>
          <p:nvSpPr>
            <p:cNvPr id="25" name="Text Box 114"/>
            <p:cNvSpPr txBox="1">
              <a:spLocks noChangeArrowheads="1"/>
            </p:cNvSpPr>
            <p:nvPr/>
          </p:nvSpPr>
          <p:spPr bwMode="auto">
            <a:xfrm>
              <a:off x="1563" y="774"/>
              <a:ext cx="5400" cy="68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a:ln>
                    <a:noFill/>
                  </a:ln>
                  <a:solidFill>
                    <a:srgbClr val="003300"/>
                  </a:solidFill>
                  <a:effectLst/>
                  <a:uLnTx/>
                  <a:uFillTx/>
                  <a:latin typeface="Arial Rounded MT Bold" panose="020F0704030504030204" pitchFamily="34" charset="0"/>
                  <a:ea typeface="Times New Roman" panose="02020603050405020304" pitchFamily="18" charset="0"/>
                  <a:cs typeface="+mn-cs"/>
                </a:rPr>
                <a:t>LECTIO DIVINA – DOMINGO </a:t>
              </a:r>
              <a:r>
                <a:rPr kumimoji="0" lang="es-ES_tradnl" sz="1100" b="1" i="0" u="none" strike="noStrike" kern="0" cap="none" spc="0" normalizeH="0" baseline="0" noProof="0" dirty="0" smtClean="0">
                  <a:ln>
                    <a:noFill/>
                  </a:ln>
                  <a:solidFill>
                    <a:srgbClr val="003300"/>
                  </a:solidFill>
                  <a:effectLst/>
                  <a:uLnTx/>
                  <a:uFillTx/>
                  <a:latin typeface="Arial Rounded MT Bold" panose="020F0704030504030204" pitchFamily="34" charset="0"/>
                  <a:ea typeface="Times New Roman" panose="02020603050405020304" pitchFamily="18" charset="0"/>
                  <a:cs typeface="+mn-cs"/>
                </a:rPr>
                <a:t>7º  </a:t>
              </a:r>
              <a:r>
                <a:rPr kumimoji="0" lang="es-ES_tradnl" sz="1100" b="1" i="0" u="none" strike="noStrike" kern="0" cap="none" spc="0" normalizeH="0" baseline="0" noProof="0" dirty="0">
                  <a:ln>
                    <a:noFill/>
                  </a:ln>
                  <a:solidFill>
                    <a:srgbClr val="003300"/>
                  </a:solidFill>
                  <a:effectLst/>
                  <a:uLnTx/>
                  <a:uFillTx/>
                  <a:latin typeface="Arial Rounded MT Bold" panose="020F0704030504030204" pitchFamily="34" charset="0"/>
                  <a:ea typeface="Times New Roman" panose="02020603050405020304" pitchFamily="18" charset="0"/>
                  <a:cs typeface="+mn-cs"/>
                </a:rPr>
                <a:t>TO –Ciclo A</a:t>
              </a:r>
              <a:endParaRPr kumimoji="0" lang="en-US" sz="12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smtClean="0">
                  <a:ln>
                    <a:noFill/>
                  </a:ln>
                  <a:solidFill>
                    <a:srgbClr val="880000"/>
                  </a:solidFill>
                  <a:effectLst/>
                  <a:uLnTx/>
                  <a:uFillTx/>
                  <a:latin typeface="Times New Roman" panose="02020603050405020304" pitchFamily="18" charset="0"/>
                  <a:ea typeface="Times New Roman" panose="02020603050405020304" pitchFamily="18" charset="0"/>
                  <a:cs typeface="+mn-cs"/>
                </a:rPr>
                <a:t>SEAN COMO SU PADRE CELESTIAL</a:t>
              </a:r>
              <a:endParaRPr kumimoji="0" lang="en-US" sz="1200" b="1"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26" name="Picture 115" descr="BIBLIA07"/>
            <p:cNvPicPr>
              <a:picLocks noChangeAspect="1" noChangeArrowheads="1"/>
            </p:cNvPicPr>
            <p:nvPr/>
          </p:nvPicPr>
          <p:blipFill>
            <a:blip r:embed="rId3" cstate="email">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869" y="774"/>
              <a:ext cx="619"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 Box 6"/>
          <p:cNvSpPr txBox="1">
            <a:spLocks noChangeArrowheads="1"/>
          </p:cNvSpPr>
          <p:nvPr/>
        </p:nvSpPr>
        <p:spPr bwMode="auto">
          <a:xfrm>
            <a:off x="5814036" y="6073476"/>
            <a:ext cx="2947990" cy="369332"/>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mn-cs"/>
              </a:rPr>
              <a:t>23 febrero 2020</a:t>
            </a:r>
            <a:endParaRPr kumimoji="0" lang="es-E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mn-cs"/>
            </a:endParaRPr>
          </a:p>
        </p:txBody>
      </p:sp>
    </p:spTree>
    <p:extLst>
      <p:ext uri="{BB962C8B-B14F-4D97-AF65-F5344CB8AC3E}">
        <p14:creationId xmlns:p14="http://schemas.microsoft.com/office/powerpoint/2010/main" val="1459988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38" presetClass="entr" presetSubtype="0" accel="50000" fill="hold" grpId="0" nodeType="afterEffect">
                                  <p:stCondLst>
                                    <p:cond delay="0"/>
                                  </p:stCondLst>
                                  <p:iterate type="lt">
                                    <p:tmPct val="50000"/>
                                  </p:iterate>
                                  <p:childTnLst>
                                    <p:set>
                                      <p:cBhvr>
                                        <p:cTn id="9" dur="1" fill="hold">
                                          <p:stCondLst>
                                            <p:cond delay="0"/>
                                          </p:stCondLst>
                                        </p:cTn>
                                        <p:tgtEl>
                                          <p:spTgt spid="12"/>
                                        </p:tgtEl>
                                        <p:attrNameLst>
                                          <p:attrName>style.visibility</p:attrName>
                                        </p:attrNameLst>
                                      </p:cBhvr>
                                      <p:to>
                                        <p:strVal val="visible"/>
                                      </p:to>
                                    </p:set>
                                    <p:set>
                                      <p:cBhvr>
                                        <p:cTn id="10" dur="455" fill="hold">
                                          <p:stCondLst>
                                            <p:cond delay="0"/>
                                          </p:stCondLst>
                                        </p:cTn>
                                        <p:tgtEl>
                                          <p:spTgt spid="12"/>
                                        </p:tgtEl>
                                        <p:attrNameLst>
                                          <p:attrName>style.rotation</p:attrName>
                                        </p:attrNameLst>
                                      </p:cBhvr>
                                      <p:to>
                                        <p:strVal val="-45.0"/>
                                      </p:to>
                                    </p:set>
                                    <p:anim calcmode="lin" valueType="num">
                                      <p:cBhvr>
                                        <p:cTn id="1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13000"/>
                            </p:stCondLst>
                            <p:childTnLst>
                              <p:par>
                                <p:cTn id="16" presetID="29"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ppt_x</p:attrName>
                                        </p:attrNameLst>
                                      </p:cBhvr>
                                      <p:tavLst>
                                        <p:tav tm="0">
                                          <p:val>
                                            <p:strVal val="#ppt_x-.2"/>
                                          </p:val>
                                        </p:tav>
                                        <p:tav tm="100000">
                                          <p:val>
                                            <p:strVal val="#ppt_x"/>
                                          </p:val>
                                        </p:tav>
                                      </p:tavLst>
                                    </p:anim>
                                    <p:anim calcmode="lin" valueType="num">
                                      <p:cBhvr>
                                        <p:cTn id="1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0175" y="371856"/>
            <a:ext cx="8315814" cy="6116030"/>
          </a:xfrm>
          <a:prstGeom prst="rect">
            <a:avLst/>
          </a:prstGeom>
        </p:spPr>
      </p:pic>
      <p:sp>
        <p:nvSpPr>
          <p:cNvPr id="3" name="Rectangle 8"/>
          <p:cNvSpPr>
            <a:spLocks noChangeArrowheads="1"/>
          </p:cNvSpPr>
          <p:nvPr/>
        </p:nvSpPr>
        <p:spPr bwMode="auto">
          <a:xfrm>
            <a:off x="712353" y="3973580"/>
            <a:ext cx="4007694" cy="1617322"/>
          </a:xfrm>
          <a:prstGeom prst="rect">
            <a:avLst/>
          </a:prstGeom>
          <a:noFill/>
          <a:ln w="9525">
            <a:noFill/>
            <a:miter lim="800000"/>
            <a:headEnd/>
            <a:tailEnd/>
          </a:ln>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s-PE" sz="3200" b="1" i="0" u="none" strike="noStrike" kern="1200" cap="none" spc="0" normalizeH="0" baseline="0" noProof="0" dirty="0">
                <a:ln>
                  <a:noFill/>
                </a:ln>
                <a:solidFill>
                  <a:srgbClr val="FFFFFF">
                    <a:lumMod val="20000"/>
                    <a:lumOff val="80000"/>
                  </a:srgbClr>
                </a:solidFill>
                <a:effectLst>
                  <a:glow rad="1397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mn-cs"/>
              </a:rPr>
              <a:t>¿En qué sentido deben imitar </a:t>
            </a:r>
            <a:r>
              <a:rPr kumimoji="0" lang="es-PE" sz="3200" b="1" i="0" u="none" strike="noStrike" kern="1200" cap="none" spc="0" normalizeH="0" baseline="0" noProof="0" dirty="0" smtClean="0">
                <a:ln>
                  <a:noFill/>
                </a:ln>
                <a:solidFill>
                  <a:srgbClr val="FFFFFF">
                    <a:lumMod val="20000"/>
                    <a:lumOff val="80000"/>
                  </a:srgbClr>
                </a:solidFill>
                <a:effectLst>
                  <a:glow rad="1397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mn-cs"/>
              </a:rPr>
              <a:t>                     los </a:t>
            </a:r>
            <a:r>
              <a:rPr kumimoji="0" lang="es-PE" sz="3200" b="1" i="0" u="none" strike="noStrike" kern="1200" cap="none" spc="0" normalizeH="0" baseline="0" noProof="0" dirty="0">
                <a:ln>
                  <a:noFill/>
                </a:ln>
                <a:solidFill>
                  <a:srgbClr val="FFFFFF">
                    <a:lumMod val="20000"/>
                    <a:lumOff val="80000"/>
                  </a:srgbClr>
                </a:solidFill>
                <a:effectLst>
                  <a:glow rad="1397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mn-cs"/>
              </a:rPr>
              <a:t>discípulos al Padre celestial</a:t>
            </a:r>
            <a:r>
              <a:rPr kumimoji="0" lang="es-PE" sz="3200" b="1" i="0" u="none" strike="noStrike" kern="1200" cap="none" spc="0" normalizeH="0" baseline="0" noProof="0" dirty="0" smtClean="0">
                <a:ln>
                  <a:noFill/>
                </a:ln>
                <a:solidFill>
                  <a:srgbClr val="FFFFFF">
                    <a:lumMod val="20000"/>
                    <a:lumOff val="80000"/>
                  </a:srgbClr>
                </a:solidFill>
                <a:effectLst>
                  <a:glow rad="1397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mn-cs"/>
              </a:rPr>
              <a:t>?</a:t>
            </a:r>
            <a:endParaRPr kumimoji="0" lang="es-ES" sz="3200" b="1" i="0" u="none" strike="noStrike" kern="1200" cap="none" spc="0" normalizeH="0" baseline="0" noProof="0" dirty="0">
              <a:ln>
                <a:noFill/>
              </a:ln>
              <a:solidFill>
                <a:srgbClr val="FFFFFF">
                  <a:lumMod val="20000"/>
                  <a:lumOff val="80000"/>
                </a:srgbClr>
              </a:solidFill>
              <a:effectLst>
                <a:glow rad="1397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9521016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ppt_x</p:attrName>
                                        </p:attrNameLst>
                                      </p:cBhvr>
                                      <p:tavLst>
                                        <p:tav tm="0">
                                          <p:val>
                                            <p:strVal val="#ppt_x-#ppt_w/2"/>
                                          </p:val>
                                        </p:tav>
                                        <p:tav tm="100000">
                                          <p:val>
                                            <p:strVal val="#ppt_x"/>
                                          </p:val>
                                        </p:tav>
                                      </p:tavLst>
                                    </p:anim>
                                    <p:anim calcmode="lin" valueType="num">
                                      <p:cBhvr>
                                        <p:cTn id="8" dur="300" fill="hold"/>
                                        <p:tgtEl>
                                          <p:spTgt spid="3"/>
                                        </p:tgtEl>
                                        <p:attrNameLst>
                                          <p:attrName>ppt_y</p:attrName>
                                        </p:attrNameLst>
                                      </p:cBhvr>
                                      <p:tavLst>
                                        <p:tav tm="0">
                                          <p:val>
                                            <p:strVal val="#ppt_y"/>
                                          </p:val>
                                        </p:tav>
                                        <p:tav tm="100000">
                                          <p:val>
                                            <p:strVal val="#ppt_y"/>
                                          </p:val>
                                        </p:tav>
                                      </p:tavLst>
                                    </p:anim>
                                    <p:anim calcmode="lin" valueType="num">
                                      <p:cBhvr>
                                        <p:cTn id="9" dur="300" fill="hold"/>
                                        <p:tgtEl>
                                          <p:spTgt spid="3"/>
                                        </p:tgtEl>
                                        <p:attrNameLst>
                                          <p:attrName>ppt_w</p:attrName>
                                        </p:attrNameLst>
                                      </p:cBhvr>
                                      <p:tavLst>
                                        <p:tav tm="0">
                                          <p:val>
                                            <p:fltVal val="0"/>
                                          </p:val>
                                        </p:tav>
                                        <p:tav tm="100000">
                                          <p:val>
                                            <p:strVal val="#ppt_w"/>
                                          </p:val>
                                        </p:tav>
                                      </p:tavLst>
                                    </p:anim>
                                    <p:anim calcmode="lin" valueType="num">
                                      <p:cBhvr>
                                        <p:cTn id="10" dur="3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jovenes catolicos pensando o medit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81" y="336050"/>
            <a:ext cx="8276922" cy="614312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489435" y="3710940"/>
            <a:ext cx="8087398" cy="2524397"/>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1" u="none" strike="noStrike" kern="1200" cap="none" spc="0" normalizeH="0" baseline="0" noProof="0" dirty="0">
                <a:ln>
                  <a:noFill/>
                </a:ln>
                <a:solidFill>
                  <a:srgbClr val="2D2DB9">
                    <a:lumMod val="50000"/>
                  </a:srgbClr>
                </a:solidFill>
                <a:effectLst>
                  <a:glow rad="101600">
                    <a:srgbClr val="FFFFFF"/>
                  </a:glow>
                </a:effectLst>
                <a:uLnTx/>
                <a:uFillTx/>
                <a:latin typeface="Times New Roman"/>
                <a:ea typeface="+mn-ea"/>
                <a:cs typeface="Times New Roman"/>
              </a:rPr>
              <a:t>Motivación: El Evangelio de hoy nos ha ofrecido un auténtico programa de vida cristiana que tiene su origen en nuestra condición de hijos del Padre celestial. Miramos ahora nuestra vida en el espejo de este programa y compartimos, desde la fe, los alientos y compromisos que implica nuestra vida.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1" u="none" strike="noStrike" kern="1200" cap="none" spc="0" normalizeH="0" baseline="0" noProof="0" dirty="0">
              <a:ln>
                <a:noFill/>
              </a:ln>
              <a:solidFill>
                <a:srgbClr val="2D2DB9">
                  <a:lumMod val="50000"/>
                </a:srgbClr>
              </a:solidFill>
              <a:effectLst>
                <a:glow rad="101600">
                  <a:srgbClr val="FFFFFF"/>
                </a:glow>
              </a:effectLst>
              <a:uLnTx/>
              <a:uFillTx/>
              <a:latin typeface="Times New Roman"/>
              <a:ea typeface="+mn-ea"/>
              <a:cs typeface="Times New Roman"/>
            </a:endParaRPr>
          </a:p>
        </p:txBody>
      </p:sp>
      <p:sp>
        <p:nvSpPr>
          <p:cNvPr id="9" name="Rectangle 9"/>
          <p:cNvSpPr>
            <a:spLocks noChangeArrowheads="1"/>
          </p:cNvSpPr>
          <p:nvPr/>
        </p:nvSpPr>
        <p:spPr bwMode="auto">
          <a:xfrm>
            <a:off x="900966" y="4221088"/>
            <a:ext cx="7344816" cy="115611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1" u="none" strike="noStrike" kern="1200" cap="none" spc="0" normalizeH="0" baseline="0" noProof="0" dirty="0">
              <a:ln>
                <a:noFill/>
              </a:ln>
              <a:solidFill>
                <a:srgbClr val="000000"/>
              </a:solidFill>
              <a:effectLst>
                <a:glow rad="101600">
                  <a:srgbClr val="FFFFFF"/>
                </a:glow>
              </a:effectLst>
              <a:uLnTx/>
              <a:uFillTx/>
              <a:latin typeface="Times New Roman"/>
              <a:ea typeface="+mn-ea"/>
              <a:cs typeface="Times New Roman"/>
            </a:endParaRPr>
          </a:p>
        </p:txBody>
      </p:sp>
      <p:sp>
        <p:nvSpPr>
          <p:cNvPr id="10" name="AutoShape 2"/>
          <p:cNvSpPr>
            <a:spLocks noChangeArrowheads="1"/>
          </p:cNvSpPr>
          <p:nvPr/>
        </p:nvSpPr>
        <p:spPr bwMode="auto">
          <a:xfrm>
            <a:off x="489435" y="417648"/>
            <a:ext cx="2376264" cy="802266"/>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1377032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250" fill="hold"/>
                                        <p:tgtEl>
                                          <p:spTgt spid="58377"/>
                                        </p:tgtEl>
                                        <p:attrNameLst>
                                          <p:attrName>ppt_w</p:attrName>
                                        </p:attrNameLst>
                                      </p:cBhvr>
                                      <p:tavLst>
                                        <p:tav tm="0">
                                          <p:val>
                                            <p:strVal val="4/3*#ppt_w"/>
                                          </p:val>
                                        </p:tav>
                                        <p:tav tm="100000">
                                          <p:val>
                                            <p:strVal val="#ppt_w"/>
                                          </p:val>
                                        </p:tav>
                                      </p:tavLst>
                                    </p:anim>
                                    <p:anim calcmode="lin" valueType="num">
                                      <p:cBhvr>
                                        <p:cTn id="8" dur="250" fill="hold"/>
                                        <p:tgtEl>
                                          <p:spTgt spid="5837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Qué dificultades experimentas para vivir lo que propone Jesús en el evangelio de h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24" y="338862"/>
            <a:ext cx="8330524" cy="614031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4362995" y="1985555"/>
            <a:ext cx="3927565" cy="3539430"/>
          </a:xfrm>
          <a:prstGeom prst="rect">
            <a:avLst/>
          </a:prstGeom>
          <a:noFill/>
          <a:ln w="9525">
            <a:noFill/>
            <a:miter lim="800000"/>
            <a:headEnd/>
            <a:tailEnd/>
          </a:ln>
          <a:effectLst/>
        </p:spPr>
        <p:txBody>
          <a:bodyPr wrap="square">
            <a:spAutoFit/>
          </a:bodyPr>
          <a:lstStyle/>
          <a:p>
            <a:pPr marL="342900" marR="0" lvl="0" indent="-3429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200" b="1" i="0" u="none" strike="noStrike" kern="1200" cap="none" spc="0" normalizeH="0" baseline="0" noProof="0" dirty="0">
                <a:ln>
                  <a:noFill/>
                </a:ln>
                <a:solidFill>
                  <a:srgbClr val="FFFFFF">
                    <a:lumMod val="20000"/>
                    <a:lumOff val="80000"/>
                  </a:srgbClr>
                </a:solidFill>
                <a:effectLst>
                  <a:glow rad="101600">
                    <a:srgbClr val="000000">
                      <a:satMod val="175000"/>
                      <a:alpha val="40000"/>
                    </a:srgbClr>
                  </a:glow>
                  <a:outerShdw blurRad="50800" dist="38100" algn="l" rotWithShape="0">
                    <a:prstClr val="black"/>
                  </a:outerShdw>
                </a:effectLst>
                <a:uLnTx/>
                <a:uFillTx/>
                <a:latin typeface="Comic Sans MS" panose="030F0702030302020204" pitchFamily="66" charset="0"/>
                <a:ea typeface="Adobe Gothic Std B" panose="020B0800000000000000" pitchFamily="34" charset="-128"/>
                <a:cs typeface="Times New Roman"/>
              </a:rPr>
              <a:t>¿Qué dificultades experimentas para vivir lo que propone Jesús en el evangelio de hoy?</a:t>
            </a:r>
            <a:endParaRPr kumimoji="0" lang="es-ES" sz="3200" b="1" i="0" u="none" strike="noStrike" kern="1200" cap="none" spc="0" normalizeH="0" baseline="0" noProof="0" dirty="0">
              <a:ln>
                <a:noFill/>
              </a:ln>
              <a:solidFill>
                <a:srgbClr val="FFFFFF">
                  <a:lumMod val="20000"/>
                  <a:lumOff val="80000"/>
                </a:srgbClr>
              </a:solidFill>
              <a:effectLst>
                <a:glow rad="101600">
                  <a:srgbClr val="000000">
                    <a:satMod val="175000"/>
                    <a:alpha val="40000"/>
                  </a:srgbClr>
                </a:glow>
                <a:outerShdw blurRad="50800" dist="38100" algn="l" rotWithShape="0">
                  <a:prstClr val="black"/>
                </a:outerShdw>
              </a:effectLst>
              <a:uLnTx/>
              <a:uFillTx/>
              <a:latin typeface="Comic Sans MS" panose="030F0702030302020204" pitchFamily="66" charset="0"/>
              <a:ea typeface="Adobe Gothic Std B" panose="020B0800000000000000" pitchFamily="34" charset="-128"/>
              <a:cs typeface="Times New Roman"/>
            </a:endParaRPr>
          </a:p>
        </p:txBody>
      </p:sp>
    </p:spTree>
    <p:extLst>
      <p:ext uri="{BB962C8B-B14F-4D97-AF65-F5344CB8AC3E}">
        <p14:creationId xmlns:p14="http://schemas.microsoft.com/office/powerpoint/2010/main" val="1405725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additive="repl">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100000">
                                          <p:val>
                                            <p:strVal val="1+#ppt_w/2"/>
                                          </p:val>
                                        </p:tav>
                                        <p:tav>
                                          <p:val>
                                            <p:strVal val="#ppt_x"/>
                                          </p:val>
                                        </p:tav>
                                      </p:tavLst>
                                    </p:anim>
                                    <p:anim calcmode="lin" valueType="num">
                                      <p:cBhvr>
                                        <p:cTn id="8" dur="500" fill="hold"/>
                                        <p:tgtEl>
                                          <p:spTgt spid="7"/>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Como reacciono cuando alguien  me hace algún mal o dañ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6" y="346936"/>
            <a:ext cx="8243374" cy="61061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844840" y="604783"/>
            <a:ext cx="7654726" cy="1200329"/>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600" b="1" i="0" u="none" strike="noStrike" kern="1200" cap="none" spc="0" normalizeH="0" baseline="0" noProof="0" dirty="0">
                <a:ln>
                  <a:noFill/>
                </a:ln>
                <a:solidFill>
                  <a:srgbClr val="FFFF00"/>
                </a:solidFill>
                <a:effectLst>
                  <a:glow rad="139700">
                    <a:srgbClr val="000000">
                      <a:satMod val="175000"/>
                      <a:alpha val="40000"/>
                    </a:srgbClr>
                  </a:glow>
                  <a:outerShdw blurRad="50800" dist="38100" algn="l" rotWithShape="0">
                    <a:srgbClr val="470103"/>
                  </a:outerShdw>
                </a:effectLst>
                <a:uLnTx/>
                <a:uFillTx/>
                <a:latin typeface="Comic Sans MS" panose="030F0702030302020204" pitchFamily="66" charset="0"/>
                <a:ea typeface="Adobe Gothic Std B" panose="020B0800000000000000" pitchFamily="34" charset="-128"/>
                <a:cs typeface="Times New Roman"/>
              </a:rPr>
              <a:t>¿Cómo reacciono cuando alguien </a:t>
            </a:r>
            <a:r>
              <a:rPr kumimoji="0" lang="es-PE" sz="3600" b="1" i="0" u="none" strike="noStrike" kern="1200" cap="none" spc="0" normalizeH="0" baseline="0" noProof="0" dirty="0" smtClean="0">
                <a:ln>
                  <a:noFill/>
                </a:ln>
                <a:solidFill>
                  <a:srgbClr val="FFFF00"/>
                </a:solidFill>
                <a:effectLst>
                  <a:glow rad="139700">
                    <a:srgbClr val="000000">
                      <a:satMod val="175000"/>
                      <a:alpha val="40000"/>
                    </a:srgbClr>
                  </a:glow>
                  <a:outerShdw blurRad="50800" dist="38100" algn="l" rotWithShape="0">
                    <a:srgbClr val="470103"/>
                  </a:outerShdw>
                </a:effectLst>
                <a:uLnTx/>
                <a:uFillTx/>
                <a:latin typeface="Comic Sans MS" panose="030F0702030302020204" pitchFamily="66" charset="0"/>
                <a:ea typeface="Adobe Gothic Std B" panose="020B0800000000000000" pitchFamily="34" charset="-128"/>
                <a:cs typeface="Times New Roman"/>
              </a:rPr>
              <a:t>me </a:t>
            </a:r>
            <a:r>
              <a:rPr kumimoji="0" lang="es-PE" sz="3600" b="1" i="0" u="none" strike="noStrike" kern="1200" cap="none" spc="0" normalizeH="0" baseline="0" noProof="0" dirty="0">
                <a:ln>
                  <a:noFill/>
                </a:ln>
                <a:solidFill>
                  <a:srgbClr val="FFFF00"/>
                </a:solidFill>
                <a:effectLst>
                  <a:glow rad="139700">
                    <a:srgbClr val="000000">
                      <a:satMod val="175000"/>
                      <a:alpha val="40000"/>
                    </a:srgbClr>
                  </a:glow>
                  <a:outerShdw blurRad="50800" dist="38100" algn="l" rotWithShape="0">
                    <a:srgbClr val="470103"/>
                  </a:outerShdw>
                </a:effectLst>
                <a:uLnTx/>
                <a:uFillTx/>
                <a:latin typeface="Comic Sans MS" panose="030F0702030302020204" pitchFamily="66" charset="0"/>
                <a:ea typeface="Adobe Gothic Std B" panose="020B0800000000000000" pitchFamily="34" charset="-128"/>
                <a:cs typeface="Times New Roman"/>
              </a:rPr>
              <a:t>hace algún mal o daño? </a:t>
            </a:r>
            <a:r>
              <a:rPr kumimoji="0" lang="es-PE" sz="3600" b="1" i="0" u="none" strike="noStrike" kern="1200" cap="none" spc="0" normalizeH="0" baseline="0" noProof="0" dirty="0" smtClean="0">
                <a:ln>
                  <a:noFill/>
                </a:ln>
                <a:solidFill>
                  <a:srgbClr val="FFFF00"/>
                </a:solidFill>
                <a:effectLst>
                  <a:glow rad="139700">
                    <a:srgbClr val="000000">
                      <a:satMod val="175000"/>
                      <a:alpha val="40000"/>
                    </a:srgbClr>
                  </a:glow>
                  <a:outerShdw blurRad="50800" dist="38100" algn="l" rotWithShape="0">
                    <a:srgbClr val="470103"/>
                  </a:outerShdw>
                </a:effectLst>
                <a:uLnTx/>
                <a:uFillTx/>
                <a:latin typeface="Comic Sans MS" panose="030F0702030302020204" pitchFamily="66" charset="0"/>
                <a:ea typeface="Adobe Gothic Std B" panose="020B0800000000000000" pitchFamily="34" charset="-128"/>
                <a:cs typeface="Times New Roman"/>
              </a:rPr>
              <a:t>.</a:t>
            </a:r>
            <a:endParaRPr kumimoji="0" lang="es-ES" sz="3600" b="1" i="0" u="none" strike="noStrike" kern="1200" cap="none" spc="0" normalizeH="0" baseline="0" noProof="0" dirty="0">
              <a:ln>
                <a:noFill/>
              </a:ln>
              <a:solidFill>
                <a:srgbClr val="FFFF00"/>
              </a:solidFill>
              <a:effectLst>
                <a:glow rad="139700">
                  <a:srgbClr val="000000">
                    <a:satMod val="175000"/>
                    <a:alpha val="40000"/>
                  </a:srgbClr>
                </a:glow>
                <a:outerShdw blurRad="50800" dist="38100" algn="l" rotWithShape="0">
                  <a:srgbClr val="470103"/>
                </a:outerShdw>
              </a:effectLst>
              <a:uLnTx/>
              <a:uFillTx/>
              <a:latin typeface="Comic Sans MS" panose="030F0702030302020204" pitchFamily="66" charset="0"/>
              <a:ea typeface="Adobe Gothic Std B" panose="020B0800000000000000" pitchFamily="34" charset="-128"/>
              <a:cs typeface="Times New Roman"/>
            </a:endParaRPr>
          </a:p>
        </p:txBody>
      </p:sp>
    </p:spTree>
    <p:extLst>
      <p:ext uri="{BB962C8B-B14F-4D97-AF65-F5344CB8AC3E}">
        <p14:creationId xmlns:p14="http://schemas.microsoft.com/office/powerpoint/2010/main" val="2660639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Como reacciono cuando alguien  me hace algún mal o dañ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2466" y="354740"/>
            <a:ext cx="8314814" cy="611572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18009" y="354740"/>
            <a:ext cx="8238312" cy="1569660"/>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1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Comic Sans MS" panose="030F0702030302020204" pitchFamily="66" charset="0"/>
                <a:ea typeface="+mn-ea"/>
                <a:cs typeface="Times New Roman"/>
              </a:rPr>
              <a:t>¿Qué actitudes violentas puedo superar en mi persona y en mi comunidad, </a:t>
            </a:r>
            <a:r>
              <a:rPr kumimoji="0" lang="es-PE" sz="31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Comic Sans MS" panose="030F0702030302020204" pitchFamily="66" charset="0"/>
                <a:ea typeface="+mn-ea"/>
                <a:cs typeface="Times New Roman"/>
              </a:rPr>
              <a:t>   grupo</a:t>
            </a:r>
            <a:r>
              <a:rPr kumimoji="0" lang="es-PE" sz="31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Comic Sans MS" panose="030F0702030302020204" pitchFamily="66" charset="0"/>
                <a:ea typeface="+mn-ea"/>
                <a:cs typeface="Times New Roman"/>
              </a:rPr>
              <a:t>, familia</a:t>
            </a:r>
            <a:r>
              <a:rPr kumimoji="0" lang="es-PE" sz="31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Comic Sans MS" panose="030F0702030302020204" pitchFamily="66" charset="0"/>
                <a:ea typeface="+mn-ea"/>
                <a:cs typeface="Times New Roman"/>
              </a:rPr>
              <a:t>?.</a:t>
            </a:r>
            <a:endParaRPr kumimoji="0" lang="es-ES" sz="31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Comic Sans MS" panose="030F0702030302020204" pitchFamily="66" charset="0"/>
              <a:ea typeface="+mn-ea"/>
              <a:cs typeface="Times New Roman"/>
            </a:endParaRPr>
          </a:p>
        </p:txBody>
      </p:sp>
    </p:spTree>
    <p:extLst>
      <p:ext uri="{BB962C8B-B14F-4D97-AF65-F5344CB8AC3E}">
        <p14:creationId xmlns:p14="http://schemas.microsoft.com/office/powerpoint/2010/main" val="214513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Cómo vives diariamente la experiencia de ser hijo, hija, del Padre celes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44" y="383176"/>
            <a:ext cx="8290560" cy="611341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223862" y="475630"/>
            <a:ext cx="6465808" cy="2062103"/>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200" b="1" i="0" u="none" strike="noStrike" kern="1200" cap="none" spc="300" normalizeH="0" baseline="0" noProof="0" dirty="0">
                <a:ln w="19050">
                  <a:solidFill>
                    <a:srgbClr val="000000">
                      <a:tint val="1000"/>
                    </a:srgbClr>
                  </a:solidFill>
                  <a:prstDash val="solid"/>
                </a:ln>
                <a:solidFill>
                  <a:srgbClr val="FFFF00"/>
                </a:solidFill>
                <a:effectLst>
                  <a:glow rad="139700">
                    <a:srgbClr val="261300"/>
                  </a:glow>
                  <a:outerShdw blurRad="50000" dist="50800" dir="7500000" algn="tl">
                    <a:srgbClr val="000000">
                      <a:shade val="5000"/>
                      <a:alpha val="35000"/>
                    </a:srgbClr>
                  </a:outerShdw>
                </a:effectLst>
                <a:uLnTx/>
                <a:uFillTx/>
                <a:latin typeface="Comic Sans MS" panose="030F0702030302020204" pitchFamily="66" charset="0"/>
                <a:ea typeface="Adobe Gothic Std B" panose="020B0800000000000000" pitchFamily="34" charset="-128"/>
                <a:cs typeface="+mn-cs"/>
              </a:rPr>
              <a:t>¿Cómo vives diariamente la experiencia de ser hijo, hija, del Padre celestial</a:t>
            </a:r>
            <a:r>
              <a:rPr kumimoji="0" lang="es-PE" sz="3200" b="1" i="0" u="none" strike="noStrike" kern="1200" cap="none" spc="300" normalizeH="0" baseline="0" noProof="0" dirty="0" smtClean="0">
                <a:ln w="19050">
                  <a:solidFill>
                    <a:srgbClr val="000000">
                      <a:tint val="1000"/>
                    </a:srgbClr>
                  </a:solidFill>
                  <a:prstDash val="solid"/>
                </a:ln>
                <a:solidFill>
                  <a:srgbClr val="FFFF00"/>
                </a:solidFill>
                <a:effectLst>
                  <a:glow rad="139700">
                    <a:srgbClr val="261300"/>
                  </a:glow>
                  <a:outerShdw blurRad="50000" dist="50800" dir="7500000" algn="tl">
                    <a:srgbClr val="000000">
                      <a:shade val="5000"/>
                      <a:alpha val="35000"/>
                    </a:srgbClr>
                  </a:outerShdw>
                </a:effectLst>
                <a:uLnTx/>
                <a:uFillTx/>
                <a:latin typeface="Comic Sans MS" panose="030F0702030302020204" pitchFamily="66" charset="0"/>
                <a:ea typeface="Adobe Gothic Std B" panose="020B0800000000000000" pitchFamily="34" charset="-128"/>
                <a:cs typeface="+mn-cs"/>
              </a:rPr>
              <a:t>?</a:t>
            </a:r>
            <a:endParaRPr kumimoji="0" lang="es-ES" sz="3200" b="1" i="0" u="none" strike="noStrike" kern="1200" cap="none" spc="300" normalizeH="0" baseline="0" noProof="0" dirty="0">
              <a:ln w="19050">
                <a:solidFill>
                  <a:srgbClr val="000000">
                    <a:tint val="1000"/>
                  </a:srgbClr>
                </a:solidFill>
                <a:prstDash val="solid"/>
              </a:ln>
              <a:solidFill>
                <a:srgbClr val="FFFF00"/>
              </a:solidFill>
              <a:effectLst>
                <a:glow rad="139700">
                  <a:srgbClr val="261300"/>
                </a:glow>
                <a:outerShdw blurRad="50000" dist="50800" dir="7500000" algn="tl">
                  <a:srgbClr val="000000">
                    <a:shade val="5000"/>
                    <a:alpha val="35000"/>
                  </a:srgbClr>
                </a:outerShdw>
              </a:effectLst>
              <a:uLnTx/>
              <a:uFillTx/>
              <a:latin typeface="Comic Sans MS" panose="030F0702030302020204" pitchFamily="66" charset="0"/>
              <a:ea typeface="Adobe Gothic Std B" panose="020B0800000000000000" pitchFamily="34" charset="-128"/>
              <a:cs typeface="+mn-cs"/>
            </a:endParaRPr>
          </a:p>
        </p:txBody>
      </p:sp>
    </p:spTree>
    <p:extLst>
      <p:ext uri="{BB962C8B-B14F-4D97-AF65-F5344CB8AC3E}">
        <p14:creationId xmlns:p14="http://schemas.microsoft.com/office/powerpoint/2010/main" val="154908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45" t="982" r="755" b="1754"/>
          <a:stretch/>
        </p:blipFill>
        <p:spPr>
          <a:xfrm>
            <a:off x="435429" y="383177"/>
            <a:ext cx="8316685" cy="6122126"/>
          </a:xfrm>
          <a:prstGeom prst="rect">
            <a:avLst/>
          </a:prstGeom>
        </p:spPr>
      </p:pic>
      <p:sp>
        <p:nvSpPr>
          <p:cNvPr id="8" name="7 CuadroTexto"/>
          <p:cNvSpPr txBox="1"/>
          <p:nvPr/>
        </p:nvSpPr>
        <p:spPr>
          <a:xfrm>
            <a:off x="1060388" y="4280737"/>
            <a:ext cx="7195337" cy="1754326"/>
          </a:xfrm>
          <a:prstGeom prst="rect">
            <a:avLst/>
          </a:prstGeom>
          <a:noFill/>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6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¿Buscas ser "</a:t>
            </a:r>
            <a:r>
              <a:rPr kumimoji="0" lang="es-PE" sz="36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perfecto“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 </a:t>
            </a:r>
            <a:r>
              <a:rPr kumimoji="0" lang="es-PE" sz="36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como Dios </a:t>
            </a:r>
            <a:r>
              <a:rPr kumimoji="0" lang="es-PE" sz="36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es </a:t>
            </a:r>
            <a:r>
              <a:rPr kumimoji="0" lang="es-PE" sz="36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perfecto? </a:t>
            </a:r>
            <a:endParaRPr kumimoji="0" lang="es-PE" sz="36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a:t>
            </a:r>
            <a:r>
              <a:rPr kumimoji="0" lang="es-PE" sz="36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de qué manera</a:t>
            </a:r>
            <a:r>
              <a:rPr kumimoji="0" lang="es-PE" sz="36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rPr>
              <a:t>?</a:t>
            </a:r>
            <a:endParaRPr kumimoji="0" lang="es-ES" sz="36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Times New Roman"/>
            </a:endParaRPr>
          </a:p>
        </p:txBody>
      </p:sp>
    </p:spTree>
    <p:extLst>
      <p:ext uri="{BB962C8B-B14F-4D97-AF65-F5344CB8AC3E}">
        <p14:creationId xmlns:p14="http://schemas.microsoft.com/office/powerpoint/2010/main" val="3776475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Resultado de imagen para meditando la Palabra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47" y="387300"/>
            <a:ext cx="8265616" cy="610929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628809" y="4898852"/>
            <a:ext cx="8071053" cy="1319068"/>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a:rPr>
              <a:t>Sólo la oración, que es encuentro con Dios, puede abrirnos los ojos del corazón para que encontremos la vida que se esconde en su palabra de amigo.</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8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8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mn-ea"/>
              <a:cs typeface="Times New Roman"/>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8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endParaRPr>
          </a:p>
        </p:txBody>
      </p:sp>
      <p:sp>
        <p:nvSpPr>
          <p:cNvPr id="4" name="AutoShape 2"/>
          <p:cNvSpPr>
            <a:spLocks noChangeArrowheads="1"/>
          </p:cNvSpPr>
          <p:nvPr/>
        </p:nvSpPr>
        <p:spPr bwMode="auto">
          <a:xfrm>
            <a:off x="533016" y="387301"/>
            <a:ext cx="2248934" cy="876021"/>
          </a:xfrm>
          <a:prstGeom prst="roundRect">
            <a:avLst>
              <a:gd name="adj" fmla="val 16667"/>
            </a:avLst>
          </a:prstGeom>
          <a:solidFill>
            <a:srgbClr val="007635"/>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le digo al Señor motivado por su Palabra?</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
        <p:nvSpPr>
          <p:cNvPr id="6" name="Rectangle 11"/>
          <p:cNvSpPr>
            <a:spLocks noChangeArrowheads="1"/>
          </p:cNvSpPr>
          <p:nvPr/>
        </p:nvSpPr>
        <p:spPr bwMode="auto">
          <a:xfrm>
            <a:off x="691149" y="1452864"/>
            <a:ext cx="8008713" cy="933285"/>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8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rPr>
              <a:t>   </a:t>
            </a:r>
            <a:r>
              <a:rPr kumimoji="0" lang="es-ES_tradnl" sz="2800" b="0" i="0" u="sng"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rPr>
              <a:t>Motivación</a:t>
            </a:r>
            <a:r>
              <a:rPr kumimoji="0" lang="es-ES_tradnl" sz="28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rPr>
              <a:t>: </a:t>
            </a:r>
            <a:r>
              <a:rPr kumimoji="0" lang="es-PE" sz="28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rPr>
              <a:t>En la meditación de la Palabra de Dios buscamos descubrir su </a:t>
            </a:r>
            <a:r>
              <a:rPr kumimoji="0" lang="es-PE" sz="28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rPr>
              <a:t>voluntad para cumplirla. </a:t>
            </a:r>
            <a:endParaRPr kumimoji="0" lang="es-PE" sz="28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rlin Sans FB" panose="020E0602020502020306" pitchFamily="34" charset="0"/>
              <a:ea typeface="Segoe UI Symbol" pitchFamily="34" charset="0"/>
              <a:cs typeface="Times New Roman"/>
            </a:endParaRPr>
          </a:p>
        </p:txBody>
      </p:sp>
    </p:spTree>
    <p:extLst>
      <p:ext uri="{BB962C8B-B14F-4D97-AF65-F5344CB8AC3E}">
        <p14:creationId xmlns:p14="http://schemas.microsoft.com/office/powerpoint/2010/main" val="216834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additive="repl">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100000">
                                          <p:val>
                                            <p:strVal val="0-#ppt_w/2"/>
                                          </p:val>
                                        </p:tav>
                                        <p:tav>
                                          <p:val>
                                            <p:strVal val="#ppt_x"/>
                                          </p:val>
                                        </p:tav>
                                      </p:tavLst>
                                    </p:anim>
                                    <p:anim calcmode="lin" valueType="num">
                                      <p:cBhvr>
                                        <p:cTn id="8" dur="2000" fill="hold"/>
                                        <p:tgtEl>
                                          <p:spTgt spid="6"/>
                                        </p:tgtEl>
                                        <p:attrNameLst>
                                          <p:attrName>ppt_y</p:attrName>
                                        </p:attrNameLst>
                                      </p:cBhvr>
                                      <p:tavLst>
                                        <p:tav tm="100000">
                                          <p:val>
                                            <p:strVal val="0-#ppt_h/2"/>
                                          </p:val>
                                        </p:tav>
                                        <p:tav>
                                          <p:val>
                                            <p:strVal val="#ppt_y"/>
                                          </p:val>
                                        </p:tav>
                                      </p:tavLst>
                                    </p:anim>
                                  </p:childTnLst>
                                </p:cTn>
                              </p:par>
                            </p:childTnLst>
                          </p:cTn>
                        </p:par>
                        <p:par>
                          <p:cTn id="9" fill="hold">
                            <p:stCondLst>
                              <p:cond delay="18400"/>
                            </p:stCondLst>
                            <p:childTnLst>
                              <p:par>
                                <p:cTn id="10" presetID="2" presetClass="entr" presetSubtype="9" fill="hold" grpId="0" nodeType="afterEffect">
                                  <p:stCondLst>
                                    <p:cond delay="0"/>
                                  </p:stCondLst>
                                  <p:iterate type="lt">
                                    <p:tmPct val="10000"/>
                                  </p:iterate>
                                  <p:childTnLst>
                                    <p:set>
                                      <p:cBhvr additive="repl">
                                        <p:cTn id="11" dur="1" fill="hold">
                                          <p:stCondLst>
                                            <p:cond delay="0"/>
                                          </p:stCondLst>
                                        </p:cTn>
                                        <p:tgtEl>
                                          <p:spTgt spid="77835"/>
                                        </p:tgtEl>
                                        <p:attrNameLst>
                                          <p:attrName>style.visibility</p:attrName>
                                        </p:attrNameLst>
                                      </p:cBhvr>
                                      <p:to>
                                        <p:strVal val="visible"/>
                                      </p:to>
                                    </p:set>
                                    <p:anim calcmode="lin" valueType="num">
                                      <p:cBhvr>
                                        <p:cTn id="12" dur="2000" fill="hold"/>
                                        <p:tgtEl>
                                          <p:spTgt spid="77835"/>
                                        </p:tgtEl>
                                        <p:attrNameLst>
                                          <p:attrName>ppt_x</p:attrName>
                                        </p:attrNameLst>
                                      </p:cBhvr>
                                      <p:tavLst>
                                        <p:tav tm="100000">
                                          <p:val>
                                            <p:strVal val="0-#ppt_w/2"/>
                                          </p:val>
                                        </p:tav>
                                        <p:tav>
                                          <p:val>
                                            <p:strVal val="#ppt_x"/>
                                          </p:val>
                                        </p:tav>
                                      </p:tavLst>
                                    </p:anim>
                                    <p:anim calcmode="lin" valueType="num">
                                      <p:cBhvr>
                                        <p:cTn id="13" dur="2000" fill="hold"/>
                                        <p:tgtEl>
                                          <p:spTgt spid="7783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715617" y="8716999"/>
            <a:ext cx="9549879" cy="783345"/>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63500">
                    <a:srgbClr val="000000">
                      <a:satMod val="175000"/>
                      <a:alpha val="40000"/>
                    </a:srgbClr>
                  </a:glow>
                </a:effectLst>
                <a:uLnTx/>
                <a:uFillTx/>
                <a:latin typeface="Arial"/>
                <a:ea typeface="+mn-ea"/>
                <a:cs typeface="+mn-cs"/>
              </a:rPr>
              <a:t>Se puede, también, recitar el salmo responsorial que corresponde a este domingo </a:t>
            </a:r>
            <a:r>
              <a:rPr kumimoji="0" lang="es-PE" sz="1800" b="1" i="0" u="none" strike="noStrike" kern="0" cap="none" spc="0" normalizeH="0" baseline="0" noProof="0" dirty="0">
                <a:ln>
                  <a:noFill/>
                </a:ln>
                <a:solidFill>
                  <a:srgbClr val="FFFFFF"/>
                </a:solidFill>
                <a:effectLst>
                  <a:glow rad="63500">
                    <a:srgbClr val="000000">
                      <a:satMod val="175000"/>
                      <a:alpha val="40000"/>
                    </a:srgbClr>
                  </a:glow>
                </a:effectLst>
                <a:uLnTx/>
                <a:uFillTx/>
                <a:latin typeface="Arial"/>
                <a:ea typeface="+mn-ea"/>
                <a:cs typeface="+mn-cs"/>
              </a:rPr>
              <a:t>(Salmo</a:t>
            </a:r>
            <a:r>
              <a:rPr kumimoji="0" lang="es-ES_tradnl"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102).</a:t>
            </a:r>
            <a:r>
              <a:rPr kumimoji="0" lang="es-PE" sz="1800" b="1" i="0" u="none" strike="noStrike" kern="0" cap="none" spc="0" normalizeH="0" baseline="0" noProof="0" dirty="0">
                <a:ln>
                  <a:noFill/>
                </a:ln>
                <a:solidFill>
                  <a:srgbClr val="FFFFFF"/>
                </a:solidFill>
                <a:effectLst>
                  <a:glow rad="63500">
                    <a:srgbClr val="000000">
                      <a:satMod val="175000"/>
                      <a:alpha val="40000"/>
                    </a:srgbClr>
                  </a:glow>
                </a:effectLst>
                <a:uLnTx/>
                <a:uFillTx/>
                <a:latin typeface="Arial"/>
                <a:ea typeface="+mn-ea"/>
                <a:cs typeface="+mn-cs"/>
              </a:rPr>
              <a:t>  </a:t>
            </a:r>
            <a:endParaRPr kumimoji="0" lang="es-PE" sz="2400" b="1" i="0" u="none" strike="noStrike" kern="0" cap="none" spc="0" normalizeH="0" baseline="0" noProof="0" dirty="0">
              <a:ln>
                <a:noFill/>
              </a:ln>
              <a:solidFill>
                <a:srgbClr val="FFFFFF"/>
              </a:solidFill>
              <a:effectLst>
                <a:glow rad="63500">
                  <a:srgbClr val="000000">
                    <a:satMod val="175000"/>
                    <a:alpha val="40000"/>
                  </a:srgbClr>
                </a:glow>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_tradnl" sz="2400" b="1" i="0" u="none" strike="noStrike" kern="0" cap="none" spc="0" normalizeH="0" baseline="0" noProof="0" dirty="0">
              <a:ln>
                <a:noFill/>
              </a:ln>
              <a:solidFill>
                <a:srgbClr val="FFFFFF"/>
              </a:solidFill>
              <a:effectLst>
                <a:glow rad="63500">
                  <a:srgbClr val="000000">
                    <a:satMod val="175000"/>
                    <a:alpha val="40000"/>
                  </a:srgbClr>
                </a:glow>
              </a:effectLst>
              <a:uLnTx/>
              <a:uFillTx/>
              <a:latin typeface="Arial"/>
              <a:ea typeface="+mn-ea"/>
              <a:cs typeface="+mn-cs"/>
            </a:endParaRPr>
          </a:p>
        </p:txBody>
      </p:sp>
      <p:pic>
        <p:nvPicPr>
          <p:cNvPr id="2253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6" y="410513"/>
            <a:ext cx="8301462" cy="601604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9246" y="5718672"/>
            <a:ext cx="8301462"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	Luego de un tiempo de oración personal, </a:t>
            </a:r>
            <a:r>
              <a:rPr kumimoji="0" lang="es-PE" sz="20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 compartimos </a:t>
            </a:r>
            <a:r>
              <a:rPr kumimoji="0" lang="es-PE" sz="2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nuestra oración. Se puede, también, recitar el Salmo 102</a:t>
            </a:r>
          </a:p>
        </p:txBody>
      </p:sp>
    </p:spTree>
    <p:extLst>
      <p:ext uri="{BB962C8B-B14F-4D97-AF65-F5344CB8AC3E}">
        <p14:creationId xmlns:p14="http://schemas.microsoft.com/office/powerpoint/2010/main" val="19122831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2707" y="357051"/>
            <a:ext cx="8243749" cy="6113417"/>
          </a:xfrm>
          <a:prstGeom prst="rect">
            <a:avLst/>
          </a:prstGeom>
          <a:scene3d>
            <a:camera prst="orthographicFront"/>
            <a:lightRig rig="threePt" dir="t"/>
          </a:scene3d>
          <a:sp3d>
            <a:bevelT prst="convex"/>
          </a:sp3d>
        </p:spPr>
      </p:pic>
      <p:sp>
        <p:nvSpPr>
          <p:cNvPr id="16387" name="Text Box 3"/>
          <p:cNvSpPr txBox="1">
            <a:spLocks noChangeArrowheads="1"/>
          </p:cNvSpPr>
          <p:nvPr/>
        </p:nvSpPr>
        <p:spPr bwMode="auto">
          <a:xfrm>
            <a:off x="615981" y="467479"/>
            <a:ext cx="1999265"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charset="0"/>
                <a:ea typeface="+mn-ea"/>
                <a:cs typeface="+mn-cs"/>
              </a:rPr>
              <a:t>Salmo 102 </a:t>
            </a:r>
          </a:p>
        </p:txBody>
      </p:sp>
      <p:sp>
        <p:nvSpPr>
          <p:cNvPr id="16389" name="Text Box 5"/>
          <p:cNvSpPr txBox="1">
            <a:spLocks noChangeArrowheads="1"/>
          </p:cNvSpPr>
          <p:nvPr/>
        </p:nvSpPr>
        <p:spPr bwMode="auto">
          <a:xfrm>
            <a:off x="4209370" y="729089"/>
            <a:ext cx="3589585" cy="3108543"/>
          </a:xfrm>
          <a:prstGeom prst="rect">
            <a:avLst/>
          </a:prstGeom>
          <a:noFill/>
          <a:ln w="9525">
            <a:noFill/>
            <a:miter lim="800000"/>
            <a:headEnd/>
            <a:tailEnd/>
          </a:ln>
          <a:effectLst>
            <a:outerShdw dist="35921" dir="2700000" algn="ctr" rotWithShape="0">
              <a:srgbClr val="E3000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omic Sans MS" charset="0"/>
                <a:ea typeface="+mn-ea"/>
                <a:cs typeface="+mn-cs"/>
              </a:rPr>
              <a:t> </a:t>
            </a:r>
            <a:r>
              <a:rPr kumimoji="0" lang="es-ES"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omic Sans MS" charset="0"/>
                <a:ea typeface="+mn-ea"/>
                <a:cs typeface="+mn-cs"/>
              </a:rPr>
              <a:t>Bendice, alma mía, al Señor, y todo mi ser a su santo nombre. Bendice, alma mía, al Señor, y no olvides sus beneficios</a:t>
            </a:r>
            <a:endParaRPr kumimoji="0" lang="es-ES_tradnl" sz="28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omic Sans MS" charset="0"/>
              <a:ea typeface="+mn-ea"/>
              <a:cs typeface="+mn-cs"/>
            </a:endParaRPr>
          </a:p>
        </p:txBody>
      </p:sp>
      <p:sp>
        <p:nvSpPr>
          <p:cNvPr id="6" name="Text Box 4"/>
          <p:cNvSpPr txBox="1">
            <a:spLocks noChangeArrowheads="1"/>
          </p:cNvSpPr>
          <p:nvPr/>
        </p:nvSpPr>
        <p:spPr bwMode="auto">
          <a:xfrm>
            <a:off x="3230880" y="4693921"/>
            <a:ext cx="5071107" cy="1077218"/>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El Señor es compasivo y misericordioso</a:t>
            </a:r>
            <a:endPar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endParaRPr>
          </a:p>
        </p:txBody>
      </p:sp>
    </p:spTree>
    <p:extLst>
      <p:ext uri="{BB962C8B-B14F-4D97-AF65-F5344CB8AC3E}">
        <p14:creationId xmlns:p14="http://schemas.microsoft.com/office/powerpoint/2010/main" val="347531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up)">
                                      <p:cBhvr>
                                        <p:cTn id="7" dur="5000"/>
                                        <p:tgtEl>
                                          <p:spTgt spid="16389"/>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txBox="1">
            <a:spLocks/>
          </p:cNvSpPr>
          <p:nvPr/>
        </p:nvSpPr>
        <p:spPr>
          <a:xfrm>
            <a:off x="539552" y="332656"/>
            <a:ext cx="3600400" cy="99902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srgbClr val="CCECFF">
                    <a:lumMod val="90000"/>
                  </a:srgbClr>
                </a:solidFill>
                <a:effectLst/>
                <a:uLnTx/>
                <a:uFillTx/>
                <a:latin typeface="Times New Roman"/>
                <a:ea typeface="+mj-ea"/>
                <a:cs typeface="+mj-cs"/>
              </a:rPr>
              <a:t> </a:t>
            </a:r>
            <a:r>
              <a:rPr kumimoji="0" lang="es-ES_tradnl" sz="2000" b="1" i="0" u="none" strike="noStrike" kern="0" cap="none" spc="0" normalizeH="0" baseline="0" noProof="0" dirty="0">
                <a:ln>
                  <a:noFill/>
                </a:ln>
                <a:solidFill>
                  <a:srgbClr val="FFFF00"/>
                </a:solidFill>
                <a:effectLst/>
                <a:uLnTx/>
                <a:uFillTx/>
                <a:latin typeface="Times New Roman"/>
                <a:ea typeface="+mj-ea"/>
                <a:cs typeface="+mj-cs"/>
              </a:rPr>
              <a:t>Ambientación: </a:t>
            </a:r>
            <a:r>
              <a:rPr kumimoji="0" lang="es-ES_tradnl"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Imagen de Jesús, </a:t>
            </a:r>
            <a:r>
              <a:rPr kumimoji="0" lang="es-ES_tradnl" sz="2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j-ea"/>
                <a:cs typeface="+mj-cs"/>
              </a:rPr>
              <a:t>frase:</a:t>
            </a:r>
            <a:r>
              <a:rPr kumimoji="0" lang="es-ES_tradnl"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 </a:t>
            </a:r>
            <a:r>
              <a:rPr kumimoji="0" lang="es-ES_tradnl" sz="20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rPr>
              <a:t>sean perfectos en el amor.</a:t>
            </a:r>
            <a:endParaRPr kumimoji="0" lang="es-PE"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0" cap="none" spc="0" normalizeH="0" baseline="0" noProof="0" dirty="0">
              <a:ln>
                <a:noFill/>
              </a:ln>
              <a:solidFill>
                <a:srgbClr val="FFFFFF"/>
              </a:solidFill>
              <a:effectLst/>
              <a:uLnTx/>
              <a:uFillTx/>
              <a:latin typeface="Times New Roman"/>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000" b="0" i="0" u="none" strike="noStrike" kern="0" cap="none" spc="0" normalizeH="0" baseline="0" noProof="0" dirty="0">
              <a:ln>
                <a:noFill/>
              </a:ln>
              <a:solidFill>
                <a:srgbClr val="CCECFF">
                  <a:lumMod val="25000"/>
                </a:srgbClr>
              </a:solidFill>
              <a:effectLst/>
              <a:uLnTx/>
              <a:uFillTx/>
              <a:latin typeface="Times New Roman"/>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000" b="0" i="0" u="none" strike="noStrike" kern="0" cap="none" spc="0" normalizeH="0" baseline="0" noProof="0" dirty="0">
              <a:ln>
                <a:noFill/>
              </a:ln>
              <a:solidFill>
                <a:srgbClr val="CCECFF">
                  <a:lumMod val="25000"/>
                </a:srgbClr>
              </a:solidFill>
              <a:effectLst/>
              <a:uLnTx/>
              <a:uFillTx/>
              <a:latin typeface="Times New Roman"/>
              <a:ea typeface="+mj-ea"/>
              <a:cs typeface="+mj-cs"/>
            </a:endParaRPr>
          </a:p>
        </p:txBody>
      </p:sp>
      <p:sp>
        <p:nvSpPr>
          <p:cNvPr id="13" name="12 CuadroTexto"/>
          <p:cNvSpPr txBox="1"/>
          <p:nvPr/>
        </p:nvSpPr>
        <p:spPr>
          <a:xfrm>
            <a:off x="2064898" y="6008914"/>
            <a:ext cx="4968552" cy="400110"/>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a:noFill/>
                </a:ln>
                <a:solidFill>
                  <a:srgbClr val="FFFF00"/>
                </a:solidFill>
                <a:effectLst>
                  <a:outerShdw blurRad="50800" dist="38100" algn="l" rotWithShape="0">
                    <a:prstClr val="black"/>
                  </a:outerShdw>
                </a:effectLst>
                <a:uLnTx/>
                <a:uFillTx/>
                <a:latin typeface="Arial"/>
                <a:ea typeface="+mn-ea"/>
                <a:cs typeface="+mn-cs"/>
              </a:rPr>
              <a:t>Cantos sugeridos: </a:t>
            </a:r>
            <a:r>
              <a:rPr kumimoji="0" lang="es-ES_tradnl" sz="20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ial"/>
                <a:ea typeface="+mn-ea"/>
                <a:cs typeface="+mn-cs"/>
              </a:rPr>
              <a:t>Amar es entregarse</a:t>
            </a:r>
            <a:endParaRPr kumimoji="0" lang="es-PE" sz="20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ial"/>
              <a:ea typeface="+mn-ea"/>
              <a:cs typeface="+mn-cs"/>
            </a:endParaRPr>
          </a:p>
        </p:txBody>
      </p:sp>
      <p:sp>
        <p:nvSpPr>
          <p:cNvPr id="10" name="WordArt 8"/>
          <p:cNvSpPr>
            <a:spLocks noChangeArrowheads="1" noChangeShapeType="1" noTextEdit="1"/>
          </p:cNvSpPr>
          <p:nvPr/>
        </p:nvSpPr>
        <p:spPr bwMode="auto">
          <a:xfrm>
            <a:off x="4736107" y="2076222"/>
            <a:ext cx="3873594" cy="1439863"/>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0" i="0" u="none" strike="noStrike" kern="10" cap="none" spc="0" normalizeH="0" baseline="0" noProof="0" dirty="0">
                <a:ln>
                  <a:noFill/>
                </a:ln>
                <a:solidFill>
                  <a:srgbClr val="FFFF00"/>
                </a:solidFill>
                <a:effectLst>
                  <a:glow rad="127000">
                    <a:srgbClr val="556C2B"/>
                  </a:glow>
                  <a:outerShdw blurRad="50800" dist="38100" algn="l" rotWithShape="0">
                    <a:prstClr val="black"/>
                  </a:outerShdw>
                </a:effectLst>
                <a:uLnTx/>
                <a:uFillTx/>
                <a:latin typeface="Geometr706 BlkCn BT" panose="020B0706030503030204" pitchFamily="34" charset="0"/>
                <a:ea typeface="+mn-ea"/>
                <a:cs typeface="+mn-cs"/>
              </a:rPr>
              <a:t>Sean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0" i="0" u="none" strike="noStrike" kern="10" cap="none" spc="0" normalizeH="0" baseline="0" noProof="0" dirty="0">
                <a:ln>
                  <a:noFill/>
                </a:ln>
                <a:solidFill>
                  <a:srgbClr val="FFFF00"/>
                </a:solidFill>
                <a:effectLst>
                  <a:glow rad="127000">
                    <a:srgbClr val="556C2B"/>
                  </a:glow>
                  <a:outerShdw blurRad="50800" dist="38100" algn="l" rotWithShape="0">
                    <a:prstClr val="black"/>
                  </a:outerShdw>
                </a:effectLst>
                <a:uLnTx/>
                <a:uFillTx/>
                <a:latin typeface="Geometr706 BlkCn BT" panose="020B0706030503030204" pitchFamily="34" charset="0"/>
                <a:ea typeface="+mn-ea"/>
                <a:cs typeface="+mn-cs"/>
              </a:rPr>
              <a:t> perfectos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0" i="0" u="none" strike="noStrike" kern="10" cap="none" spc="0" normalizeH="0" baseline="0" noProof="0" dirty="0">
                <a:ln>
                  <a:noFill/>
                </a:ln>
                <a:solidFill>
                  <a:srgbClr val="FFFF00"/>
                </a:solidFill>
                <a:effectLst>
                  <a:glow rad="127000">
                    <a:srgbClr val="556C2B"/>
                  </a:glow>
                  <a:outerShdw blurRad="50800" dist="38100" algn="l" rotWithShape="0">
                    <a:prstClr val="black"/>
                  </a:outerShdw>
                </a:effectLst>
                <a:uLnTx/>
                <a:uFillTx/>
                <a:latin typeface="Geometr706 BlkCn BT" panose="020B0706030503030204" pitchFamily="34" charset="0"/>
                <a:ea typeface="+mn-ea"/>
                <a:cs typeface="+mn-cs"/>
              </a:rPr>
              <a:t>en el amor.</a:t>
            </a:r>
          </a:p>
        </p:txBody>
      </p:sp>
      <p:pic>
        <p:nvPicPr>
          <p:cNvPr id="3076" name="Picture 4" descr="Resultado de imagen para imagen de jesus cuerpo entero PN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104" b="99338" l="1236" r="97253">
                        <a14:foregroundMark x1="69643" y1="73841" x2="69093" y2="89294"/>
                        <a14:backgroundMark x1="83104" y1="29139" x2="83104" y2="38852"/>
                        <a14:backgroundMark x1="70604" y1="70309" x2="72115" y2="91611"/>
                        <a14:backgroundMark x1="70604" y1="69095" x2="71154" y2="93157"/>
                        <a14:backgroundMark x1="54808" y1="97792" x2="65659" y2="98124"/>
                        <a14:backgroundMark x1="56868" y1="11038" x2="57967" y2="13135"/>
                        <a14:backgroundMark x1="42033" y1="15011" x2="42033" y2="15011"/>
                        <a14:backgroundMark x1="41621" y1="12583" x2="41621" y2="12583"/>
                      </a14:backgroundRemoval>
                    </a14:imgEffect>
                  </a14:imgLayer>
                </a14:imgProps>
              </a:ext>
              <a:ext uri="{28A0092B-C50C-407E-A947-70E740481C1C}">
                <a14:useLocalDpi xmlns:a14="http://schemas.microsoft.com/office/drawing/2010/main" val="0"/>
              </a:ext>
            </a:extLst>
          </a:blip>
          <a:srcRect/>
          <a:stretch>
            <a:fillRect/>
          </a:stretch>
        </p:blipFill>
        <p:spPr bwMode="auto">
          <a:xfrm>
            <a:off x="2558408" y="1093413"/>
            <a:ext cx="2823489" cy="491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46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42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750" fill="hold"/>
                                        <p:tgtEl>
                                          <p:spTgt spid="10"/>
                                        </p:tgtEl>
                                        <p:attrNameLst>
                                          <p:attrName>ppt_w</p:attrName>
                                        </p:attrNameLst>
                                      </p:cBhvr>
                                      <p:tavLst>
                                        <p:tav tm="0">
                                          <p:val>
                                            <p:fltVal val="0"/>
                                          </p:val>
                                        </p:tav>
                                        <p:tav tm="100000">
                                          <p:val>
                                            <p:strVal val="#ppt_w"/>
                                          </p:val>
                                        </p:tav>
                                      </p:tavLst>
                                    </p:anim>
                                    <p:anim calcmode="lin" valueType="num">
                                      <p:cBhvr>
                                        <p:cTn id="15" dur="1750" fill="hold"/>
                                        <p:tgtEl>
                                          <p:spTgt spid="10"/>
                                        </p:tgtEl>
                                        <p:attrNameLst>
                                          <p:attrName>ppt_h</p:attrName>
                                        </p:attrNameLst>
                                      </p:cBhvr>
                                      <p:tavLst>
                                        <p:tav tm="0">
                                          <p:val>
                                            <p:fltVal val="0"/>
                                          </p:val>
                                        </p:tav>
                                        <p:tav tm="100000">
                                          <p:val>
                                            <p:strVal val="#ppt_h"/>
                                          </p:val>
                                        </p:tav>
                                      </p:tavLst>
                                    </p:anim>
                                    <p:anim calcmode="lin" valueType="num">
                                      <p:cBhvr>
                                        <p:cTn id="16" dur="1750" fill="hold"/>
                                        <p:tgtEl>
                                          <p:spTgt spid="10"/>
                                        </p:tgtEl>
                                        <p:attrNameLst>
                                          <p:attrName>ppt_x</p:attrName>
                                        </p:attrNameLst>
                                      </p:cBhvr>
                                      <p:tavLst>
                                        <p:tav tm="0">
                                          <p:val>
                                            <p:fltVal val="0.5"/>
                                          </p:val>
                                        </p:tav>
                                        <p:tav tm="100000">
                                          <p:val>
                                            <p:strVal val="#ppt_x"/>
                                          </p:val>
                                        </p:tav>
                                      </p:tavLst>
                                    </p:anim>
                                    <p:anim calcmode="lin" valueType="num">
                                      <p:cBhvr>
                                        <p:cTn id="17" dur="1750" fill="hold"/>
                                        <p:tgtEl>
                                          <p:spTgt spid="10"/>
                                        </p:tgtEl>
                                        <p:attrNameLst>
                                          <p:attrName>ppt_y</p:attrName>
                                        </p:attrNameLst>
                                      </p:cBhvr>
                                      <p:tavLst>
                                        <p:tav tm="0">
                                          <p:val>
                                            <p:fltVal val="0.5"/>
                                          </p:val>
                                        </p:tav>
                                        <p:tav tm="100000">
                                          <p:val>
                                            <p:strVal val="#ppt_y"/>
                                          </p:val>
                                        </p:tav>
                                      </p:tavLst>
                                    </p:anim>
                                  </p:childTnLst>
                                </p:cTn>
                              </p:par>
                            </p:childTnLst>
                          </p:cTn>
                        </p:par>
                        <p:par>
                          <p:cTn id="18" fill="hold">
                            <p:stCondLst>
                              <p:cond delay="7000"/>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1750" fill="hold"/>
                                        <p:tgtEl>
                                          <p:spTgt spid="13"/>
                                        </p:tgtEl>
                                        <p:attrNameLst>
                                          <p:attrName>ppt_w</p:attrName>
                                        </p:attrNameLst>
                                      </p:cBhvr>
                                      <p:tavLst>
                                        <p:tav tm="0">
                                          <p:val>
                                            <p:fltVal val="0"/>
                                          </p:val>
                                        </p:tav>
                                        <p:tav tm="100000">
                                          <p:val>
                                            <p:strVal val="#ppt_w"/>
                                          </p:val>
                                        </p:tav>
                                      </p:tavLst>
                                    </p:anim>
                                    <p:anim calcmode="lin" valueType="num">
                                      <p:cBhvr>
                                        <p:cTn id="22" dur="1750" fill="hold"/>
                                        <p:tgtEl>
                                          <p:spTgt spid="13"/>
                                        </p:tgtEl>
                                        <p:attrNameLst>
                                          <p:attrName>ppt_h</p:attrName>
                                        </p:attrNameLst>
                                      </p:cBhvr>
                                      <p:tavLst>
                                        <p:tav tm="0">
                                          <p:val>
                                            <p:fltVal val="0"/>
                                          </p:val>
                                        </p:tav>
                                        <p:tav tm="100000">
                                          <p:val>
                                            <p:strVal val="#ppt_h"/>
                                          </p:val>
                                        </p:tav>
                                      </p:tavLst>
                                    </p:anim>
                                    <p:anim calcmode="lin" valueType="num">
                                      <p:cBhvr>
                                        <p:cTn id="23" dur="1750" fill="hold"/>
                                        <p:tgtEl>
                                          <p:spTgt spid="13"/>
                                        </p:tgtEl>
                                        <p:attrNameLst>
                                          <p:attrName>ppt_x</p:attrName>
                                        </p:attrNameLst>
                                      </p:cBhvr>
                                      <p:tavLst>
                                        <p:tav tm="0">
                                          <p:val>
                                            <p:fltVal val="0.5"/>
                                          </p:val>
                                        </p:tav>
                                        <p:tav tm="100000">
                                          <p:val>
                                            <p:strVal val="#ppt_x"/>
                                          </p:val>
                                        </p:tav>
                                      </p:tavLst>
                                    </p:anim>
                                    <p:anim calcmode="lin" valueType="num">
                                      <p:cBhvr>
                                        <p:cTn id="24"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5002" y="331362"/>
            <a:ext cx="8327111" cy="6156524"/>
          </a:xfrm>
          <a:prstGeom prst="rect">
            <a:avLst/>
          </a:prstGeom>
        </p:spPr>
      </p:pic>
      <p:sp>
        <p:nvSpPr>
          <p:cNvPr id="6148" name="Text Box 4"/>
          <p:cNvSpPr txBox="1">
            <a:spLocks noChangeArrowheads="1"/>
          </p:cNvSpPr>
          <p:nvPr/>
        </p:nvSpPr>
        <p:spPr bwMode="auto">
          <a:xfrm>
            <a:off x="490372" y="436420"/>
            <a:ext cx="3271736" cy="3539430"/>
          </a:xfrm>
          <a:prstGeom prst="rect">
            <a:avLst/>
          </a:prstGeom>
          <a:noFill/>
          <a:ln w="9525">
            <a:noFill/>
            <a:miter lim="800000"/>
            <a:headEnd/>
            <a:tailEnd/>
          </a:ln>
          <a:effectLst>
            <a:outerShdw dist="35921" dir="2700000" algn="ctr" rotWithShape="0">
              <a:srgbClr val="E30000">
                <a:alpha val="50000"/>
              </a:srgb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Comic Sans MS" charset="0"/>
                <a:ea typeface="+mn-ea"/>
                <a:cs typeface="+mn-cs"/>
              </a:rPr>
              <a:t> </a:t>
            </a:r>
            <a:r>
              <a:rPr kumimoji="0" lang="es-ES" sz="2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Comic Sans MS" charset="0"/>
                <a:ea typeface="+mn-ea"/>
                <a:cs typeface="+mn-cs"/>
              </a:rPr>
              <a:t>Él perdona todas tus culpas y cura todas tus enfermedades;  él rescata tu vida de la fosa y te colma de gracia </a:t>
            </a:r>
            <a:r>
              <a:rPr kumimoji="0" lang="es-ES" sz="2800" b="1" i="0"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Comic Sans MS" charset="0"/>
                <a:ea typeface="+mn-ea"/>
                <a:cs typeface="+mn-cs"/>
              </a:rPr>
              <a:t> y </a:t>
            </a:r>
            <a:r>
              <a:rPr kumimoji="0" lang="es-ES" sz="2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Comic Sans MS" charset="0"/>
                <a:ea typeface="+mn-ea"/>
                <a:cs typeface="+mn-cs"/>
              </a:rPr>
              <a:t>de ternura</a:t>
            </a:r>
            <a:endParaRPr kumimoji="0" lang="es-ES_tradnl" sz="28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Comic Sans MS" charset="0"/>
              <a:ea typeface="+mn-ea"/>
              <a:cs typeface="+mn-cs"/>
            </a:endParaRPr>
          </a:p>
        </p:txBody>
      </p:sp>
      <p:sp>
        <p:nvSpPr>
          <p:cNvPr id="5" name="Text Box 4"/>
          <p:cNvSpPr txBox="1">
            <a:spLocks noChangeArrowheads="1"/>
          </p:cNvSpPr>
          <p:nvPr/>
        </p:nvSpPr>
        <p:spPr bwMode="auto">
          <a:xfrm>
            <a:off x="4588557" y="4548358"/>
            <a:ext cx="3774871" cy="1569660"/>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El Señor es compasivo </a:t>
            </a:r>
            <a:b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br>
            <a: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y misericordioso</a:t>
            </a:r>
            <a:endPar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endParaRPr>
          </a:p>
        </p:txBody>
      </p:sp>
    </p:spTree>
    <p:extLst>
      <p:ext uri="{BB962C8B-B14F-4D97-AF65-F5344CB8AC3E}">
        <p14:creationId xmlns:p14="http://schemas.microsoft.com/office/powerpoint/2010/main" val="930375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up)">
                                      <p:cBhvr>
                                        <p:cTn id="7" dur="5000"/>
                                        <p:tgtEl>
                                          <p:spTgt spid="6148"/>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sultado de imagen para El Señor es compasivo y misericordioso"/>
          <p:cNvPicPr>
            <a:picLocks noChangeAspect="1" noChangeArrowheads="1"/>
          </p:cNvPicPr>
          <p:nvPr/>
        </p:nvPicPr>
        <p:blipFill rotWithShape="1">
          <a:blip r:embed="rId2">
            <a:extLst>
              <a:ext uri="{28A0092B-C50C-407E-A947-70E740481C1C}">
                <a14:useLocalDpi xmlns:a14="http://schemas.microsoft.com/office/drawing/2010/main" val="0"/>
              </a:ext>
            </a:extLst>
          </a:blip>
          <a:srcRect b="1716"/>
          <a:stretch/>
        </p:blipFill>
        <p:spPr bwMode="auto">
          <a:xfrm>
            <a:off x="400594" y="362127"/>
            <a:ext cx="8301725" cy="60909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69002" y="424612"/>
            <a:ext cx="5215944" cy="3293209"/>
          </a:xfrm>
          <a:prstGeom prst="rect">
            <a:avLst/>
          </a:prstGeom>
          <a:noFill/>
          <a:ln w="9525">
            <a:noFill/>
            <a:miter lim="800000"/>
            <a:headEnd/>
            <a:tailEnd/>
          </a:ln>
          <a:effectLst>
            <a:outerShdw dist="35921" dir="2700000" algn="ctr" rotWithShape="0">
              <a:srgbClr val="E30000">
                <a:alpha val="50000"/>
              </a:srgb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El Señor es compasivo y misericordioso,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lento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a la ira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      y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rico en clemencia; no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                            nos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trata como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                                merecen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nuestros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                             pecados ni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nos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                                     paga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según </a:t>
            </a:r>
            <a:r>
              <a:rPr kumimoji="0" lang="es-ES" sz="2600" b="1" i="0" u="none" strike="noStrike" kern="1200" cap="none" spc="0" normalizeH="0" baseline="0" noProof="0" dirty="0" smtClean="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                                      nuestras </a:t>
            </a:r>
            <a:r>
              <a:rPr kumimoji="0" lang="es-ES"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rPr>
              <a:t>culpas</a:t>
            </a:r>
            <a:endParaRPr kumimoji="0" lang="es-ES_tradnl" sz="2600" b="1" i="0" u="none" strike="noStrike" kern="1200" cap="none" spc="0" normalizeH="0" baseline="0" noProof="0" dirty="0">
              <a:ln>
                <a:noFill/>
              </a:ln>
              <a:solidFill>
                <a:srgbClr val="FFFFFF"/>
              </a:solidFill>
              <a:effectLst>
                <a:glow rad="101600">
                  <a:srgbClr val="000032">
                    <a:alpha val="60000"/>
                  </a:srgbClr>
                </a:glow>
                <a:outerShdw blurRad="38100" dist="38100" dir="2700000" algn="tl">
                  <a:srgbClr val="000000">
                    <a:alpha val="43137"/>
                  </a:srgbClr>
                </a:outerShdw>
              </a:effectLst>
              <a:uLnTx/>
              <a:uFillTx/>
              <a:latin typeface="Comic Sans MS" charset="0"/>
              <a:ea typeface="+mn-ea"/>
              <a:cs typeface="+mn-cs"/>
            </a:endParaRPr>
          </a:p>
        </p:txBody>
      </p:sp>
      <p:sp>
        <p:nvSpPr>
          <p:cNvPr id="5" name="Text Box 4"/>
          <p:cNvSpPr txBox="1">
            <a:spLocks noChangeArrowheads="1"/>
          </p:cNvSpPr>
          <p:nvPr/>
        </p:nvSpPr>
        <p:spPr bwMode="auto">
          <a:xfrm>
            <a:off x="3997357" y="5308078"/>
            <a:ext cx="4764446" cy="1077218"/>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El Señor es compasivo </a:t>
            </a:r>
            <a:b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br>
            <a: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y misericordioso</a:t>
            </a:r>
            <a:endPar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endParaRPr>
          </a:p>
        </p:txBody>
      </p:sp>
    </p:spTree>
    <p:extLst>
      <p:ext uri="{BB962C8B-B14F-4D97-AF65-F5344CB8AC3E}">
        <p14:creationId xmlns:p14="http://schemas.microsoft.com/office/powerpoint/2010/main" val="329898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n para El Señor es compasivo y misericordioso"/>
          <p:cNvPicPr>
            <a:picLocks noChangeAspect="1" noChangeArrowheads="1"/>
          </p:cNvPicPr>
          <p:nvPr/>
        </p:nvPicPr>
        <p:blipFill rotWithShape="1">
          <a:blip r:embed="rId2">
            <a:extLst>
              <a:ext uri="{28A0092B-C50C-407E-A947-70E740481C1C}">
                <a14:useLocalDpi xmlns:a14="http://schemas.microsoft.com/office/drawing/2010/main" val="0"/>
              </a:ext>
            </a:extLst>
          </a:blip>
          <a:srcRect b="15940"/>
          <a:stretch/>
        </p:blipFill>
        <p:spPr bwMode="auto">
          <a:xfrm>
            <a:off x="442956" y="386365"/>
            <a:ext cx="8300450" cy="6092812"/>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385218" y="3277612"/>
            <a:ext cx="8358188" cy="1815882"/>
          </a:xfrm>
          <a:prstGeom prst="rect">
            <a:avLst/>
          </a:prstGeom>
          <a:noFill/>
          <a:ln w="9525">
            <a:noFill/>
            <a:miter lim="800000"/>
            <a:headEnd/>
            <a:tailEnd/>
          </a:ln>
          <a:effectLst>
            <a:outerShdw dist="35921" dir="2700000" algn="ctr" rotWithShape="0">
              <a:srgbClr val="E30000">
                <a:alpha val="50000"/>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Comic Sans MS" charset="0"/>
                <a:ea typeface="+mn-ea"/>
                <a:cs typeface="+mn-cs"/>
              </a:rPr>
              <a:t>Como dista el oriente del ocaso, así aleja de nosotros nuestros delitos; como un padre siente ternura por sus hijos, siente el Señor ternura por sus fieles</a:t>
            </a:r>
            <a:endParaRPr kumimoji="0" lang="es-ES_tradnl" sz="28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Comic Sans MS" charset="0"/>
              <a:ea typeface="+mn-ea"/>
              <a:cs typeface="+mn-cs"/>
            </a:endParaRPr>
          </a:p>
        </p:txBody>
      </p:sp>
      <p:sp>
        <p:nvSpPr>
          <p:cNvPr id="5" name="Text Box 4"/>
          <p:cNvSpPr txBox="1">
            <a:spLocks noChangeArrowheads="1"/>
          </p:cNvSpPr>
          <p:nvPr/>
        </p:nvSpPr>
        <p:spPr bwMode="auto">
          <a:xfrm>
            <a:off x="516198" y="5598753"/>
            <a:ext cx="8153966" cy="584775"/>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rPr>
              <a:t>El Señor es compasivo y misericordioso</a:t>
            </a:r>
            <a:endParaRPr kumimoji="0" lang="es-ES_tradnl"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charset="0"/>
              <a:ea typeface="+mn-ea"/>
              <a:cs typeface="+mn-cs"/>
            </a:endParaRPr>
          </a:p>
        </p:txBody>
      </p:sp>
    </p:spTree>
    <p:extLst>
      <p:ext uri="{BB962C8B-B14F-4D97-AF65-F5344CB8AC3E}">
        <p14:creationId xmlns:p14="http://schemas.microsoft.com/office/powerpoint/2010/main" val="384973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up)">
                                      <p:cBhvr>
                                        <p:cTn id="7" dur="5000"/>
                                        <p:tgtEl>
                                          <p:spTgt spid="16389"/>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email">
            <a:extLst>
              <a:ext uri="{28A0092B-C50C-407E-A947-70E740481C1C}">
                <a14:useLocalDpi xmlns:a14="http://schemas.microsoft.com/office/drawing/2010/main" val="0"/>
              </a:ext>
            </a:extLst>
          </a:blip>
          <a:srcRect l="1062" r="515"/>
          <a:stretch/>
        </p:blipFill>
        <p:spPr>
          <a:xfrm>
            <a:off x="409299" y="387516"/>
            <a:ext cx="8351524" cy="6091661"/>
          </a:xfrm>
          <a:prstGeom prst="rect">
            <a:avLst/>
          </a:prstGeom>
          <a:scene3d>
            <a:camera prst="orthographicFront"/>
            <a:lightRig rig="threePt" dir="t"/>
          </a:scene3d>
          <a:sp3d>
            <a:bevelT prst="convex"/>
          </a:sp3d>
        </p:spPr>
      </p:pic>
      <p:sp>
        <p:nvSpPr>
          <p:cNvPr id="10" name="Rectangle 13"/>
          <p:cNvSpPr>
            <a:spLocks noChangeArrowheads="1"/>
          </p:cNvSpPr>
          <p:nvPr/>
        </p:nvSpPr>
        <p:spPr bwMode="auto">
          <a:xfrm>
            <a:off x="809896" y="705546"/>
            <a:ext cx="6905894" cy="5268534"/>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400" b="1" i="1" u="sng"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Motivación</a:t>
            </a:r>
            <a:r>
              <a:rPr kumimoji="0" lang="es-PE" sz="24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s-PE" sz="2400" b="0"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   San Vicente tenía muy claro que el verdadero amor reclama amar a los enemigos. </a:t>
            </a:r>
            <a:r>
              <a:rPr kumimoji="0" lang="es-PE" sz="24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Narrow" pitchFamily="34" charset="0"/>
                <a:ea typeface="+mn-ea"/>
                <a:cs typeface="Times New Roman"/>
              </a:rPr>
              <a:t>Así lo expresa vivamente                 en las Reglas Comunes de los misioneros: </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300" b="0"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rPr>
              <a:t>“</a:t>
            </a:r>
            <a:r>
              <a:rPr kumimoji="0" lang="es-PE" sz="23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rPr>
              <a:t>Si alguna vez permite la divina </a:t>
            </a:r>
            <a:r>
              <a:rPr kumimoji="0" lang="es-PE" sz="23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rPr>
              <a:t>providencia                                 que la </a:t>
            </a:r>
            <a:r>
              <a:rPr kumimoji="0" lang="es-PE" sz="23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rPr>
              <a:t>calumnia y la persecución ataquen </a:t>
            </a:r>
            <a:r>
              <a:rPr kumimoji="0" lang="es-PE" sz="23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rPr>
              <a:t>                            y </a:t>
            </a:r>
            <a:r>
              <a:rPr kumimoji="0" lang="es-PE" sz="23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rPr>
              <a:t>prueben a la congregación, o a alguna de sus casas, o a algún individuo de la misma, aunque sin motivo para ello, nos guardaremos mucho de acudir a la venganza o a la maldición, ni siquiera a la queja, contra tales perseguidores y calumniadores; por el contrario, alabaremos y bendeciremos a Dios, y le daremos gracias, alegrándonos por ello, como ocasión de un gran bien y como venido de la mano del Padre de las luces; incluso rogaremos de corazón a Dios por ellos y, cuando se presente la ocasión, les haremos de buena gana cualquier favor que podamos, pensando que </a:t>
            </a:r>
            <a:endParaRPr kumimoji="0" lang="es-ES" sz="23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Bell MT" panose="02020503060305020303" pitchFamily="18" charset="0"/>
              <a:ea typeface="+mn-ea"/>
              <a:cs typeface="Times New Roman"/>
            </a:endParaRPr>
          </a:p>
        </p:txBody>
      </p:sp>
      <p:sp>
        <p:nvSpPr>
          <p:cNvPr id="4" name="AutoShape 2"/>
          <p:cNvSpPr>
            <a:spLocks noChangeArrowheads="1"/>
          </p:cNvSpPr>
          <p:nvPr/>
        </p:nvSpPr>
        <p:spPr bwMode="auto">
          <a:xfrm>
            <a:off x="425021" y="374763"/>
            <a:ext cx="2701355" cy="661560"/>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1039988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0-#ppt_w/2"/>
                                          </p:val>
                                        </p:tav>
                                        <p:tav tm="100000">
                                          <p:val>
                                            <p:strVal val="#ppt_x"/>
                                          </p:val>
                                        </p:tav>
                                      </p:tavLst>
                                    </p:anim>
                                    <p:anim calcmode="lin" valueType="num">
                                      <p:cBhvr additive="base">
                                        <p:cTn id="8" dur="3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697" y="371357"/>
            <a:ext cx="8377126" cy="6160072"/>
          </a:xfrm>
          <a:prstGeom prst="rect">
            <a:avLst/>
          </a:prstGeom>
        </p:spPr>
      </p:pic>
      <p:sp>
        <p:nvSpPr>
          <p:cNvPr id="2" name="1 Rectángulo"/>
          <p:cNvSpPr/>
          <p:nvPr/>
        </p:nvSpPr>
        <p:spPr>
          <a:xfrm>
            <a:off x="1105991" y="893867"/>
            <a:ext cx="6966854" cy="489364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así nos lo ordena Jesucristo, lo mismo que a todos los cristianos, cuando dice: "Amad a vuestros enemigos,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haced </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el bien a los que os odian y rezad por los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que os </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persiguen y calumnian". Y para que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practiquemos </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esto con mayor facilidad y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alegría</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nos asegura que seremos bienaventurados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por </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ello y que hemos de estar muy contentos y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saltar </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de gozo porque tendremos una gran </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recompensa </a:t>
            </a:r>
            <a:r>
              <a:rPr kumimoji="0" lang="es-CO" sz="24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en el cielo. Y lo que es más digno de consideración es que él mismo fue el primero en practicarlo con los hombres, para darnos ejemplo de ello; en lo cual le imitaron luego los apóstoles, los discípulos y una infinidad de cristianos</a:t>
            </a:r>
            <a:r>
              <a:rPr kumimoji="0" lang="es-CO" sz="24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a:t>
            </a:r>
            <a:r>
              <a:rPr kumimoji="0" lang="es-CO" sz="16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XI</a:t>
            </a:r>
            <a:r>
              <a:rPr kumimoji="0" lang="es-CO" sz="1600" b="0" i="1" u="none" strike="noStrike" kern="120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565</a:t>
            </a:r>
            <a:r>
              <a:rPr kumimoji="0" lang="es-CO" sz="1600" b="0" i="1" u="none" strike="noStrike" kern="1200" cap="none" spc="0" normalizeH="0" baseline="0" noProof="0" dirty="0" smtClean="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Arial" panose="020B0604020202020204" pitchFamily="34" charset="0"/>
              </a:rPr>
              <a:t>) </a:t>
            </a:r>
            <a:endParaRPr kumimoji="0" lang="es-ES" sz="2000" b="0" i="0" u="none" strike="noStrike" kern="0" cap="none" spc="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Bell MT" panose="02020503060305020303" pitchFamily="18" charset="0"/>
              <a:ea typeface="+mn-ea"/>
              <a:cs typeface="+mn-cs"/>
            </a:endParaRPr>
          </a:p>
        </p:txBody>
      </p:sp>
    </p:spTree>
    <p:extLst>
      <p:ext uri="{BB962C8B-B14F-4D97-AF65-F5344CB8AC3E}">
        <p14:creationId xmlns:p14="http://schemas.microsoft.com/office/powerpoint/2010/main" val="4181795293"/>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El Señor es compasivo y misericordi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29" y="383811"/>
            <a:ext cx="8361408" cy="6104073"/>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27300" y="308376"/>
            <a:ext cx="3592105"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Adobe Fan Heiti Std B" panose="020B0700000000000000" pitchFamily="34" charset="-128"/>
                <a:cs typeface="Times New Roman"/>
              </a:rPr>
              <a:t>COMPROMISO:</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Berlin Sans FB" panose="020E0602020502020306" pitchFamily="34" charset="0"/>
              <a:ea typeface="Adobe Fan Heiti Std B" panose="020B0700000000000000" pitchFamily="34" charset="-128"/>
              <a:cs typeface="Times New Roman"/>
            </a:endParaRPr>
          </a:p>
        </p:txBody>
      </p:sp>
      <p:sp>
        <p:nvSpPr>
          <p:cNvPr id="6" name="5 Rectángulo"/>
          <p:cNvSpPr/>
          <p:nvPr/>
        </p:nvSpPr>
        <p:spPr>
          <a:xfrm>
            <a:off x="416829" y="949984"/>
            <a:ext cx="6357155" cy="1815882"/>
          </a:xfrm>
          <a:prstGeom prst="rect">
            <a:avLst/>
          </a:prstGeom>
          <a:noFill/>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s-PE" sz="28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mn-ea"/>
                <a:cs typeface="Times New Roman"/>
              </a:rPr>
              <a:t>Repetiré con frecuencia: Perdona nuestras ofensas como también nosotros perdonamos a los que nos ofenden. </a:t>
            </a:r>
          </a:p>
        </p:txBody>
      </p:sp>
      <p:sp>
        <p:nvSpPr>
          <p:cNvPr id="7" name="5 Rectángulo"/>
          <p:cNvSpPr/>
          <p:nvPr/>
        </p:nvSpPr>
        <p:spPr>
          <a:xfrm>
            <a:off x="2607034" y="4333259"/>
            <a:ext cx="6266997" cy="1815882"/>
          </a:xfrm>
          <a:prstGeom prst="rect">
            <a:avLst/>
          </a:prstGeom>
          <a:noFill/>
        </p:spPr>
        <p:txBody>
          <a:bodyPr wrap="square">
            <a:spAutoFit/>
          </a:bodyPr>
          <a:lstStyle/>
          <a:p>
            <a:pPr marL="914400" marR="0" lvl="1" indent="-4572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s-PE" sz="28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mn-ea"/>
                <a:cs typeface="Times New Roman"/>
              </a:rPr>
              <a:t>Seré generoso en el perdón y en la ayuda al necesitado.</a:t>
            </a:r>
          </a:p>
          <a:p>
            <a:pPr marL="914400" marR="0" lvl="1" indent="-4572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s-PE" sz="28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mn-ea"/>
                <a:cs typeface="Times New Roman"/>
              </a:rPr>
              <a:t>Daré gracias al Padre y a Jesús por su generosidad conmigo.</a:t>
            </a:r>
            <a:endParaRPr kumimoji="0" lang="es-PE" sz="28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ekton Pro" pitchFamily="34" charset="0"/>
              <a:ea typeface="+mn-ea"/>
              <a:cs typeface="Times New Roman"/>
            </a:endParaRPr>
          </a:p>
        </p:txBody>
      </p:sp>
    </p:spTree>
    <p:extLst>
      <p:ext uri="{BB962C8B-B14F-4D97-AF65-F5344CB8AC3E}">
        <p14:creationId xmlns:p14="http://schemas.microsoft.com/office/powerpoint/2010/main" val="390372550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25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6"/>
                                        </p:tgtEl>
                                        <p:attrNameLst>
                                          <p:attrName>fillcolor</p:attrName>
                                        </p:attrNameLst>
                                      </p:cBhvr>
                                      <p:tavLst>
                                        <p:tav tm="0">
                                          <p:val>
                                            <p:clrVal>
                                              <a:schemeClr val="accent2"/>
                                            </p:clrVal>
                                          </p:val>
                                        </p:tav>
                                        <p:tav tm="50000">
                                          <p:val>
                                            <p:clrVal>
                                              <a:schemeClr val="hlink"/>
                                            </p:clrVal>
                                          </p:val>
                                        </p:tav>
                                      </p:tavLst>
                                    </p:anim>
                                    <p:set>
                                      <p:cBhvr>
                                        <p:cTn id="9" dur="250"/>
                                        <p:tgtEl>
                                          <p:spTgt spid="6"/>
                                        </p:tgtEl>
                                        <p:attrNameLst>
                                          <p:attrName>fill.type</p:attrName>
                                        </p:attrNameLst>
                                      </p:cBhvr>
                                      <p:to>
                                        <p:strVal val="solid"/>
                                      </p:to>
                                    </p:set>
                                  </p:childTnLst>
                                </p:cTn>
                              </p:par>
                            </p:childTnLst>
                          </p:cTn>
                        </p:par>
                        <p:par>
                          <p:cTn id="10" fill="hold">
                            <p:stCondLst>
                              <p:cond delay="11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25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250"/>
                                        <p:tgtEl>
                                          <p:spTgt spid="7"/>
                                        </p:tgtEl>
                                        <p:attrNameLst>
                                          <p:attrName>fillcolor</p:attrName>
                                        </p:attrNameLst>
                                      </p:cBhvr>
                                      <p:tavLst>
                                        <p:tav tm="0">
                                          <p:val>
                                            <p:clrVal>
                                              <a:schemeClr val="accent2"/>
                                            </p:clrVal>
                                          </p:val>
                                        </p:tav>
                                        <p:tav tm="50000">
                                          <p:val>
                                            <p:clrVal>
                                              <a:schemeClr val="hlink"/>
                                            </p:clrVal>
                                          </p:val>
                                        </p:tav>
                                      </p:tavLst>
                                    </p:anim>
                                    <p:set>
                                      <p:cBhvr>
                                        <p:cTn id="15" dur="25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640" y="358355"/>
            <a:ext cx="8293057" cy="6112114"/>
          </a:xfrm>
          <a:prstGeom prst="rect">
            <a:avLst/>
          </a:prstGeom>
          <a:scene3d>
            <a:camera prst="orthographicFront"/>
            <a:lightRig rig="threePt" dir="t"/>
          </a:scene3d>
          <a:sp3d>
            <a:bevelT prst="convex"/>
          </a:sp3d>
        </p:spPr>
      </p:pic>
      <p:sp>
        <p:nvSpPr>
          <p:cNvPr id="5" name="Rectangle 6"/>
          <p:cNvSpPr txBox="1">
            <a:spLocks noChangeArrowheads="1"/>
          </p:cNvSpPr>
          <p:nvPr/>
        </p:nvSpPr>
        <p:spPr bwMode="auto">
          <a:xfrm>
            <a:off x="1097288" y="2901266"/>
            <a:ext cx="7019109" cy="3473417"/>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Dios, tú nos quieres a todos,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generosamente, gratis,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sin hacer distinciones.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Lo mismo que la lluvia baja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y riega lo bueno y lo malo de la tierra,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así tu amor baja y empapa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el corazón limpio y el herido</a:t>
            </a:r>
            <a:r>
              <a:rPr kumimoji="0" lang="es-PE" sz="3200" b="1" i="0" u="none" strike="noStrike" kern="1200" cap="none" spc="0" normalizeH="0" baseline="0" noProof="0" dirty="0" smtClean="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rPr>
              <a:t>.</a:t>
            </a:r>
            <a:endParaRPr kumimoji="0" lang="es-PE" sz="3200" b="1" i="0" u="none" strike="noStrike" kern="1200" cap="none" spc="0" normalizeH="0" baseline="0" noProof="0" dirty="0">
              <a:ln>
                <a:noFill/>
              </a:ln>
              <a:solidFill>
                <a:srgbClr val="FFFFFF"/>
              </a:solidFill>
              <a:effectLst>
                <a:glow rad="101600">
                  <a:srgbClr val="321900">
                    <a:alpha val="60000"/>
                  </a:srgbClr>
                </a:glow>
                <a:outerShdw blurRad="38100" dist="38100" dir="2700000" algn="tl">
                  <a:srgbClr val="000000">
                    <a:alpha val="43137"/>
                  </a:srgbClr>
                </a:outerShdw>
              </a:effectLst>
              <a:uLnTx/>
              <a:uFillTx/>
              <a:latin typeface="Bodoni Bk BT" panose="02070603070706020303" pitchFamily="18" charset="0"/>
              <a:ea typeface="+mn-ea"/>
              <a:cs typeface="Times New Roman"/>
            </a:endParaRPr>
          </a:p>
        </p:txBody>
      </p:sp>
      <p:sp>
        <p:nvSpPr>
          <p:cNvPr id="2" name="Rectángulo 1"/>
          <p:cNvSpPr/>
          <p:nvPr/>
        </p:nvSpPr>
        <p:spPr>
          <a:xfrm>
            <a:off x="683568" y="440662"/>
            <a:ext cx="21771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Kristen ITC" panose="03050502040202030202" pitchFamily="66" charset="0"/>
                <a:ea typeface="Times New Roman" panose="02020603050405020304" pitchFamily="18" charset="0"/>
                <a:cs typeface="Arial" panose="020B0604020202020204" pitchFamily="34" charset="0"/>
              </a:rPr>
              <a:t>Oración </a:t>
            </a:r>
            <a:r>
              <a:rPr kumimoji="0" lang="es-ES_tradnl" sz="2400" b="1" i="0"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Kristen ITC" panose="03050502040202030202" pitchFamily="66" charset="0"/>
                <a:ea typeface="Times New Roman" panose="02020603050405020304" pitchFamily="18" charset="0"/>
                <a:cs typeface="Arial" panose="020B0604020202020204" pitchFamily="34" charset="0"/>
              </a:rPr>
              <a:t>final</a:t>
            </a:r>
            <a:endParaRPr kumimoji="0" lang="es-PE" sz="2400" b="0" i="0" u="none" strike="noStrike" kern="1200" cap="none" spc="0" normalizeH="0" baseline="0" noProof="0" dirty="0">
              <a:ln>
                <a:noFill/>
              </a:ln>
              <a:solidFill>
                <a:srgbClr val="FFFFFF"/>
              </a:solidFill>
              <a:effectLst>
                <a:outerShdw blurRad="50800" dist="38100" algn="l" rotWithShape="0">
                  <a:prstClr val="black"/>
                </a:outerShdw>
              </a:effectLst>
              <a:uLnTx/>
              <a:uFillTx/>
              <a:latin typeface="Times New Roman"/>
              <a:ea typeface="+mn-ea"/>
              <a:cs typeface="Times New Roman"/>
            </a:endParaRPr>
          </a:p>
        </p:txBody>
      </p:sp>
    </p:spTree>
    <p:extLst>
      <p:ext uri="{BB962C8B-B14F-4D97-AF65-F5344CB8AC3E}">
        <p14:creationId xmlns:p14="http://schemas.microsoft.com/office/powerpoint/2010/main" val="39514537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199" y="370115"/>
            <a:ext cx="8251372" cy="6100354"/>
          </a:xfrm>
          <a:prstGeom prst="rect">
            <a:avLst/>
          </a:prstGeom>
        </p:spPr>
      </p:pic>
      <p:sp>
        <p:nvSpPr>
          <p:cNvPr id="5" name="Rectangle 6"/>
          <p:cNvSpPr txBox="1">
            <a:spLocks noChangeArrowheads="1"/>
          </p:cNvSpPr>
          <p:nvPr/>
        </p:nvSpPr>
        <p:spPr bwMode="auto">
          <a:xfrm>
            <a:off x="3160721" y="727396"/>
            <a:ext cx="5547850" cy="5385792"/>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Lo mismo que el sol ofrece su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calor a la casa del bueno y a la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del malvado, así tu cariño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calienta por igual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el ánimo generoso y el perverso.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Dios</a:t>
            </a: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 en este mundo lleno de leyes de venganza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y con gente que nada más quiere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a quien los quiere en este mundo,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Dios, enséñanos a vivir a tu </a:t>
            </a:r>
            <a:r>
              <a:rPr kumimoji="0" lang="es-PE" sz="32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estilo. Así </a:t>
            </a:r>
            <a:r>
              <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rPr>
              <a:t>sea.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endParaRPr>
          </a:p>
          <a:p>
            <a:pPr marL="0" marR="0" lvl="0" indent="0" algn="ctr" defTabSz="914400" rtl="0" eaLnBrk="1" fontAlgn="base" latinLnBrk="0" hangingPunct="1">
              <a:lnSpc>
                <a:spcPct val="80000"/>
              </a:lnSpc>
              <a:spcBef>
                <a:spcPts val="0"/>
              </a:spcBef>
              <a:spcAft>
                <a:spcPct val="0"/>
              </a:spcAft>
              <a:buClrTx/>
              <a:buSzTx/>
              <a:buFontTx/>
              <a:buNone/>
              <a:tabLst/>
              <a:defRPr/>
            </a:pPr>
            <a:endParaRPr kumimoji="0" lang="es-ES_tradnl" sz="3200" b="1" i="0" u="none" strike="noStrike" kern="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Bodoni Bk BT" panose="02070603070706020303" pitchFamily="18" charset="0"/>
              <a:ea typeface="+mn-ea"/>
              <a:cs typeface="+mn-cs"/>
            </a:endParaRPr>
          </a:p>
        </p:txBody>
      </p:sp>
    </p:spTree>
    <p:extLst>
      <p:ext uri="{BB962C8B-B14F-4D97-AF65-F5344CB8AC3E}">
        <p14:creationId xmlns:p14="http://schemas.microsoft.com/office/powerpoint/2010/main" val="3450204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5400" b="1" i="0" u="none" strike="noStrike" kern="1200" cap="none" spc="50" normalizeH="0" baseline="0" noProof="0"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uLnTx/>
              <a:uFillTx/>
              <a:latin typeface="Times New Roman"/>
              <a:ea typeface="+mn-ea"/>
              <a:cs typeface="+mn-cs"/>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2740" y="351591"/>
            <a:ext cx="8330666" cy="6110169"/>
          </a:xfrm>
          <a:prstGeom prst="rect">
            <a:avLst/>
          </a:prstGeom>
        </p:spPr>
      </p:pic>
      <p:sp>
        <p:nvSpPr>
          <p:cNvPr id="5" name="Text Box 7"/>
          <p:cNvSpPr txBox="1">
            <a:spLocks noChangeArrowheads="1"/>
          </p:cNvSpPr>
          <p:nvPr/>
        </p:nvSpPr>
        <p:spPr bwMode="auto">
          <a:xfrm>
            <a:off x="2020206" y="6457890"/>
            <a:ext cx="5930719" cy="400110"/>
          </a:xfrm>
          <a:prstGeom prst="rect">
            <a:avLst/>
          </a:prstGeom>
          <a:solidFill>
            <a:srgbClr val="579D18"/>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0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Alva (Chuno) </a:t>
            </a:r>
            <a:r>
              <a:rPr kumimoji="0" lang="es-PE" sz="10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  </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www.cmperu.com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0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10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de </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p>
        </p:txBody>
      </p:sp>
    </p:spTree>
    <p:extLst>
      <p:ext uri="{BB962C8B-B14F-4D97-AF65-F5344CB8AC3E}">
        <p14:creationId xmlns:p14="http://schemas.microsoft.com/office/powerpoint/2010/main" val="30261143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4930" y="346057"/>
            <a:ext cx="8278473" cy="6115704"/>
          </a:xfrm>
          <a:prstGeom prst="rect">
            <a:avLst/>
          </a:prstGeom>
          <a:scene3d>
            <a:camera prst="orthographicFront"/>
            <a:lightRig rig="threePt" dir="t"/>
          </a:scene3d>
          <a:sp3d>
            <a:bevelT prst="convex"/>
          </a:sp3d>
        </p:spPr>
      </p:pic>
      <p:sp>
        <p:nvSpPr>
          <p:cNvPr id="5" name="Rectangle 8"/>
          <p:cNvSpPr>
            <a:spLocks noChangeArrowheads="1"/>
          </p:cNvSpPr>
          <p:nvPr/>
        </p:nvSpPr>
        <p:spPr bwMode="auto">
          <a:xfrm>
            <a:off x="596895" y="4561154"/>
            <a:ext cx="8014542" cy="1792078"/>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1" i="1" u="none" strike="noStrike" kern="1200" cap="none" spc="0" normalizeH="0" baseline="0" noProof="0" dirty="0" smtClean="0">
                <a:ln w="6600">
                  <a:solidFill>
                    <a:srgbClr val="468A4B"/>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Narrow" panose="020B0606020202030204" pitchFamily="34" charset="0"/>
                <a:ea typeface="Segoe UI Symbol" pitchFamily="34" charset="0"/>
                <a:cs typeface="Arial"/>
              </a:rPr>
              <a:t>Entrar en la nueva alianza implica no sólo amar al prójimo, sino también amar y orar por los enemigos, porque así se comporta el Padre celestial y nosotros hemos de mostrarnos  como hijos suyos.</a:t>
            </a:r>
            <a:endParaRPr kumimoji="0" lang="es-ES_tradnl" sz="2800" b="1" i="1" u="none" strike="noStrike" kern="1200" cap="none" spc="0" normalizeH="0" baseline="0" noProof="0" dirty="0">
              <a:ln w="6600">
                <a:solidFill>
                  <a:srgbClr val="468A4B"/>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Narrow" panose="020B0606020202030204" pitchFamily="34" charset="0"/>
              <a:ea typeface="Segoe UI Symbol" pitchFamily="34" charset="0"/>
              <a:cs typeface="Arial"/>
            </a:endParaRPr>
          </a:p>
        </p:txBody>
      </p:sp>
      <p:sp>
        <p:nvSpPr>
          <p:cNvPr id="8" name="Rectangle 8"/>
          <p:cNvSpPr>
            <a:spLocks noChangeArrowheads="1"/>
          </p:cNvSpPr>
          <p:nvPr/>
        </p:nvSpPr>
        <p:spPr bwMode="auto">
          <a:xfrm>
            <a:off x="899592" y="4749083"/>
            <a:ext cx="7179146" cy="1416221"/>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Arial"/>
              </a:rPr>
              <a:t> </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0" i="0" u="none" strike="noStrike" kern="1200" cap="none" spc="0" normalizeH="0" baseline="0" noProof="0" dirty="0">
              <a:ln w="18415" cmpd="sng">
                <a:solidFill>
                  <a:srgbClr val="FFFF00"/>
                </a:solidFill>
                <a:prstDash val="solid"/>
              </a:ln>
              <a:solidFill>
                <a:srgbClr val="FFFF00"/>
              </a:solidFill>
              <a:effectLst>
                <a:glow rad="101600">
                  <a:srgbClr val="000000">
                    <a:alpha val="60000"/>
                  </a:srgbClr>
                </a:glow>
                <a:outerShdw blurRad="38100" dist="38100" dir="2700000" algn="tl">
                  <a:srgbClr val="000000">
                    <a:alpha val="43137"/>
                  </a:srgbClr>
                </a:outerShdw>
              </a:effectLst>
              <a:uLnTx/>
              <a:uFillTx/>
              <a:latin typeface="Segoe UI Symbol" pitchFamily="34" charset="0"/>
              <a:ea typeface="Segoe UI Symbol" pitchFamily="34" charset="0"/>
              <a:cs typeface="Arial"/>
            </a:endParaRPr>
          </a:p>
        </p:txBody>
      </p:sp>
      <p:sp>
        <p:nvSpPr>
          <p:cNvPr id="2" name="Rectángulo 1"/>
          <p:cNvSpPr/>
          <p:nvPr/>
        </p:nvSpPr>
        <p:spPr>
          <a:xfrm>
            <a:off x="539552" y="552650"/>
            <a:ext cx="2299027" cy="369332"/>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Arial" panose="020B0604020202020204" pitchFamily="34" charset="0"/>
              </a:rPr>
              <a:t>AMBIENTACIÓN:</a:t>
            </a:r>
            <a:r>
              <a:rPr kumimoji="0" lang="es-ES_tradnl"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Arial" panose="020B0604020202020204" pitchFamily="34" charset="0"/>
              </a:rPr>
              <a:t> </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Arial"/>
            </a:endParaRPr>
          </a:p>
        </p:txBody>
      </p:sp>
    </p:spTree>
    <p:extLst>
      <p:ext uri="{BB962C8B-B14F-4D97-AF65-F5344CB8AC3E}">
        <p14:creationId xmlns:p14="http://schemas.microsoft.com/office/powerpoint/2010/main" val="4109588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ppt_x</p:attrName>
                                        </p:attrNameLst>
                                      </p:cBhvr>
                                      <p:tavLst>
                                        <p:tav tm="0">
                                          <p:val>
                                            <p:strVal val="#ppt_x+#ppt_w/2"/>
                                          </p:val>
                                        </p:tav>
                                        <p:tav tm="100000">
                                          <p:val>
                                            <p:strVal val="#ppt_x"/>
                                          </p:val>
                                        </p:tav>
                                      </p:tavLst>
                                    </p:anim>
                                    <p:anim calcmode="lin" valueType="num">
                                      <p:cBhvr>
                                        <p:cTn id="8" dur="300" fill="hold"/>
                                        <p:tgtEl>
                                          <p:spTgt spid="5"/>
                                        </p:tgtEl>
                                        <p:attrNameLst>
                                          <p:attrName>ppt_y</p:attrName>
                                        </p:attrNameLst>
                                      </p:cBhvr>
                                      <p:tavLst>
                                        <p:tav tm="0">
                                          <p:val>
                                            <p:strVal val="#ppt_y"/>
                                          </p:val>
                                        </p:tav>
                                        <p:tav tm="100000">
                                          <p:val>
                                            <p:strVal val="#ppt_y"/>
                                          </p:val>
                                        </p:tav>
                                      </p:tavLst>
                                    </p:anim>
                                    <p:anim calcmode="lin" valueType="num">
                                      <p:cBhvr>
                                        <p:cTn id="9" dur="300" fill="hold"/>
                                        <p:tgtEl>
                                          <p:spTgt spid="5"/>
                                        </p:tgtEl>
                                        <p:attrNameLst>
                                          <p:attrName>ppt_w</p:attrName>
                                        </p:attrNameLst>
                                      </p:cBhvr>
                                      <p:tavLst>
                                        <p:tav tm="0">
                                          <p:val>
                                            <p:fltVal val="0"/>
                                          </p:val>
                                        </p:tav>
                                        <p:tav tm="100000">
                                          <p:val>
                                            <p:strVal val="#ppt_w"/>
                                          </p:val>
                                        </p:tav>
                                      </p:tavLst>
                                    </p:anim>
                                    <p:anim calcmode="lin" valueType="num">
                                      <p:cBhvr>
                                        <p:cTn id="10" dur="3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ondo del Espiritu Santo para tex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 y="379140"/>
            <a:ext cx="8249205" cy="604778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710136" y="259852"/>
            <a:ext cx="2106666" cy="46166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Times New Roman"/>
              </a:rPr>
              <a:t>Oración inicial</a:t>
            </a:r>
            <a:endParaRPr kumimoji="0" lang="es-PE"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2" name="11 Rectángulo"/>
          <p:cNvSpPr/>
          <p:nvPr/>
        </p:nvSpPr>
        <p:spPr>
          <a:xfrm>
            <a:off x="444137" y="737481"/>
            <a:ext cx="5576563" cy="5632311"/>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Espíritu Santo, que habitas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en los corazones de los creyentes: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danos la fuerza para vivir la llamada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a la santidad, como hoy ésta debe ser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vivida hoy en el mundo</a:t>
            </a:r>
            <a:r>
              <a:rPr kumimoji="0" lang="es-PE" sz="2400" b="1" i="0" u="none" strike="noStrike" kern="1200" cap="none" spc="0" normalizeH="0" baseline="0" noProof="0" dirty="0" smtClean="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Transforma </a:t>
            </a: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continuamente nuestra vida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para que no devolvamos mal por mal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sino en todo momento reaccionemos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amando a los que nos ofenden. </a:t>
            </a:r>
            <a:endParaRPr kumimoji="0" lang="es-PE" sz="2400" b="1" i="0" u="none" strike="noStrike" kern="1200" cap="none" spc="0" normalizeH="0" baseline="0" noProof="0" dirty="0" smtClean="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Recuerda y no olvides a tu Iglesia, llamada a vivir la santidad en la luz </a:t>
            </a:r>
            <a:r>
              <a:rPr kumimoji="0" lang="es-PE" sz="2400" b="1" i="0" u="none" strike="noStrike" kern="1200" cap="none" spc="0" normalizeH="0" baseline="0" noProof="0" dirty="0" smtClean="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                   que </a:t>
            </a: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viene de la justicia y de la paz,</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en la reconciliación que obra siempre </a:t>
            </a:r>
            <a:r>
              <a:rPr kumimoji="0" lang="es-PE" sz="2400" b="1" i="0" u="none" strike="noStrike" kern="1200" cap="none" spc="0" normalizeH="0" baseline="0" noProof="0" dirty="0" smtClean="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                  el </a:t>
            </a:r>
            <a:r>
              <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perdón de las ofensas recibidas. </a:t>
            </a:r>
            <a:r>
              <a:rPr kumimoji="0" lang="es-PE" sz="2400" b="1" i="0" u="none" strike="noStrike" kern="1200" cap="none" spc="0" normalizeH="0" baseline="0" noProof="0" dirty="0" smtClean="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rPr>
              <a:t>                  Amén.</a:t>
            </a:r>
            <a:endParaRPr kumimoji="0" lang="es-PE" sz="2400" b="1" i="0" u="none" strike="noStrike" kern="1200" cap="none" spc="0" normalizeH="0" baseline="0" noProof="0" dirty="0">
              <a:ln w="9525">
                <a:solidFill>
                  <a:srgbClr val="FFFFFF"/>
                </a:solidFill>
                <a:prstDash val="solid"/>
              </a:ln>
              <a:solidFill>
                <a:srgbClr val="FFFF00"/>
              </a:solidFill>
              <a:effectLst>
                <a:glow rad="101600">
                  <a:srgbClr val="000000">
                    <a:satMod val="175000"/>
                    <a:alpha val="40000"/>
                  </a:srgbClr>
                </a:glow>
                <a:outerShdw blurRad="50800" dist="38100" algn="l" rotWithShape="0">
                  <a:prstClr val="black"/>
                </a:outerShdw>
              </a:effectLst>
              <a:uLnTx/>
              <a:uFillTx/>
              <a:latin typeface="Perpetua" panose="02020502060401020303" pitchFamily="18" charset="0"/>
              <a:ea typeface="Segoe UI Symbol" pitchFamily="34" charset="0"/>
              <a:cs typeface="Times New Roman"/>
            </a:endParaRPr>
          </a:p>
        </p:txBody>
      </p:sp>
      <p:pic>
        <p:nvPicPr>
          <p:cNvPr id="5" name="Imagen 4" descr="7° tiempo ordinario"/>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2647" y="4258492"/>
            <a:ext cx="1760130" cy="2168434"/>
          </a:xfrm>
          <a:prstGeom prst="rect">
            <a:avLst/>
          </a:prstGeom>
          <a:noFill/>
          <a:ln>
            <a:noFill/>
          </a:ln>
          <a:effectLst>
            <a:softEdge rad="127000"/>
          </a:effectLst>
        </p:spPr>
      </p:pic>
    </p:spTree>
    <p:extLst>
      <p:ext uri="{BB962C8B-B14F-4D97-AF65-F5344CB8AC3E}">
        <p14:creationId xmlns:p14="http://schemas.microsoft.com/office/powerpoint/2010/main" val="223710459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1"/>
                                          </p:val>
                                        </p:tav>
                                        <p:tav tm="100000">
                                          <p:val>
                                            <p:strVal val="#ppt_x"/>
                                          </p:val>
                                        </p:tav>
                                      </p:tavLst>
                                    </p:anim>
                                    <p:anim calcmode="lin" valueType="num">
                                      <p:cBhvr>
                                        <p:cTn id="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ús lleva la ley del Antiguo Test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387246"/>
            <a:ext cx="8335282" cy="61093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Rectangle 9"/>
          <p:cNvSpPr txBox="1">
            <a:spLocks noChangeArrowheads="1"/>
          </p:cNvSpPr>
          <p:nvPr/>
        </p:nvSpPr>
        <p:spPr bwMode="auto">
          <a:xfrm>
            <a:off x="3681744" y="373898"/>
            <a:ext cx="5070370" cy="2912667"/>
          </a:xfrm>
          <a:prstGeom prst="rect">
            <a:avLst/>
          </a:prstGeom>
          <a:noFill/>
          <a:ln w="9525">
            <a:noFill/>
            <a:miter lim="800000"/>
            <a:headEnd/>
            <a:tailEnd/>
          </a:ln>
          <a:effectLst/>
          <a:scene3d>
            <a:camera prst="orthographicFront"/>
            <a:lightRig rig="threePt" dir="t"/>
          </a:scene3d>
          <a:sp3d>
            <a:bevelT/>
          </a:sp3d>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0" cap="none" spc="0" normalizeH="0" baseline="0" noProof="0" dirty="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    Motivación: Jesús lleva la ley del Antiguo Testamento hasta límites insospechados. </a:t>
            </a:r>
            <a:r>
              <a:rPr kumimoji="0" lang="es-PE" sz="2400" b="1" i="1" u="none" strike="noStrike" kern="0" cap="none" spc="0" normalizeH="0" baseline="0" noProof="0" dirty="0" smtClean="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Más               </a:t>
            </a:r>
            <a:r>
              <a:rPr kumimoji="0" lang="es-PE" sz="2400" b="1" i="1" u="none" strike="noStrike" kern="0" cap="none" spc="0" normalizeH="0" baseline="0" noProof="0" dirty="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aún</a:t>
            </a:r>
            <a:r>
              <a:rPr kumimoji="0" lang="es-PE" sz="2400" b="1" i="1" u="none" strike="noStrike" kern="0" cap="none" spc="0" normalizeH="0" baseline="0" noProof="0" dirty="0" smtClean="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 la </a:t>
            </a:r>
            <a:r>
              <a:rPr kumimoji="0" lang="es-PE" sz="2400" b="1" i="1" u="none" strike="noStrike" kern="0" cap="none" spc="0" normalizeH="0" baseline="0" noProof="0" dirty="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nueva ley carece de límites, porque tiene las </a:t>
            </a:r>
            <a:r>
              <a:rPr kumimoji="0" lang="es-PE" sz="2400" b="1" i="1" u="none" strike="noStrike" kern="0" cap="none" spc="0" normalizeH="0" baseline="0" noProof="0" dirty="0" smtClean="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dimensiones del </a:t>
            </a:r>
            <a:r>
              <a:rPr kumimoji="0" lang="es-PE" sz="2400" b="1" i="1" u="none" strike="noStrike" kern="0" cap="none" spc="0" normalizeH="0" baseline="0" noProof="0" dirty="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amor </a:t>
            </a:r>
            <a:r>
              <a:rPr kumimoji="0" lang="es-PE" sz="2400" b="1" i="1" u="none" strike="noStrike" kern="0" cap="none" spc="0" normalizeH="0" baseline="0" noProof="0" dirty="0" smtClean="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                        del </a:t>
            </a:r>
            <a:r>
              <a:rPr kumimoji="0" lang="es-PE" sz="2400" b="1" i="1" u="none" strike="noStrike" kern="0" cap="none" spc="0" normalizeH="0" baseline="0" noProof="0" dirty="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Padre celestial</a:t>
            </a:r>
            <a:r>
              <a:rPr kumimoji="0" lang="es-PE" sz="2400" b="1" i="1" u="none" strike="noStrike" kern="0" cap="none" spc="0" normalizeH="0" baseline="0" noProof="0" dirty="0" smtClean="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rPr>
              <a:t>.</a:t>
            </a:r>
          </a:p>
          <a:p>
            <a:pPr marL="0" marR="0" lvl="0" indent="0" algn="r" defTabSz="914400" rtl="0" eaLnBrk="1" fontAlgn="base" latinLnBrk="0" hangingPunct="1">
              <a:lnSpc>
                <a:spcPct val="100000"/>
              </a:lnSpc>
              <a:spcBef>
                <a:spcPts val="0"/>
              </a:spcBef>
              <a:spcAft>
                <a:spcPct val="0"/>
              </a:spcAft>
              <a:buClrTx/>
              <a:buSzTx/>
              <a:buFontTx/>
              <a:buNone/>
              <a:tabLst/>
              <a:defRPr/>
            </a:pPr>
            <a:r>
              <a:rPr lang="es-PE" sz="2400" b="1" i="1" kern="0" dirty="0" smtClean="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latin typeface="Arial"/>
                <a:cs typeface="Arial"/>
              </a:rPr>
              <a:t>Escuchemos:</a:t>
            </a:r>
            <a:endParaRPr kumimoji="0" lang="es-ES_tradnl" sz="2400" b="1" i="1" u="none" strike="noStrike" kern="0" cap="none" spc="0" normalizeH="0" baseline="0" noProof="0" dirty="0">
              <a:ln w="6600">
                <a:solidFill>
                  <a:sysClr val="windowText" lastClr="000000"/>
                </a:solidFill>
                <a:prstDash val="solid"/>
              </a:ln>
              <a:solidFill>
                <a:srgbClr val="FFFFFF"/>
              </a:solidFill>
              <a:effectLst>
                <a:glow rad="63500">
                  <a:srgbClr val="003399">
                    <a:satMod val="175000"/>
                    <a:alpha val="40000"/>
                  </a:srgbClr>
                </a:glow>
                <a:outerShdw blurRad="50800" dist="38100" algn="l" rotWithShape="0">
                  <a:prstClr val="black"/>
                </a:outerShdw>
              </a:effectLst>
              <a:uLnTx/>
              <a:uFillTx/>
              <a:latin typeface="Arial"/>
              <a:ea typeface="+mn-ea"/>
              <a:cs typeface="Arial"/>
            </a:endParaRPr>
          </a:p>
        </p:txBody>
      </p:sp>
      <p:sp>
        <p:nvSpPr>
          <p:cNvPr id="13" name="AutoShape 2"/>
          <p:cNvSpPr>
            <a:spLocks noChangeArrowheads="1"/>
          </p:cNvSpPr>
          <p:nvPr/>
        </p:nvSpPr>
        <p:spPr bwMode="auto">
          <a:xfrm>
            <a:off x="539552" y="459718"/>
            <a:ext cx="1835064" cy="803354"/>
          </a:xfrm>
          <a:prstGeom prst="roundRect">
            <a:avLst>
              <a:gd name="adj" fmla="val 16667"/>
            </a:avLst>
          </a:prstGeom>
          <a:solidFill>
            <a:srgbClr val="007635"/>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Mateo 5, 38-48</a:t>
            </a: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4076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300" fill="hold"/>
                                        <p:tgtEl>
                                          <p:spTgt spid="12">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10200"/>
                            </p:stCondLst>
                            <p:childTnLst>
                              <p:par>
                                <p:cTn id="12" presetID="17" presetClass="entr" presetSubtype="8" fill="hold" grpId="0" nodeType="afterEffect">
                                  <p:stCondLst>
                                    <p:cond delay="0"/>
                                  </p:stCondLst>
                                  <p:iterate type="wd">
                                    <p:tmPct val="100000"/>
                                  </p:iterate>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300" fill="hold"/>
                                        <p:tgtEl>
                                          <p:spTgt spid="12">
                                            <p:txEl>
                                              <p:pRg st="1" end="1"/>
                                            </p:txEl>
                                          </p:spTgt>
                                        </p:tgtEl>
                                        <p:attrNameLst>
                                          <p:attrName>ppt_x</p:attrName>
                                        </p:attrNameLst>
                                      </p:cBhvr>
                                      <p:tavLst>
                                        <p:tav tm="0">
                                          <p:val>
                                            <p:strVal val="#ppt_x-#ppt_w/2"/>
                                          </p:val>
                                        </p:tav>
                                        <p:tav tm="100000">
                                          <p:val>
                                            <p:strVal val="#ppt_x"/>
                                          </p:val>
                                        </p:tav>
                                      </p:tavLst>
                                    </p:anim>
                                    <p:anim calcmode="lin" valueType="num">
                                      <p:cBhvr>
                                        <p:cTn id="15" dur="3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16" dur="3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7" dur="3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ús lleva la ley del Antiguo Test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13" y="340268"/>
            <a:ext cx="8268576" cy="612149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3036612" y="1443319"/>
            <a:ext cx="5446159" cy="95410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a:ln>
                  <a:noFill/>
                </a:ln>
                <a:solidFill>
                  <a:srgbClr val="C00000"/>
                </a:solidFill>
                <a:effectLst>
                  <a:glow rad="101600">
                    <a:srgbClr val="FFFFFF"/>
                  </a:glow>
                  <a:innerShdw blurRad="63500" dist="50800">
                    <a:srgbClr val="00CC99">
                      <a:lumMod val="60000"/>
                      <a:lumOff val="40000"/>
                    </a:srgbClr>
                  </a:innerShdw>
                </a:effectLst>
                <a:uLnTx/>
                <a:uFillTx/>
                <a:latin typeface="Georgia" pitchFamily="18" charset="0"/>
                <a:ea typeface="+mn-ea"/>
                <a:cs typeface="Times New Roman"/>
              </a:rPr>
              <a:t>En aquel tiempo  dijo Jesús a sus discípulos:</a:t>
            </a:r>
            <a:endParaRPr kumimoji="0" lang="es-ES" sz="3200" b="1" i="0" u="none" strike="noStrike" kern="1200" cap="none" spc="0" normalizeH="0" baseline="0" noProof="0" dirty="0">
              <a:ln>
                <a:noFill/>
              </a:ln>
              <a:solidFill>
                <a:srgbClr val="C00000"/>
              </a:solidFill>
              <a:effectLst>
                <a:glow rad="101600">
                  <a:srgbClr val="FFFFFF"/>
                </a:glow>
                <a:innerShdw blurRad="63500" dist="50800">
                  <a:srgbClr val="00CC99">
                    <a:lumMod val="60000"/>
                    <a:lumOff val="40000"/>
                  </a:srgbClr>
                </a:innerShdw>
              </a:effectLst>
              <a:uLnTx/>
              <a:uFillTx/>
              <a:latin typeface="Times New Roman"/>
              <a:ea typeface="+mn-ea"/>
              <a:cs typeface="Times New Roman"/>
            </a:endParaRPr>
          </a:p>
        </p:txBody>
      </p:sp>
      <p:sp>
        <p:nvSpPr>
          <p:cNvPr id="5" name="4 Rectángulo"/>
          <p:cNvSpPr/>
          <p:nvPr/>
        </p:nvSpPr>
        <p:spPr>
          <a:xfrm>
            <a:off x="457413" y="414740"/>
            <a:ext cx="3567448"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C00000"/>
                </a:solidFill>
                <a:effectLst>
                  <a:glow rad="101600">
                    <a:srgbClr val="FFFFFF"/>
                  </a:glow>
                  <a:outerShdw blurRad="38100" dist="38100" dir="2700000" algn="tl">
                    <a:srgbClr val="808080"/>
                  </a:outerShdw>
                </a:effectLst>
                <a:uLnTx/>
                <a:uFillTx/>
                <a:latin typeface="Georgia" pitchFamily="18" charset="0"/>
                <a:ea typeface="+mn-ea"/>
                <a:cs typeface="Times New Roman"/>
              </a:rPr>
              <a:t>Mateo </a:t>
            </a:r>
            <a:r>
              <a:rPr kumimoji="0" lang="es-ES_tradnl" sz="28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Times New Roman"/>
                <a:ea typeface="+mn-ea"/>
                <a:cs typeface="Times New Roman"/>
              </a:rPr>
              <a:t>5, 38-48</a:t>
            </a:r>
            <a:endParaRPr kumimoji="0" lang="es-ES" sz="2800" b="1" i="0" u="none" strike="noStrike" kern="1200" cap="all" spc="0" normalizeH="0" baseline="0" noProof="0" dirty="0">
              <a:ln w="0"/>
              <a:solidFill>
                <a:srgbClr val="C00000"/>
              </a:solidFill>
              <a:effectLst>
                <a:glow rad="101600">
                  <a:srgbClr val="FFFFFF"/>
                </a:glow>
                <a:outerShdw blurRad="38100" dist="38100" dir="2700000" algn="tl">
                  <a:srgbClr val="000000">
                    <a:alpha val="43137"/>
                  </a:srgbClr>
                </a:outerShdw>
              </a:effectLst>
              <a:uLnTx/>
              <a:uFillTx/>
              <a:latin typeface="Times New Roman"/>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0" i="0" u="none" strike="noStrike" kern="1200" cap="none" spc="0" normalizeH="0" baseline="0" noProof="0" dirty="0">
              <a:ln>
                <a:noFill/>
              </a:ln>
              <a:solidFill>
                <a:srgbClr val="C00000"/>
              </a:solidFill>
              <a:effectLst>
                <a:glow rad="101600">
                  <a:srgbClr val="FFFFFF"/>
                </a:glow>
                <a:outerShdw blurRad="38100" dist="38100" dir="2700000" algn="tl">
                  <a:srgbClr val="808080"/>
                </a:outerShdw>
              </a:effectLst>
              <a:uLnTx/>
              <a:uFillTx/>
              <a:latin typeface="Georgia" pitchFamily="18" charset="0"/>
              <a:ea typeface="+mn-ea"/>
              <a:cs typeface="Times New Roman"/>
            </a:endParaRPr>
          </a:p>
        </p:txBody>
      </p:sp>
    </p:spTree>
    <p:extLst>
      <p:ext uri="{BB962C8B-B14F-4D97-AF65-F5344CB8AC3E}">
        <p14:creationId xmlns:p14="http://schemas.microsoft.com/office/powerpoint/2010/main" val="11765347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2696" y="309589"/>
            <a:ext cx="8425543" cy="6256673"/>
          </a:xfrm>
          <a:prstGeom prst="rect">
            <a:avLst/>
          </a:prstGeom>
        </p:spPr>
      </p:pic>
      <p:sp>
        <p:nvSpPr>
          <p:cNvPr id="30725" name="Rectangle 5"/>
          <p:cNvSpPr>
            <a:spLocks noChangeArrowheads="1"/>
          </p:cNvSpPr>
          <p:nvPr/>
        </p:nvSpPr>
        <p:spPr bwMode="auto">
          <a:xfrm>
            <a:off x="1203594" y="395129"/>
            <a:ext cx="4276216" cy="175432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smtClean="0">
                <a:ln w="6600">
                  <a:solidFill>
                    <a:sysClr val="windowText" lastClr="000000"/>
                  </a:solidFill>
                  <a:prstDash val="solid"/>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Han </a:t>
            </a:r>
            <a:r>
              <a:rPr kumimoji="0" lang="es-ES" sz="3600" b="1" i="0" u="none" strike="noStrike" kern="1200" cap="none" spc="0" normalizeH="0" baseline="0" noProof="0" dirty="0">
                <a:ln w="6600">
                  <a:solidFill>
                    <a:sysClr val="windowText" lastClr="000000"/>
                  </a:solidFill>
                  <a:prstDash val="solid"/>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oído que se dijo</a:t>
            </a:r>
            <a:r>
              <a:rPr kumimoji="0" lang="es-ES" sz="3600" b="1" i="0" u="none" strike="noStrike" kern="1200" cap="none" spc="0" normalizeH="0" baseline="0" noProof="0" dirty="0" smtClean="0">
                <a:ln w="6600">
                  <a:solidFill>
                    <a:sysClr val="windowText" lastClr="000000"/>
                  </a:solidFill>
                  <a:prstDash val="solid"/>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a:ln w="6600">
                  <a:solidFill>
                    <a:sysClr val="windowText" lastClr="000000"/>
                  </a:solidFill>
                  <a:prstDash val="solid"/>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"Ojo por ojo</a:t>
            </a:r>
            <a:r>
              <a:rPr kumimoji="0" lang="es-ES" sz="3600" b="1" i="0" u="none" strike="noStrike" kern="1200" cap="none" spc="0" normalizeH="0" baseline="0" noProof="0" dirty="0" smtClean="0">
                <a:ln w="6600">
                  <a:solidFill>
                    <a:sysClr val="windowText" lastClr="000000"/>
                  </a:solidFill>
                  <a:prstDash val="solid"/>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600" b="1" i="0" u="none" strike="noStrike" kern="1200" cap="none" spc="0" normalizeH="0" baseline="0" noProof="0" dirty="0">
                <a:ln w="6600">
                  <a:solidFill>
                    <a:sysClr val="windowText" lastClr="000000"/>
                  </a:solidFill>
                  <a:prstDash val="solid"/>
                </a:ln>
                <a:solidFill>
                  <a:srgbClr val="F7D6AC"/>
                </a:solidFill>
                <a:effectLst>
                  <a:glow rad="635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diente por diente." </a:t>
            </a:r>
          </a:p>
        </p:txBody>
      </p:sp>
    </p:spTree>
    <p:extLst>
      <p:ext uri="{BB962C8B-B14F-4D97-AF65-F5344CB8AC3E}">
        <p14:creationId xmlns:p14="http://schemas.microsoft.com/office/powerpoint/2010/main" val="2270926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ppt_w</p:attrName>
                                        </p:attrNameLst>
                                      </p:cBhvr>
                                      <p:tavLst>
                                        <p:tav tm="0">
                                          <p:val>
                                            <p:fltVal val="0"/>
                                          </p:val>
                                        </p:tav>
                                        <p:tav tm="100000">
                                          <p:val>
                                            <p:strVal val="#ppt_w"/>
                                          </p:val>
                                        </p:tav>
                                      </p:tavLst>
                                    </p:anim>
                                    <p:anim calcmode="lin" valueType="num">
                                      <p:cBhvr>
                                        <p:cTn id="8" dur="1000" fill="hold"/>
                                        <p:tgtEl>
                                          <p:spTgt spid="30725"/>
                                        </p:tgtEl>
                                        <p:attrNameLst>
                                          <p:attrName>ppt_h</p:attrName>
                                        </p:attrNameLst>
                                      </p:cBhvr>
                                      <p:tavLst>
                                        <p:tav tm="0">
                                          <p:val>
                                            <p:fltVal val="0"/>
                                          </p:val>
                                        </p:tav>
                                        <p:tav tm="100000">
                                          <p:val>
                                            <p:strVal val="#ppt_h"/>
                                          </p:val>
                                        </p:tav>
                                      </p:tavLst>
                                    </p:anim>
                                    <p:animEffect transition="in" filter="fade">
                                      <p:cBhvr>
                                        <p:cTn id="9"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2653" y="267789"/>
            <a:ext cx="8464296" cy="6228806"/>
          </a:xfrm>
          <a:prstGeom prst="rect">
            <a:avLst/>
          </a:prstGeom>
        </p:spPr>
      </p:pic>
      <p:sp>
        <p:nvSpPr>
          <p:cNvPr id="178183" name="Rectangle 7"/>
          <p:cNvSpPr>
            <a:spLocks noChangeArrowheads="1"/>
          </p:cNvSpPr>
          <p:nvPr/>
        </p:nvSpPr>
        <p:spPr bwMode="auto">
          <a:xfrm>
            <a:off x="3378927" y="335204"/>
            <a:ext cx="4931240" cy="255454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Yo, en cambio, les digo:                no hagan frente al que los agravia.</a:t>
            </a:r>
            <a:r>
              <a:rPr kumimoji="0" lang="es-PE"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r>
              <a:rPr kumimoji="0" lang="es-PE"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Al </a:t>
            </a:r>
            <a:r>
              <a:rPr kumimoji="0" lang="es-PE"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contrario, si uno te abofetea en la mejilla derecha, preséntale la otra; </a:t>
            </a: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endParaRPr kumimoji="0" lang="es-ES"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endParaRPr>
          </a:p>
        </p:txBody>
      </p:sp>
      <p:sp>
        <p:nvSpPr>
          <p:cNvPr id="7" name="Rectangle 7"/>
          <p:cNvSpPr>
            <a:spLocks noChangeArrowheads="1"/>
          </p:cNvSpPr>
          <p:nvPr/>
        </p:nvSpPr>
        <p:spPr bwMode="auto">
          <a:xfrm>
            <a:off x="4139952" y="2420888"/>
            <a:ext cx="4027179" cy="58477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s-E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900641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178183"/>
                                        </p:tgtEl>
                                        <p:attrNameLst>
                                          <p:attrName>style.visibility</p:attrName>
                                        </p:attrNameLst>
                                      </p:cBhvr>
                                      <p:to>
                                        <p:strVal val="visible"/>
                                      </p:to>
                                    </p:set>
                                    <p:anim calcmode="lin" valueType="num">
                                      <p:cBhvr>
                                        <p:cTn id="11" dur="1000" fill="hold"/>
                                        <p:tgtEl>
                                          <p:spTgt spid="178183"/>
                                        </p:tgtEl>
                                        <p:attrNameLst>
                                          <p:attrName>ppt_w</p:attrName>
                                        </p:attrNameLst>
                                      </p:cBhvr>
                                      <p:tavLst>
                                        <p:tav tm="0">
                                          <p:val>
                                            <p:fltVal val="0"/>
                                          </p:val>
                                        </p:tav>
                                        <p:tav tm="100000">
                                          <p:val>
                                            <p:strVal val="#ppt_w"/>
                                          </p:val>
                                        </p:tav>
                                      </p:tavLst>
                                    </p:anim>
                                    <p:anim calcmode="lin" valueType="num">
                                      <p:cBhvr>
                                        <p:cTn id="12" dur="1000" fill="hold"/>
                                        <p:tgtEl>
                                          <p:spTgt spid="178183"/>
                                        </p:tgtEl>
                                        <p:attrNameLst>
                                          <p:attrName>ppt_h</p:attrName>
                                        </p:attrNameLst>
                                      </p:cBhvr>
                                      <p:tavLst>
                                        <p:tav tm="0">
                                          <p:val>
                                            <p:fltVal val="0"/>
                                          </p:val>
                                        </p:tav>
                                        <p:tav tm="100000">
                                          <p:val>
                                            <p:strVal val="#ppt_h"/>
                                          </p:val>
                                        </p:tav>
                                      </p:tavLst>
                                    </p:anim>
                                    <p:animEffect transition="in" filter="fade">
                                      <p:cBhvr>
                                        <p:cTn id="13" dur="1000"/>
                                        <p:tgtEl>
                                          <p:spTgt spid="178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P spid="7" grpId="0"/>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70</TotalTime>
  <Words>1422</Words>
  <Application>Microsoft Office PowerPoint</Application>
  <PresentationFormat>Presentación en pantalla (4:3)</PresentationFormat>
  <Paragraphs>115</Paragraphs>
  <Slides>38</Slides>
  <Notes>0</Notes>
  <HiddenSlides>0</HiddenSlides>
  <MMClips>1</MMClips>
  <ScaleCrop>false</ScaleCrop>
  <HeadingPairs>
    <vt:vector size="6" baseType="variant">
      <vt:variant>
        <vt:lpstr>Fuentes usadas</vt:lpstr>
      </vt:variant>
      <vt:variant>
        <vt:i4>25</vt:i4>
      </vt:variant>
      <vt:variant>
        <vt:lpstr>Tema</vt:lpstr>
      </vt:variant>
      <vt:variant>
        <vt:i4>12</vt:i4>
      </vt:variant>
      <vt:variant>
        <vt:lpstr>Títulos de diapositiva</vt:lpstr>
      </vt:variant>
      <vt:variant>
        <vt:i4>38</vt:i4>
      </vt:variant>
    </vt:vector>
  </HeadingPairs>
  <TitlesOfParts>
    <vt:vector size="75" baseType="lpstr">
      <vt:lpstr>Adobe Fan Heiti Std B</vt:lpstr>
      <vt:lpstr>Adobe Gothic Std B</vt:lpstr>
      <vt:lpstr>AR DESTINE</vt:lpstr>
      <vt:lpstr>Arial</vt:lpstr>
      <vt:lpstr>Arial Black</vt:lpstr>
      <vt:lpstr>Arial Narrow</vt:lpstr>
      <vt:lpstr>Arial Rounded MT Bold</vt:lpstr>
      <vt:lpstr>Arial Unicode MS</vt:lpstr>
      <vt:lpstr>Bell MT</vt:lpstr>
      <vt:lpstr>Berlin Sans FB</vt:lpstr>
      <vt:lpstr>Bodoni Bk BT</vt:lpstr>
      <vt:lpstr>Book Antiqua</vt:lpstr>
      <vt:lpstr>Calibri</vt:lpstr>
      <vt:lpstr>Comic Sans MS</vt:lpstr>
      <vt:lpstr>Courier New</vt:lpstr>
      <vt:lpstr>Geometr706 BlkCn BT</vt:lpstr>
      <vt:lpstr>Georgia</vt:lpstr>
      <vt:lpstr>Kristen ITC</vt:lpstr>
      <vt:lpstr>Perpetua</vt:lpstr>
      <vt:lpstr>Poor Richard</vt:lpstr>
      <vt:lpstr>Segoe UI Symbol</vt:lpstr>
      <vt:lpstr>Swis721 Lt BT</vt:lpstr>
      <vt:lpstr>Tekton Pro</vt:lpstr>
      <vt:lpstr>Times New Roman</vt:lpstr>
      <vt:lpstr>Wingdings</vt:lpstr>
      <vt:lpstr>Modèle par défaut</vt:lpstr>
      <vt:lpstr>1_colormaster</vt:lpstr>
      <vt:lpstr>Default Design</vt:lpstr>
      <vt:lpstr>2_Diseño predeterminado</vt:lpstr>
      <vt:lpstr>1_Default Design</vt:lpstr>
      <vt:lpstr>3_Diseño predeterminado</vt:lpstr>
      <vt:lpstr>6_Diseño predeterminado</vt:lpstr>
      <vt:lpstr>7_Diseño predeterminado</vt:lpstr>
      <vt:lpstr>1_simple</vt:lpstr>
      <vt:lpstr>4_Diseño predeterminado</vt:lpstr>
      <vt:lpstr>Diseño predeterminado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cp:revision>
  <dcterms:created xsi:type="dcterms:W3CDTF">2020-02-17T15:01:18Z</dcterms:created>
  <dcterms:modified xsi:type="dcterms:W3CDTF">2020-02-17T16:21:44Z</dcterms:modified>
</cp:coreProperties>
</file>