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5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3AF1D17-9913-4944-A1DB-98B53AD7120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46084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AF1D17-9913-4944-A1DB-98B53AD7120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231631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AF1D17-9913-4944-A1DB-98B53AD7120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184751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E7B7F2-82FB-4292-924F-3EDD8E58DFE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6825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ACB602-7C77-478D-AFF5-8E36FBD2B961}"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9328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B1FACD-A78B-4328-BA94-86FB0CE1BA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5332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633F45-B6B4-454D-984D-A3B54B72F655}"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7040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28DE81-2DB9-45C2-922C-C570A50F0CC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6906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BCB0B1-AA5A-4511-B8C4-00A9FBF3B3F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0736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BEF413-6E3C-4813-9285-EFC9B5C03DD1}"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1940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6C07B0-866F-4F06-89E6-FC49307108E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9084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AF1D17-9913-4944-A1DB-98B53AD7120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173970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AC8507-0E07-424F-88AD-21E34E3B827C}"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5435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AED407-6050-4F1D-9D6C-84F46D15B05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4749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FB591A-7A7A-45DD-88C0-2743BF2B16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8109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2363C3-AABF-4FA6-B742-00082327873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5256934"/>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6E3128-248F-4D2B-8F7D-65E7F073F82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72601670"/>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F7A49-8C0D-417D-941B-2F9B3661EF8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19015248"/>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02B10-BF2E-4FD2-ABEE-3DBE306C518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78691998"/>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BCE2CA-DD1C-4125-9E0D-34A9D1B8C1E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73134020"/>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50C19C-65B4-4382-92C0-27C2FDA7F755}"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25979683"/>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46C141-89BA-4C55-AC60-336821D1148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60872186"/>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3AF1D17-9913-4944-A1DB-98B53AD7120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984659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18EB8B-CDD8-4B00-A535-EC1A84C93A4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30836270"/>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76F767-5BB1-41AA-A4A6-E3EA3D9670C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0552606"/>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504025-6968-40C6-A311-399798E6A15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13533737"/>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8BF996-0B14-48C9-BF84-D66ED10EFEB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6502264"/>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F02DA87-AF80-4A14-AFC8-091716D6173C}"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75033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14767AA-E2A1-4466-BB29-4E56D1416179}"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767777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6A49E62-C8A4-4100-8EED-DF7D7CF8459E}"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1717559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B1CD3B0-6EF0-4E44-80BA-5E1CA3B5559E}"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3843028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A3889BF-5A21-44EB-9569-45F0B2F69712}"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4184620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D66B5F3-E7E1-499B-BC49-53127AC3C473}"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71033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3AF1D17-9913-4944-A1DB-98B53AD7120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2462426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D31B60-385A-499F-9D39-ABA0158CDC6E}"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949560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7FE7F1E-6DF4-4F5B-B522-8162B20732BB}"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159719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3476CB7-DD10-478F-942A-7E776DC3CE0E}"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728520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304302-4620-4A92-B977-115ACC1F2DCF}"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3457436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E8BC5E3-B3DA-4030-AF8D-C8899DC741EC}"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15061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3AF1D17-9913-4944-A1DB-98B53AD7120A}"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145159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3AF1D17-9913-4944-A1DB-98B53AD7120A}"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205454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F1D17-9913-4944-A1DB-98B53AD7120A}"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269915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AF1D17-9913-4944-A1DB-98B53AD7120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310441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AF1D17-9913-4944-A1DB-98B53AD7120A}"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CCDC7-7C30-4215-ACF0-4537AA85114C}" type="slidenum">
              <a:rPr lang="en-US" smtClean="0"/>
              <a:t>‹Nº›</a:t>
            </a:fld>
            <a:endParaRPr lang="en-US"/>
          </a:p>
        </p:txBody>
      </p:sp>
    </p:spTree>
    <p:extLst>
      <p:ext uri="{BB962C8B-B14F-4D97-AF65-F5344CB8AC3E}">
        <p14:creationId xmlns:p14="http://schemas.microsoft.com/office/powerpoint/2010/main" val="13325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F1D17-9913-4944-A1DB-98B53AD7120A}" type="datetimeFigureOut">
              <a:rPr lang="en-US" smtClean="0"/>
              <a:t>1/27/2020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CCDC7-7C30-4215-ACF0-4537AA85114C}" type="slidenum">
              <a:rPr lang="en-US" smtClean="0"/>
              <a:t>‹Nº›</a:t>
            </a:fld>
            <a:endParaRPr lang="en-US"/>
          </a:p>
        </p:txBody>
      </p:sp>
    </p:spTree>
    <p:extLst>
      <p:ext uri="{BB962C8B-B14F-4D97-AF65-F5344CB8AC3E}">
        <p14:creationId xmlns:p14="http://schemas.microsoft.com/office/powerpoint/2010/main" val="3268318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65F867-9046-476C-B70C-9C7BD4BE2A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0506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6B4B7-42DC-4A31-9CD5-994880D61F6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0100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849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849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849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DDFF9E-A700-4810-8981-3F49BF97427A}" type="slidenum">
              <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2039396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4.jpe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932" y="457531"/>
            <a:ext cx="8125097" cy="5899726"/>
          </a:xfrm>
          <a:prstGeom prst="rect">
            <a:avLst/>
          </a:prstGeom>
          <a:scene3d>
            <a:camera prst="orthographicFront"/>
            <a:lightRig rig="threePt" dir="t"/>
          </a:scene3d>
          <a:sp3d>
            <a:bevelT prst="convex"/>
          </a:sp3d>
        </p:spPr>
      </p:pic>
      <p:sp>
        <p:nvSpPr>
          <p:cNvPr id="3" name="Rectángulo 2"/>
          <p:cNvSpPr/>
          <p:nvPr/>
        </p:nvSpPr>
        <p:spPr>
          <a:xfrm>
            <a:off x="557348" y="5971638"/>
            <a:ext cx="109356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800" b="0" i="1"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87117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AMOR 166.wav"/>
          </p:stSnd>
        </p:sndAc>
      </p:transition>
    </mc:Choice>
    <mc:Fallback xmlns="">
      <p:transition spd="slow">
        <p:fade/>
        <p:sndAc>
          <p:stSnd loop="1">
            <p:snd r:embed="rId4" name="AMOR 166.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404664"/>
            <a:ext cx="8064896" cy="595739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539552" y="2348880"/>
            <a:ext cx="3708412" cy="3785652"/>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00"/>
                </a:solidFill>
                <a:effectLst>
                  <a:glow rad="139700">
                    <a:srgbClr val="000000">
                      <a:lumMod val="95000"/>
                      <a:lumOff val="5000"/>
                      <a:alpha val="40000"/>
                    </a:srgbClr>
                  </a:glow>
                  <a:outerShdw blurRad="50800" dist="38100" algn="l" rotWithShape="0">
                    <a:prstClr val="black"/>
                  </a:outerShdw>
                </a:effectLst>
                <a:uLnTx/>
                <a:uFillTx/>
                <a:latin typeface="Georgia" pitchFamily="18" charset="0"/>
                <a:ea typeface="+mn-ea"/>
                <a:cs typeface="Times New Roman" pitchFamily="18" charset="0"/>
              </a:rPr>
              <a:t>Impulsado por el Espíritu, fue al templo.  Cuando entraban con el niño Jesús sus padres            para cumplir con lo previsto por la ley, Simeón lo tomó en brazos y bendijo a Dios diciendo:</a:t>
            </a:r>
            <a:endParaRPr kumimoji="0" lang="es-ES" sz="2400" b="1" i="0" u="none" strike="noStrike" kern="1200" cap="none" spc="0" normalizeH="0" baseline="0" noProof="0" dirty="0">
              <a:ln>
                <a:noFill/>
              </a:ln>
              <a:solidFill>
                <a:srgbClr val="FFFF00"/>
              </a:solidFill>
              <a:effectLst>
                <a:glow rad="139700">
                  <a:srgbClr val="000000">
                    <a:lumMod val="95000"/>
                    <a:lumOff val="5000"/>
                    <a:alpha val="40000"/>
                  </a:srgbClr>
                </a:glow>
                <a:outerShdw blurRad="50800" dist="38100" algn="l" rotWithShape="0">
                  <a:prstClr val="black"/>
                </a:outerShdw>
              </a:effectLst>
              <a:uLnTx/>
              <a:uFillTx/>
              <a:latin typeface="Georgia" pitchFamily="18" charset="0"/>
              <a:ea typeface="+mn-ea"/>
              <a:cs typeface="Times New Roman" pitchFamily="18" charset="0"/>
            </a:endParaRPr>
          </a:p>
        </p:txBody>
      </p:sp>
    </p:spTree>
    <p:extLst>
      <p:ext uri="{BB962C8B-B14F-4D97-AF65-F5344CB8AC3E}">
        <p14:creationId xmlns:p14="http://schemas.microsoft.com/office/powerpoint/2010/main" val="1366565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92" y="476672"/>
            <a:ext cx="8080556" cy="5976664"/>
          </a:xfrm>
          <a:prstGeom prst="rect">
            <a:avLst/>
          </a:prstGeom>
          <a:ln>
            <a:noFill/>
          </a:ln>
          <a:effectLst>
            <a:softEdge rad="112500"/>
          </a:effectLst>
          <a:scene3d>
            <a:camera prst="orthographicFront"/>
            <a:lightRig rig="threePt" dir="t"/>
          </a:scene3d>
          <a:sp3d>
            <a:bevelT prst="convex"/>
          </a:sp3d>
        </p:spPr>
      </p:pic>
      <p:sp>
        <p:nvSpPr>
          <p:cNvPr id="5127" name="Rectangle 7"/>
          <p:cNvSpPr>
            <a:spLocks noChangeArrowheads="1"/>
          </p:cNvSpPr>
          <p:nvPr/>
        </p:nvSpPr>
        <p:spPr bwMode="auto">
          <a:xfrm>
            <a:off x="602273" y="4219398"/>
            <a:ext cx="7766668" cy="19389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00"/>
                </a:solidFill>
                <a:effectLst>
                  <a:glow rad="63500">
                    <a:srgbClr val="180C00"/>
                  </a:glow>
                  <a:outerShdw blurRad="88900" dist="88900" dir="3000000" algn="l" rotWithShape="0">
                    <a:srgbClr val="000000"/>
                  </a:outerShdw>
                </a:effectLst>
                <a:uLnTx/>
                <a:uFillTx/>
                <a:latin typeface="Georgia" pitchFamily="18" charset="0"/>
                <a:ea typeface="+mn-ea"/>
                <a:cs typeface="Times New Roman" pitchFamily="18" charset="0"/>
              </a:rPr>
              <a:t>“Ahora,  Señor, según tu promesa, puedes dejar a tu siervo irse en paz. Porque mis ojos han visto a tu Salvador, a quien has presentado ante todos los pueblos: luz para alumbrar a las naciones y gloria de tu pueblo Israel”</a:t>
            </a:r>
            <a:endParaRPr kumimoji="0" lang="es-ES" sz="2400" b="1" i="0" u="none" strike="noStrike" kern="1200" cap="none" spc="0" normalizeH="0" baseline="0" noProof="0" dirty="0">
              <a:ln>
                <a:noFill/>
              </a:ln>
              <a:solidFill>
                <a:srgbClr val="FFFF00"/>
              </a:solidFill>
              <a:effectLst>
                <a:glow rad="63500">
                  <a:srgbClr val="180C00"/>
                </a:glow>
                <a:outerShdw blurRad="88900" dist="88900" dir="3000000" algn="l" rotWithShape="0">
                  <a:srgbClr val="000000"/>
                </a:outerShdw>
              </a:effectLst>
              <a:uLnTx/>
              <a:uFillTx/>
              <a:latin typeface="Georgia" pitchFamily="18" charset="0"/>
              <a:ea typeface="+mn-ea"/>
              <a:cs typeface="Times New Roman" pitchFamily="18" charset="0"/>
            </a:endParaRPr>
          </a:p>
        </p:txBody>
      </p:sp>
    </p:spTree>
    <p:extLst>
      <p:ext uri="{BB962C8B-B14F-4D97-AF65-F5344CB8AC3E}">
        <p14:creationId xmlns:p14="http://schemas.microsoft.com/office/powerpoint/2010/main" val="1717868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127"/>
                                        </p:tgtEl>
                                        <p:attrNameLst>
                                          <p:attrName>style.visibility</p:attrName>
                                        </p:attrNameLst>
                                      </p:cBhvr>
                                      <p:to>
                                        <p:strVal val="visible"/>
                                      </p:to>
                                    </p:set>
                                    <p:animEffect transition="in" filter="checkerboard(across)">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5" y="476673"/>
            <a:ext cx="8208912" cy="59082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6" name="Rectangle 2"/>
          <p:cNvSpPr>
            <a:spLocks noChangeArrowheads="1"/>
          </p:cNvSpPr>
          <p:nvPr/>
        </p:nvSpPr>
        <p:spPr bwMode="auto">
          <a:xfrm>
            <a:off x="1619672" y="3068960"/>
            <a:ext cx="2808312" cy="310854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rPr>
              <a:t>Su padre y su madre estaban admirados por lo que se decía del niño. </a:t>
            </a:r>
            <a:endParaRPr kumimoji="0" lang="es-ES" sz="28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endParaRPr>
          </a:p>
        </p:txBody>
      </p:sp>
    </p:spTree>
    <p:extLst>
      <p:ext uri="{BB962C8B-B14F-4D97-AF65-F5344CB8AC3E}">
        <p14:creationId xmlns:p14="http://schemas.microsoft.com/office/powerpoint/2010/main" val="3404537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56" y="476672"/>
            <a:ext cx="8091892" cy="584833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34179" y="3943063"/>
            <a:ext cx="7992888" cy="224676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397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rPr>
              <a:t>Simeón </a:t>
            </a:r>
            <a:r>
              <a:rPr kumimoji="0" lang="es-PE" sz="2800" b="0" i="0" u="none" strike="noStrike" kern="1200" cap="none" spc="0" normalizeH="0" baseline="0" noProof="0" dirty="0">
                <a:ln>
                  <a:noFill/>
                </a:ln>
                <a:solidFill>
                  <a:srgbClr val="FFFF00"/>
                </a:solidFill>
                <a:effectLst>
                  <a:glow rad="1397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rPr>
              <a:t>los bendijo, diciendo a María, su madre: “Mira, este está puesto para que muchos en Israel caigan y se levanten; será como una bandera discutida: así quedará clara la actitud de muchos corazones. </a:t>
            </a:r>
            <a:endParaRPr kumimoji="0" lang="es-ES" sz="2800" b="0" i="0" u="none" strike="noStrike" kern="1200" cap="none" spc="0" normalizeH="0" baseline="0" noProof="0" dirty="0">
              <a:ln>
                <a:noFill/>
              </a:ln>
              <a:solidFill>
                <a:srgbClr val="FFFF00"/>
              </a:solidFill>
              <a:effectLst>
                <a:glow rad="1397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endParaRPr>
          </a:p>
        </p:txBody>
      </p:sp>
    </p:spTree>
    <p:extLst>
      <p:ext uri="{BB962C8B-B14F-4D97-AF65-F5344CB8AC3E}">
        <p14:creationId xmlns:p14="http://schemas.microsoft.com/office/powerpoint/2010/main" val="2157668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173156" cy="5894363"/>
          </a:xfrm>
          <a:prstGeom prst="rect">
            <a:avLst/>
          </a:prstGeom>
          <a:scene3d>
            <a:camera prst="orthographicFront"/>
            <a:lightRig rig="threePt" dir="t"/>
          </a:scene3d>
          <a:sp3d>
            <a:bevelT prst="convex"/>
          </a:sp3d>
        </p:spPr>
      </p:pic>
      <p:sp>
        <p:nvSpPr>
          <p:cNvPr id="6146" name="Rectangle 2"/>
          <p:cNvSpPr>
            <a:spLocks noChangeArrowheads="1"/>
          </p:cNvSpPr>
          <p:nvPr/>
        </p:nvSpPr>
        <p:spPr bwMode="auto">
          <a:xfrm>
            <a:off x="5854757" y="3125220"/>
            <a:ext cx="2664296" cy="206210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anose="02040502050405020303" pitchFamily="18" charset="0"/>
                <a:ea typeface="+mn-ea"/>
                <a:cs typeface="Times New Roman" pitchFamily="18" charset="0"/>
              </a:rPr>
              <a:t>Y </a:t>
            </a:r>
            <a:r>
              <a:rPr kumimoji="0" lang="es-PE"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eorgia" panose="02040502050405020303" pitchFamily="18" charset="0"/>
                <a:ea typeface="+mn-ea"/>
                <a:cs typeface="Times New Roman" pitchFamily="18" charset="0"/>
              </a:rPr>
              <a:t>a ti, una espada te traspasará el alma”. </a:t>
            </a:r>
            <a:endParaRPr kumimoji="0" lang="es-E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eorgia" panose="02040502050405020303" pitchFamily="18" charset="0"/>
              <a:ea typeface="+mn-ea"/>
              <a:cs typeface="Times New Roman" pitchFamily="18" charset="0"/>
            </a:endParaRPr>
          </a:p>
        </p:txBody>
      </p:sp>
      <p:sp>
        <p:nvSpPr>
          <p:cNvPr id="5" name="WordArt 6"/>
          <p:cNvSpPr>
            <a:spLocks noChangeArrowheads="1" noChangeShapeType="1" noTextEdit="1"/>
          </p:cNvSpPr>
          <p:nvPr/>
        </p:nvSpPr>
        <p:spPr bwMode="auto">
          <a:xfrm>
            <a:off x="4427984" y="5741863"/>
            <a:ext cx="3905250"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Arial Black"/>
                <a:ea typeface="+mn-ea"/>
                <a:cs typeface="Times New Roman" pitchFamily="18" charset="0"/>
              </a:rPr>
              <a:t>Palabra </a:t>
            </a:r>
            <a:r>
              <a:rPr kumimoji="0" lang="es-PE" sz="3600" b="1" i="0" u="none" strike="noStrike" kern="1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Arial Black"/>
                <a:ea typeface="+mn-ea"/>
                <a:cs typeface="Times New Roman" pitchFamily="18" charset="0"/>
              </a:rPr>
              <a:t>del Señor</a:t>
            </a:r>
            <a:endParaRPr kumimoji="0" lang="es-PE" sz="3600" b="1" i="0" u="none" strike="noStrike" kern="1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Arial Black"/>
              <a:ea typeface="+mn-ea"/>
              <a:cs typeface="Times New Roman" pitchFamily="18" charset="0"/>
            </a:endParaRPr>
          </a:p>
        </p:txBody>
      </p:sp>
    </p:spTree>
    <p:extLst>
      <p:ext uri="{BB962C8B-B14F-4D97-AF65-F5344CB8AC3E}">
        <p14:creationId xmlns:p14="http://schemas.microsoft.com/office/powerpoint/2010/main" val="378858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par>
                          <p:cTn id="8" fill="hold">
                            <p:stCondLst>
                              <p:cond delay="15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pergamino"/>
          <p:cNvPicPr>
            <a:picLocks noChangeAspect="1" noChangeArrowheads="1"/>
          </p:cNvPicPr>
          <p:nvPr/>
        </p:nvPicPr>
        <p:blipFill rotWithShape="1">
          <a:blip r:embed="rId2">
            <a:extLst>
              <a:ext uri="{28A0092B-C50C-407E-A947-70E740481C1C}">
                <a14:useLocalDpi xmlns:a14="http://schemas.microsoft.com/office/drawing/2010/main" val="0"/>
              </a:ext>
            </a:extLst>
          </a:blip>
          <a:srcRect l="2655" t="1855" r="3540" b="2453"/>
          <a:stretch/>
        </p:blipFill>
        <p:spPr bwMode="auto">
          <a:xfrm>
            <a:off x="467543" y="476672"/>
            <a:ext cx="8197485" cy="590465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1329433" y="1124760"/>
            <a:ext cx="6769801" cy="4536504"/>
          </a:xfrm>
          <a:noFill/>
          <a:effectLst>
            <a:softEdge rad="317500"/>
          </a:effectLst>
        </p:spPr>
        <p:txBody>
          <a:bodyPr/>
          <a:lstStyle/>
          <a:p>
            <a:pPr marL="0" indent="0">
              <a:buNone/>
            </a:pPr>
            <a:r>
              <a:rPr lang="es-ES" sz="1450" b="1" dirty="0">
                <a:latin typeface="FrugalSans-Bold"/>
              </a:rPr>
              <a:t>Lucas 2, 22-40 Cuando llegó el tiempo de la purificación, según la ley de Moisés, los padres de Jesús lo llevaron a Jerusalén, para presentarlo al Señor, de acuerdo con lo escrito en la ley del Señor: «Todo primogénito varón será consagrado al Señor», y para entregar la oblación, como dice la ley del Señor: «un par de tórtolas o dos pichones.»</a:t>
            </a:r>
          </a:p>
          <a:p>
            <a:pPr marL="0" indent="0">
              <a:buNone/>
            </a:pPr>
            <a:r>
              <a:rPr lang="es-ES" sz="1450" b="1" dirty="0">
                <a:latin typeface="FrugalSans-Bold"/>
              </a:rPr>
              <a:t>Vivía entonces en Jerusalén un hombre llamado Simeón, hombre justo y piadoso, que aguardaba el consuelo de Israel; y el Espíritu Santo moraba en él. Había recibido un oráculo del Espíritu Santo: que no vería la muerte antes de ver al Mesías del Señor. Impulsado por el Espíritu, fue al templo.</a:t>
            </a:r>
          </a:p>
          <a:p>
            <a:pPr marL="0" indent="0">
              <a:buNone/>
            </a:pPr>
            <a:r>
              <a:rPr lang="es-ES" sz="1450" b="1" dirty="0">
                <a:latin typeface="FrugalSans-Bold"/>
              </a:rPr>
              <a:t>Cuando entraban con el niño Jesús sus padres para cumplir con él lo previsto por la ley, Simeón lo tomó en brazos y bendijo a Dios diciendo: «Ahora, Señor, según tu promesa, puedes dejar a tu siervo irse en paz.</a:t>
            </a:r>
          </a:p>
          <a:p>
            <a:pPr marL="0" indent="0">
              <a:buNone/>
            </a:pPr>
            <a:r>
              <a:rPr lang="es-ES" sz="1450" b="1" dirty="0">
                <a:latin typeface="FrugalSans-Bold"/>
              </a:rPr>
              <a:t>Porque mis ojos han visto a tu Salvador, a quien has presentado ante todos los pueblos: luz para alumbrar a las naciones y gloria de tu pueblo Israel.»</a:t>
            </a:r>
          </a:p>
          <a:p>
            <a:pPr marL="0" indent="0">
              <a:buNone/>
            </a:pPr>
            <a:r>
              <a:rPr lang="es-ES" sz="1450" b="1" dirty="0">
                <a:latin typeface="FrugalSans-Bold"/>
              </a:rPr>
              <a:t>Su padre y su madre estaban admirados por lo que se decía del niño. Simeón los bendijo, diciendo a María, su madre: «Mira, éste está puesto para que muchos en Israel caigan y se levanten; será como una bandera discutida: así quedará clara la actitud de muchos corazones. Y a ti, una espada te traspasará el alma.»</a:t>
            </a:r>
          </a:p>
          <a:p>
            <a:pPr marL="0" indent="0">
              <a:buNone/>
            </a:pPr>
            <a:endParaRPr lang="es-ES" sz="1450" b="1" dirty="0">
              <a:latin typeface="FrugalSans-Bold"/>
            </a:endParaRPr>
          </a:p>
        </p:txBody>
      </p:sp>
      <p:sp>
        <p:nvSpPr>
          <p:cNvPr id="6" name="5 Rectángulo"/>
          <p:cNvSpPr/>
          <p:nvPr/>
        </p:nvSpPr>
        <p:spPr>
          <a:xfrm>
            <a:off x="2399551" y="720514"/>
            <a:ext cx="5760640" cy="307777"/>
          </a:xfrm>
          <a:prstGeom prst="rect">
            <a:avLst/>
          </a:prstGeom>
          <a:solidFill>
            <a:schemeClr val="bg1"/>
          </a:solidFill>
          <a:effectLst>
            <a:softEdge rad="63500"/>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Cada uno puede leer en voz alta el versículo que más le llamó la atención </a:t>
            </a:r>
            <a:endParaRPr kumimoji="0" lang="es-PE"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347625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2000"/>
                                        <p:tgtEl>
                                          <p:spTgt spid="5">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2000"/>
                                        <p:tgtEl>
                                          <p:spTgt spid="5">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2000"/>
                                        <p:tgtEl>
                                          <p:spTgt spid="5">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3"/>
            <a:ext cx="8064896" cy="590465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WordArt 12"/>
          <p:cNvSpPr>
            <a:spLocks noChangeArrowheads="1" noChangeShapeType="1" noTextEdit="1"/>
          </p:cNvSpPr>
          <p:nvPr/>
        </p:nvSpPr>
        <p:spPr bwMode="auto">
          <a:xfrm>
            <a:off x="827087" y="5345400"/>
            <a:ext cx="7489825" cy="628650"/>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prstTxWarp>
          </a:bodyP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1800" b="1" i="0" u="none" strike="noStrike" kern="1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Black"/>
                <a:ea typeface="+mn-ea"/>
                <a:cs typeface="Times New Roman" pitchFamily="18" charset="0"/>
              </a:rPr>
              <a:t>¿Por qué razón van María y José a Jerusalén?</a:t>
            </a:r>
          </a:p>
        </p:txBody>
      </p:sp>
      <p:sp>
        <p:nvSpPr>
          <p:cNvPr id="3" name="2 Rectángulo"/>
          <p:cNvSpPr/>
          <p:nvPr/>
        </p:nvSpPr>
        <p:spPr>
          <a:xfrm>
            <a:off x="683568" y="450816"/>
            <a:ext cx="5904656"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all" spc="0" normalizeH="0" baseline="0" noProof="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glow>
                  <a:reflection blurRad="12700" stA="28000" endPos="45000" dist="1000" dir="5400000" sy="-100000" algn="bl" rotWithShape="0"/>
                </a:effectLst>
                <a:uLnTx/>
                <a:uFillTx/>
                <a:latin typeface="Times New Roman" pitchFamily="18" charset="0"/>
                <a:ea typeface="+mn-ea"/>
                <a:cs typeface="Times New Roman" pitchFamily="18" charset="0"/>
              </a:rPr>
              <a:t>Preguntas para la lectura</a:t>
            </a:r>
            <a:r>
              <a:rPr kumimoji="0" lang="es-ES_tradnl" sz="2400" b="1" i="0" u="none" strike="noStrike" kern="1200" cap="all" spc="0" normalizeH="0" baseline="0" noProof="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glow>
                  <a:reflection blurRad="12700" stA="28000" endPos="45000" dist="1000" dir="5400000" sy="-100000" algn="bl" rotWithShape="0"/>
                </a:effectLst>
                <a:uLnTx/>
                <a:uFillTx/>
                <a:latin typeface="Times New Roman" pitchFamily="18" charset="0"/>
                <a:ea typeface="+mn-ea"/>
                <a:cs typeface="Times New Roman" pitchFamily="18" charset="0"/>
              </a:rPr>
              <a:t>:</a:t>
            </a:r>
            <a:endParaRPr kumimoji="0" lang="es-PE" sz="2400" b="1" i="0" u="none" strike="noStrike" kern="1200" cap="all" spc="0" normalizeH="0" baseline="0" noProof="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glow>
                <a:reflection blurRad="12700" stA="28000" endPos="45000" dist="1000" dir="5400000" sy="-100000" algn="bl" rotWithShape="0"/>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562280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699552" y="3556640"/>
            <a:ext cx="4638803" cy="2554545"/>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¿Qué rasgos caracterizan a Simeón y Ana</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             ¿</a:t>
            </a: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Qué gestos proféticos realizan</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a:t>
            </a:r>
            <a:endPar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endParaRPr>
          </a:p>
        </p:txBody>
      </p:sp>
    </p:spTree>
    <p:extLst>
      <p:ext uri="{BB962C8B-B14F-4D97-AF65-F5344CB8AC3E}">
        <p14:creationId xmlns:p14="http://schemas.microsoft.com/office/powerpoint/2010/main" val="4210851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1"/>
            <a:ext cx="8136904" cy="5854459"/>
          </a:xfrm>
          <a:prstGeom prst="rect">
            <a:avLst/>
          </a:prstGeom>
          <a:scene3d>
            <a:camera prst="orthographicFront"/>
            <a:lightRig rig="threePt" dir="t"/>
          </a:scene3d>
          <a:sp3d>
            <a:bevelT w="152400" h="50800" prst="softRound"/>
          </a:sp3d>
        </p:spPr>
      </p:pic>
      <p:sp>
        <p:nvSpPr>
          <p:cNvPr id="2" name="1 Rectángulo"/>
          <p:cNvSpPr/>
          <p:nvPr/>
        </p:nvSpPr>
        <p:spPr>
          <a:xfrm>
            <a:off x="1152979" y="4241074"/>
            <a:ext cx="6910049" cy="1770294"/>
          </a:xfrm>
          <a:prstGeom prst="rect">
            <a:avLst/>
          </a:prstGeom>
        </p:spPr>
        <p:txBody>
          <a:bodyPr wrap="square">
            <a:prstTxWarp prst="textDoubleWave1">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_tradnl" sz="36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¿Cuál es la causa de alegría y la alabanza de estos dos personajes?</a:t>
            </a:r>
            <a:endParaRPr kumimoji="0" lang="es-PE" sz="36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endParaRPr>
          </a:p>
        </p:txBody>
      </p:sp>
    </p:spTree>
    <p:extLst>
      <p:ext uri="{BB962C8B-B14F-4D97-AF65-F5344CB8AC3E}">
        <p14:creationId xmlns:p14="http://schemas.microsoft.com/office/powerpoint/2010/main" val="28569336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2"/>
            <a:ext cx="8136904" cy="5904656"/>
          </a:xfrm>
          <a:prstGeom prst="rect">
            <a:avLst/>
          </a:prstGeom>
          <a:scene3d>
            <a:camera prst="orthographicFront"/>
            <a:lightRig rig="threePt" dir="t"/>
          </a:scene3d>
          <a:sp3d>
            <a:bevelT prst="convex"/>
          </a:sp3d>
        </p:spPr>
      </p:pic>
      <p:sp>
        <p:nvSpPr>
          <p:cNvPr id="2" name="WordArt 11"/>
          <p:cNvSpPr>
            <a:spLocks noChangeArrowheads="1" noChangeShapeType="1" noTextEdit="1"/>
          </p:cNvSpPr>
          <p:nvPr/>
        </p:nvSpPr>
        <p:spPr bwMode="auto">
          <a:xfrm>
            <a:off x="683568" y="2204864"/>
            <a:ext cx="3024336" cy="3528392"/>
          </a:xfrm>
          <a:prstGeom prst="rect">
            <a:avLst/>
          </a:prstGeom>
          <a:extLst>
            <a:ext uri="{AF507438-7753-43E0-B8FC-AC1667EBCBE1}">
              <a14:hiddenEffects xmlns:a14="http://schemas.microsoft.com/office/drawing/2010/main">
                <a:effectLst/>
              </a14:hiddenEffects>
            </a:ext>
          </a:extLst>
        </p:spPr>
        <p:txBody>
          <a:bodyPr wrap="none" fromWordArt="1">
            <a:prstTxWarp prst="textInflateBottom">
              <a:avLst/>
            </a:prstTxWarp>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600" b="1" i="0" u="none" strike="noStrike" kern="1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¿Qué </a:t>
            </a:r>
            <a:r>
              <a:rPr kumimoji="0" lang="es-PE" sz="3600" b="1" i="0" u="none" strike="noStrike" kern="1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futuro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 </a:t>
            </a:r>
            <a:r>
              <a:rPr kumimoji="0" lang="es-PE" sz="3600" b="1" i="0" u="none" strike="noStrike" kern="1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anuncia Simeón </a:t>
            </a:r>
            <a:endParaRPr kumimoji="0" lang="es-PE" sz="3600" b="1" i="0" u="none" strike="noStrike" kern="1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al </a:t>
            </a:r>
            <a:r>
              <a:rPr kumimoji="0" lang="es-PE" sz="3600" b="1" i="0" u="none" strike="noStrike" kern="1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niño</a:t>
            </a:r>
            <a:r>
              <a:rPr kumimoji="0" lang="es-PE" sz="3600" b="1" i="0" u="none" strike="noStrike" kern="1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rPr>
              <a:t>?.</a:t>
            </a:r>
            <a:endParaRPr kumimoji="0" lang="es-PE" sz="3600" b="1" i="0" u="none" strike="noStrike" kern="1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ugalSans-Bold"/>
              <a:ea typeface="+mn-ea"/>
              <a:cs typeface="Times New Roman" pitchFamily="18" charset="0"/>
            </a:endParaRPr>
          </a:p>
        </p:txBody>
      </p:sp>
    </p:spTree>
    <p:extLst>
      <p:ext uri="{BB962C8B-B14F-4D97-AF65-F5344CB8AC3E}">
        <p14:creationId xmlns:p14="http://schemas.microsoft.com/office/powerpoint/2010/main" val="30000649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516" y="559090"/>
            <a:ext cx="8058912" cy="5809488"/>
          </a:xfrm>
          <a:prstGeom prst="rect">
            <a:avLst/>
          </a:prstGeom>
        </p:spPr>
      </p:pic>
      <p:sp>
        <p:nvSpPr>
          <p:cNvPr id="3" name="WordArt 2"/>
          <p:cNvSpPr>
            <a:spLocks noChangeArrowheads="1" noChangeShapeType="1" noTextEdit="1"/>
          </p:cNvSpPr>
          <p:nvPr/>
        </p:nvSpPr>
        <p:spPr bwMode="auto">
          <a:xfrm>
            <a:off x="977884" y="654422"/>
            <a:ext cx="7199461" cy="576362"/>
          </a:xfrm>
          <a:prstGeom prst="rect">
            <a:avLst/>
          </a:prstGeom>
        </p:spPr>
        <p:txBody>
          <a:bodyPr wrap="none" fromWordArt="1">
            <a:prstTxWarp prst="textPlain">
              <a:avLst>
                <a:gd name="adj" fmla="val 50000"/>
              </a:avLst>
            </a:prstTxWarp>
            <a:scene3d>
              <a:camera prst="legacyObliqueTopRight"/>
              <a:lightRig rig="legacyFlat3" dir="b"/>
            </a:scene3d>
            <a:sp3d extrusionH="430200" contourW="12700" prstMaterial="legacyMatte">
              <a:extrusionClr>
                <a:srgbClr val="66FFFF"/>
              </a:extrusionClr>
              <a:contourClr>
                <a:srgbClr val="422100"/>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smtClean="0">
                <a:ln w="9525">
                  <a:round/>
                  <a:headEnd/>
                  <a:tailEnd/>
                </a:ln>
                <a:solidFill>
                  <a:srgbClr val="FFFFFF"/>
                </a:solidFill>
                <a:effectLst/>
                <a:uLnTx/>
                <a:uFillTx/>
                <a:latin typeface="Candles"/>
                <a:ea typeface="+mn-ea"/>
                <a:cs typeface="Times New Roman" pitchFamily="18" charset="0"/>
              </a:rPr>
              <a:t>Presentación  del Señor</a:t>
            </a:r>
            <a:endParaRPr kumimoji="0" lang="es-PE" sz="3600" b="0" i="0" u="none" strike="noStrike" kern="10" cap="none" spc="0" normalizeH="0" baseline="0" noProof="0" dirty="0">
              <a:ln w="9525">
                <a:round/>
                <a:headEnd/>
                <a:tailEnd/>
              </a:ln>
              <a:solidFill>
                <a:srgbClr val="FFFFFF"/>
              </a:solidFill>
              <a:effectLst/>
              <a:uLnTx/>
              <a:uFillTx/>
              <a:latin typeface="Candles"/>
              <a:ea typeface="+mn-ea"/>
              <a:cs typeface="Times New Roman" pitchFamily="18" charset="0"/>
            </a:endParaRPr>
          </a:p>
        </p:txBody>
      </p:sp>
      <p:sp>
        <p:nvSpPr>
          <p:cNvPr id="4" name="2 Rectángulo"/>
          <p:cNvSpPr/>
          <p:nvPr/>
        </p:nvSpPr>
        <p:spPr>
          <a:xfrm>
            <a:off x="5984677" y="1276740"/>
            <a:ext cx="2388794"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900" cmpd="sng">
                  <a:solidFill>
                    <a:srgbClr val="00CC99">
                      <a:satMod val="190000"/>
                      <a:alpha val="55000"/>
                    </a:srgbClr>
                  </a:solidFill>
                  <a:prstDash val="solid"/>
                </a:ln>
                <a:solidFill>
                  <a:srgbClr val="00CC99">
                    <a:satMod val="200000"/>
                    <a:tint val="3000"/>
                  </a:srgbClr>
                </a:solidFill>
                <a:effectLst>
                  <a:innerShdw blurRad="101600" dist="76200" dir="5400000">
                    <a:srgbClr val="00CC99">
                      <a:satMod val="190000"/>
                      <a:tint val="100000"/>
                      <a:alpha val="74000"/>
                    </a:srgbClr>
                  </a:innerShdw>
                </a:effectLst>
                <a:uLnTx/>
                <a:uFillTx/>
                <a:latin typeface="Times New Roman" pitchFamily="18" charset="0"/>
                <a:ea typeface="+mn-ea"/>
                <a:cs typeface="Times New Roman" pitchFamily="18" charset="0"/>
              </a:rPr>
              <a:t>Lucas 2, 22-40</a:t>
            </a:r>
            <a:endParaRPr kumimoji="0" lang="es-ES" sz="2800" b="1" i="0" u="none" strike="noStrike" kern="1200" cap="none" spc="0" normalizeH="0" baseline="0" noProof="0" dirty="0">
              <a:ln w="900" cmpd="sng">
                <a:solidFill>
                  <a:srgbClr val="00CC99">
                    <a:satMod val="190000"/>
                    <a:alpha val="55000"/>
                  </a:srgbClr>
                </a:solidFill>
                <a:prstDash val="solid"/>
              </a:ln>
              <a:solidFill>
                <a:srgbClr val="00CC99">
                  <a:satMod val="200000"/>
                  <a:tint val="3000"/>
                </a:srgbClr>
              </a:solidFill>
              <a:effectLst>
                <a:innerShdw blurRad="101600" dist="76200" dir="5400000">
                  <a:srgbClr val="00CC99">
                    <a:satMod val="190000"/>
                    <a:tint val="100000"/>
                    <a:alpha val="74000"/>
                  </a:srgbClr>
                </a:innerShdw>
              </a:effectLst>
              <a:uLnTx/>
              <a:uFillTx/>
              <a:latin typeface="Times New Roman" pitchFamily="18" charset="0"/>
              <a:ea typeface="+mn-ea"/>
              <a:cs typeface="Times New Roman" pitchFamily="18" charset="0"/>
            </a:endParaRPr>
          </a:p>
        </p:txBody>
      </p:sp>
      <p:sp>
        <p:nvSpPr>
          <p:cNvPr id="5" name="WordArt 2"/>
          <p:cNvSpPr>
            <a:spLocks noChangeArrowheads="1" noChangeShapeType="1" noTextEdit="1"/>
          </p:cNvSpPr>
          <p:nvPr/>
        </p:nvSpPr>
        <p:spPr bwMode="auto">
          <a:xfrm>
            <a:off x="847156" y="5430475"/>
            <a:ext cx="7199461" cy="576362"/>
          </a:xfrm>
          <a:prstGeom prst="rect">
            <a:avLst/>
          </a:prstGeom>
        </p:spPr>
        <p:txBody>
          <a:bodyPr wrap="none" fromWordArt="1">
            <a:prstTxWarp prst="textWave2">
              <a:avLst/>
            </a:prstTxWarp>
            <a:scene3d>
              <a:camera prst="legacyObliqueTopRight"/>
              <a:lightRig rig="legacyFlat3" dir="b"/>
            </a:scene3d>
            <a:sp3d extrusionH="430200" prstMaterial="legacyMatte">
              <a:extrusionClr>
                <a:srgbClr val="FF00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smtClean="0">
                <a:ln w="9525">
                  <a:round/>
                  <a:headEnd/>
                  <a:tailEnd/>
                </a:ln>
                <a:solidFill>
                  <a:srgbClr val="FFFF00"/>
                </a:solidFill>
                <a:effectLst>
                  <a:outerShdw blurRad="50800" dist="38100" algn="l" rotWithShape="0">
                    <a:srgbClr val="C00000">
                      <a:alpha val="36000"/>
                    </a:srgbClr>
                  </a:outerShdw>
                </a:effectLst>
                <a:uLnTx/>
                <a:uFillTx/>
                <a:latin typeface="Candles"/>
                <a:ea typeface="+mn-ea"/>
                <a:cs typeface="Times New Roman" pitchFamily="18" charset="0"/>
              </a:rPr>
              <a:t>Fiesta de la Luz</a:t>
            </a:r>
            <a:endParaRPr kumimoji="0" lang="es-PE" sz="3600" b="0" i="0" u="none" strike="noStrike" kern="10" cap="none" spc="0" normalizeH="0" baseline="0" noProof="0" dirty="0">
              <a:ln w="9525">
                <a:round/>
                <a:headEnd/>
                <a:tailEnd/>
              </a:ln>
              <a:solidFill>
                <a:srgbClr val="FFFF00"/>
              </a:solidFill>
              <a:effectLst>
                <a:outerShdw blurRad="50800" dist="38100" algn="l" rotWithShape="0">
                  <a:srgbClr val="C00000">
                    <a:alpha val="36000"/>
                  </a:srgbClr>
                </a:outerShdw>
              </a:effectLst>
              <a:uLnTx/>
              <a:uFillTx/>
              <a:latin typeface="Candles"/>
              <a:ea typeface="+mn-ea"/>
              <a:cs typeface="Times New Roman" pitchFamily="18" charset="0"/>
            </a:endParaRPr>
          </a:p>
        </p:txBody>
      </p:sp>
    </p:spTree>
    <p:extLst>
      <p:ext uri="{BB962C8B-B14F-4D97-AF65-F5344CB8AC3E}">
        <p14:creationId xmlns:p14="http://schemas.microsoft.com/office/powerpoint/2010/main" val="9962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8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3"/>
            <a:ext cx="8064896" cy="5904656"/>
          </a:xfrm>
          <a:prstGeom prst="rect">
            <a:avLst/>
          </a:prstGeom>
        </p:spPr>
      </p:pic>
      <p:sp>
        <p:nvSpPr>
          <p:cNvPr id="65547" name="Text Box 11"/>
          <p:cNvSpPr txBox="1">
            <a:spLocks noChangeArrowheads="1"/>
          </p:cNvSpPr>
          <p:nvPr/>
        </p:nvSpPr>
        <p:spPr bwMode="auto">
          <a:xfrm>
            <a:off x="430017" y="4725144"/>
            <a:ext cx="8208912" cy="156966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000" b="1"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egoe UI" pitchFamily="34" charset="0"/>
                <a:ea typeface="Segoe UI" pitchFamily="34" charset="0"/>
                <a:cs typeface="Segoe UI" pitchFamily="34" charset="0"/>
              </a:rPr>
              <a:t>Motivación: </a:t>
            </a:r>
            <a:r>
              <a:rPr kumimoji="0" lang="es-ES_tradnl" sz="2400" b="1"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egoe UI" pitchFamily="34" charset="0"/>
                <a:ea typeface="Segoe UI" pitchFamily="34" charset="0"/>
                <a:cs typeface="Segoe UI" pitchFamily="34" charset="0"/>
              </a:rPr>
              <a:t>Todo </a:t>
            </a:r>
            <a:r>
              <a:rPr kumimoji="0" lang="es-ES_tradnl" sz="2400" b="1"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egoe UI" pitchFamily="34" charset="0"/>
                <a:ea typeface="Segoe UI" pitchFamily="34" charset="0"/>
                <a:cs typeface="Segoe UI" pitchFamily="34" charset="0"/>
              </a:rPr>
              <a:t>el que escuche las palabras de consuelo en que Jesús se muestra como luz y como gloria tiene que seguir hacia adelante y aceptarle en el camino de dureza, pasión y muerte</a:t>
            </a:r>
            <a:r>
              <a:rPr kumimoji="0" lang="es-ES_tradnl" sz="2400" b="1"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egoe UI" pitchFamily="34" charset="0"/>
                <a:ea typeface="Segoe UI" pitchFamily="34" charset="0"/>
                <a:cs typeface="Segoe UI" pitchFamily="34" charset="0"/>
              </a:rPr>
              <a:t>.</a:t>
            </a:r>
            <a:endParaRPr kumimoji="0" lang="es-ES_tradnl" sz="2400" b="1"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egoe UI" pitchFamily="34" charset="0"/>
              <a:ea typeface="Segoe UI" pitchFamily="34" charset="0"/>
              <a:cs typeface="Segoe UI" pitchFamily="34" charset="0"/>
            </a:endParaRPr>
          </a:p>
        </p:txBody>
      </p:sp>
      <p:sp>
        <p:nvSpPr>
          <p:cNvPr id="7" name="AutoShape 2"/>
          <p:cNvSpPr>
            <a:spLocks noChangeArrowheads="1"/>
          </p:cNvSpPr>
          <p:nvPr/>
        </p:nvSpPr>
        <p:spPr bwMode="auto">
          <a:xfrm>
            <a:off x="611560" y="548680"/>
            <a:ext cx="2376264" cy="802266"/>
          </a:xfrm>
          <a:prstGeom prst="roundRect">
            <a:avLst>
              <a:gd name="adj" fmla="val 16667"/>
            </a:avLst>
          </a:prstGeom>
          <a:solidFill>
            <a:srgbClr val="FFFF6D"/>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402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40200"/>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800" b="0" i="0" u="none" strike="noStrike" kern="1200" cap="none" spc="0" normalizeH="0" baseline="0" noProof="0" dirty="0">
              <a:ln>
                <a:noFill/>
              </a:ln>
              <a:solidFill>
                <a:srgbClr val="040200"/>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11269001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5547"/>
                                        </p:tgtEl>
                                        <p:attrNameLst>
                                          <p:attrName>style.visibility</p:attrName>
                                        </p:attrNameLst>
                                      </p:cBhvr>
                                      <p:to>
                                        <p:strVal val="visible"/>
                                      </p:to>
                                    </p:set>
                                    <p:anim calcmode="lin" valueType="num">
                                      <p:cBhvr>
                                        <p:cTn id="7" dur="500" fill="hold"/>
                                        <p:tgtEl>
                                          <p:spTgt spid="655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547"/>
                                        </p:tgtEl>
                                        <p:attrNameLst>
                                          <p:attrName>ppt_y</p:attrName>
                                        </p:attrNameLst>
                                      </p:cBhvr>
                                      <p:tavLst>
                                        <p:tav tm="0">
                                          <p:val>
                                            <p:strVal val="#ppt_y"/>
                                          </p:val>
                                        </p:tav>
                                        <p:tav tm="100000">
                                          <p:val>
                                            <p:strVal val="#ppt_y"/>
                                          </p:val>
                                        </p:tav>
                                      </p:tavLst>
                                    </p:anim>
                                    <p:anim calcmode="lin" valueType="num">
                                      <p:cBhvr>
                                        <p:cTn id="9" dur="500" fill="hold"/>
                                        <p:tgtEl>
                                          <p:spTgt spid="655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5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3659"/>
          <a:stretch/>
        </p:blipFill>
        <p:spPr bwMode="auto">
          <a:xfrm>
            <a:off x="539551" y="476672"/>
            <a:ext cx="8064897"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1253998" y="476672"/>
            <a:ext cx="6840537" cy="1323439"/>
          </a:xfrm>
          <a:prstGeom prst="rect">
            <a:avLst/>
          </a:prstGeom>
          <a:noFill/>
          <a:ln>
            <a:noFill/>
          </a:ln>
          <a:effectLst/>
          <a:extLst/>
        </p:spPr>
        <p:txBody>
          <a:bodyPr>
            <a:prstTxWarp prst="textWave4">
              <a:avLst/>
            </a:prstTxWarp>
            <a:spAutoFit/>
          </a:bodyPr>
          <a:lstStyle/>
          <a:p>
            <a:pPr marL="571500" marR="0" lvl="0" indent="-571500" algn="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40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¿Espero en mi vida al Salvador</a:t>
            </a:r>
            <a:r>
              <a:rPr kumimoji="0" lang="es-ES_tradnl" sz="40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a:t>
            </a:r>
            <a:endParaRPr kumimoji="0" lang="es-ES_tradnl" sz="40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endParaRPr>
          </a:p>
        </p:txBody>
      </p:sp>
      <p:sp>
        <p:nvSpPr>
          <p:cNvPr id="7" name="Text Box 6"/>
          <p:cNvSpPr txBox="1">
            <a:spLocks noChangeArrowheads="1"/>
          </p:cNvSpPr>
          <p:nvPr/>
        </p:nvSpPr>
        <p:spPr bwMode="auto">
          <a:xfrm>
            <a:off x="971600" y="5445224"/>
            <a:ext cx="6840537" cy="707886"/>
          </a:xfrm>
          <a:prstGeom prst="rect">
            <a:avLst/>
          </a:prstGeom>
          <a:noFill/>
          <a:ln>
            <a:noFill/>
          </a:ln>
          <a:effectLst/>
          <a:extLst/>
        </p:spPr>
        <p:txBody>
          <a:bodyPr>
            <a:prstTxWarp prst="textChevronInverted">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a:t>
            </a:r>
            <a:r>
              <a:rPr kumimoji="0" lang="es-ES_tradnl" sz="40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Cómo</a:t>
            </a:r>
            <a:r>
              <a:rPr kumimoji="0" lang="es-ES_tradnl" sz="40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 ¿</a:t>
            </a:r>
            <a:r>
              <a:rPr kumimoji="0" lang="es-ES_tradnl" sz="40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Dónde</a:t>
            </a:r>
            <a:r>
              <a:rPr kumimoji="0" lang="es-ES_tradnl" sz="40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rPr>
              <a:t>?</a:t>
            </a:r>
            <a:endParaRPr kumimoji="0" lang="es-ES_tradnl" sz="40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60157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6566"/>
                                        </p:tgtEl>
                                        <p:attrNameLst>
                                          <p:attrName>style.visibility</p:attrName>
                                        </p:attrNameLst>
                                      </p:cBhvr>
                                      <p:to>
                                        <p:strVal val="visible"/>
                                      </p:to>
                                    </p:set>
                                    <p:animEffect transition="in" filter="fade">
                                      <p:cBhvr>
                                        <p:cTn id="7" dur="1000"/>
                                        <p:tgtEl>
                                          <p:spTgt spid="66566"/>
                                        </p:tgtEl>
                                      </p:cBhvr>
                                    </p:animEffect>
                                    <p:anim calcmode="lin" valueType="num">
                                      <p:cBhvr>
                                        <p:cTn id="8" dur="1000" fill="hold"/>
                                        <p:tgtEl>
                                          <p:spTgt spid="66566"/>
                                        </p:tgtEl>
                                        <p:attrNameLst>
                                          <p:attrName>ppt_x</p:attrName>
                                        </p:attrNameLst>
                                      </p:cBhvr>
                                      <p:tavLst>
                                        <p:tav tm="0">
                                          <p:val>
                                            <p:strVal val="#ppt_x-.1"/>
                                          </p:val>
                                        </p:tav>
                                        <p:tav tm="100000">
                                          <p:val>
                                            <p:strVal val="#ppt_x"/>
                                          </p:val>
                                        </p:tav>
                                      </p:tavLst>
                                    </p:anim>
                                    <p:anim calcmode="lin" valueType="num">
                                      <p:cBhvr>
                                        <p:cTn id="9" dur="1000" fill="hold"/>
                                        <p:tgtEl>
                                          <p:spTgt spid="66566"/>
                                        </p:tgtEl>
                                        <p:attrNameLst>
                                          <p:attrName>ppt_y</p:attrName>
                                        </p:attrNameLst>
                                      </p:cBhvr>
                                      <p:tavLst>
                                        <p:tav tm="0">
                                          <p:val>
                                            <p:strVal val="#ppt_y"/>
                                          </p:val>
                                        </p:tav>
                                        <p:tav tm="100000">
                                          <p:val>
                                            <p:strVal val="#ppt_y"/>
                                          </p:val>
                                        </p:tav>
                                      </p:tavLst>
                                    </p:anim>
                                  </p:childTnLst>
                                </p:cTn>
                              </p:par>
                            </p:childTnLst>
                          </p:cTn>
                        </p:par>
                        <p:par>
                          <p:cTn id="10" fill="hold">
                            <p:stCondLst>
                              <p:cond delay="3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1"/>
            <a:ext cx="8132032" cy="5861513"/>
          </a:xfrm>
          <a:prstGeom prst="rect">
            <a:avLst/>
          </a:prstGeom>
          <a:scene3d>
            <a:camera prst="orthographicFront"/>
            <a:lightRig rig="threePt" dir="t"/>
          </a:scene3d>
          <a:sp3d>
            <a:bevelT prst="convex"/>
          </a:sp3d>
        </p:spPr>
      </p:pic>
      <p:sp>
        <p:nvSpPr>
          <p:cNvPr id="66566" name="Text Box 6"/>
          <p:cNvSpPr txBox="1">
            <a:spLocks noChangeArrowheads="1"/>
          </p:cNvSpPr>
          <p:nvPr/>
        </p:nvSpPr>
        <p:spPr bwMode="auto">
          <a:xfrm>
            <a:off x="2095912" y="2991881"/>
            <a:ext cx="4826861" cy="2554545"/>
          </a:xfrm>
          <a:prstGeom prst="rect">
            <a:avLst/>
          </a:prstGeom>
          <a:noFill/>
          <a:ln>
            <a:noFill/>
          </a:ln>
          <a:effectLst/>
          <a:extLst/>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4000" b="1" i="0" u="none" strike="noStrike" kern="1200" cap="none" spc="0" normalizeH="0" baseline="0" noProof="0" dirty="0" smtClean="0">
                <a:ln w="6600">
                  <a:solidFill>
                    <a:srgbClr val="3333CC"/>
                  </a:solidFill>
                  <a:prstDash val="solid"/>
                </a:ln>
                <a:solidFill>
                  <a:srgbClr val="00CC99">
                    <a:lumMod val="20000"/>
                    <a:lumOff val="80000"/>
                  </a:srgbClr>
                </a:solidFill>
                <a:effectLst>
                  <a:outerShdw dist="38100" dir="2700000" algn="tl" rotWithShape="0">
                    <a:srgbClr val="3333CC"/>
                  </a:outerShdw>
                </a:effectLst>
                <a:uLnTx/>
                <a:uFillTx/>
                <a:latin typeface="Times New Roman" pitchFamily="18" charset="0"/>
                <a:ea typeface="+mn-ea"/>
                <a:cs typeface="Times New Roman" pitchFamily="18" charset="0"/>
              </a:rPr>
              <a:t>¿</a:t>
            </a:r>
            <a:r>
              <a:rPr kumimoji="0" lang="es-ES_tradnl" sz="4000" b="1" i="0" u="none" strike="noStrike" kern="1200" cap="none" spc="0" normalizeH="0" baseline="0" noProof="0" dirty="0">
                <a:ln w="6600">
                  <a:solidFill>
                    <a:srgbClr val="3333CC"/>
                  </a:solidFill>
                  <a:prstDash val="solid"/>
                </a:ln>
                <a:solidFill>
                  <a:srgbClr val="00CC99">
                    <a:lumMod val="20000"/>
                    <a:lumOff val="80000"/>
                  </a:srgbClr>
                </a:solidFill>
                <a:effectLst>
                  <a:outerShdw dist="38100" dir="2700000" algn="tl" rotWithShape="0">
                    <a:srgbClr val="3333CC"/>
                  </a:outerShdw>
                </a:effectLst>
                <a:uLnTx/>
                <a:uFillTx/>
                <a:latin typeface="Times New Roman" pitchFamily="18" charset="0"/>
                <a:ea typeface="+mn-ea"/>
                <a:cs typeface="Times New Roman" pitchFamily="18" charset="0"/>
              </a:rPr>
              <a:t>Lo acojo con los brazos abiertos como Simeón y Ana?</a:t>
            </a:r>
          </a:p>
        </p:txBody>
      </p:sp>
    </p:spTree>
    <p:extLst>
      <p:ext uri="{BB962C8B-B14F-4D97-AF65-F5344CB8AC3E}">
        <p14:creationId xmlns:p14="http://schemas.microsoft.com/office/powerpoint/2010/main" val="2840146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6566"/>
                                        </p:tgtEl>
                                        <p:attrNameLst>
                                          <p:attrName>style.visibility</p:attrName>
                                        </p:attrNameLst>
                                      </p:cBhvr>
                                      <p:to>
                                        <p:strVal val="visible"/>
                                      </p:to>
                                    </p:set>
                                    <p:animEffect transition="in" filter="fade">
                                      <p:cBhvr>
                                        <p:cTn id="7" dur="1000"/>
                                        <p:tgtEl>
                                          <p:spTgt spid="66566"/>
                                        </p:tgtEl>
                                      </p:cBhvr>
                                    </p:animEffect>
                                    <p:anim calcmode="lin" valueType="num">
                                      <p:cBhvr>
                                        <p:cTn id="8" dur="1000" fill="hold"/>
                                        <p:tgtEl>
                                          <p:spTgt spid="66566"/>
                                        </p:tgtEl>
                                        <p:attrNameLst>
                                          <p:attrName>ppt_x</p:attrName>
                                        </p:attrNameLst>
                                      </p:cBhvr>
                                      <p:tavLst>
                                        <p:tav tm="0">
                                          <p:val>
                                            <p:strVal val="#ppt_x-.1"/>
                                          </p:val>
                                        </p:tav>
                                        <p:tav tm="100000">
                                          <p:val>
                                            <p:strVal val="#ppt_x"/>
                                          </p:val>
                                        </p:tav>
                                      </p:tavLst>
                                    </p:anim>
                                    <p:anim calcmode="lin" valueType="num">
                                      <p:cBhvr>
                                        <p:cTn id="9" dur="1000" fill="hold"/>
                                        <p:tgtEl>
                                          <p:spTgt spid="66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854" y="404664"/>
            <a:ext cx="8167466" cy="5980176"/>
          </a:xfrm>
          <a:prstGeom prst="rect">
            <a:avLst/>
          </a:prstGeom>
        </p:spPr>
      </p:pic>
      <p:sp>
        <p:nvSpPr>
          <p:cNvPr id="70664" name="Text Box 8"/>
          <p:cNvSpPr txBox="1">
            <a:spLocks noChangeArrowheads="1"/>
          </p:cNvSpPr>
          <p:nvPr/>
        </p:nvSpPr>
        <p:spPr bwMode="auto">
          <a:xfrm>
            <a:off x="488855" y="499214"/>
            <a:ext cx="8054930" cy="1938992"/>
          </a:xfrm>
          <a:prstGeom prst="rect">
            <a:avLst/>
          </a:prstGeom>
          <a:noFill/>
          <a:ln>
            <a:noFill/>
          </a:ln>
          <a:effectLst/>
          <a:extLst/>
        </p:spPr>
        <p:txBody>
          <a:bodyPr wrap="square">
            <a:prstTxWarp prst="textWave2">
              <a:avLst/>
            </a:prstTxWarp>
            <a:spAutoFit/>
          </a:bodyPr>
          <a:lstStyle/>
          <a:p>
            <a:pPr marL="571500" marR="0" lvl="0" indent="-571500" algn="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4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¿Qué dice Simeón en su himno de alabanza inspirado por el Espíritu Santo? </a:t>
            </a:r>
          </a:p>
        </p:txBody>
      </p:sp>
      <p:sp>
        <p:nvSpPr>
          <p:cNvPr id="7" name="Text Box 8"/>
          <p:cNvSpPr txBox="1">
            <a:spLocks noChangeArrowheads="1"/>
          </p:cNvSpPr>
          <p:nvPr/>
        </p:nvSpPr>
        <p:spPr bwMode="auto">
          <a:xfrm>
            <a:off x="4102779" y="2768412"/>
            <a:ext cx="4104456" cy="2084791"/>
          </a:xfrm>
          <a:prstGeom prst="rect">
            <a:avLst/>
          </a:prstGeom>
          <a:noFill/>
          <a:ln>
            <a:noFill/>
          </a:ln>
          <a:effectLst/>
          <a:extLst/>
        </p:spPr>
        <p:txBody>
          <a:bodyPr wrap="square">
            <a:prstTxWarp prst="textCan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1" i="0" u="none" strike="noStrike" kern="1200" cap="none" spc="0" normalizeH="0" baseline="0" noProof="0" dirty="0" smtClean="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a:t>
            </a:r>
            <a:r>
              <a:rPr kumimoji="0" lang="es-ES_tradnl" sz="36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Estamos </a:t>
            </a:r>
            <a:r>
              <a:rPr kumimoji="0" lang="es-ES_tradnl" sz="3600" b="1" i="0" u="none" strike="noStrike" kern="1200" cap="none" spc="0" normalizeH="0" baseline="0" noProof="0" dirty="0" smtClean="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1" i="0" u="none" strike="noStrike" kern="1200" cap="none" spc="0" normalizeH="0" baseline="0" noProof="0" dirty="0" smtClean="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 </a:t>
            </a:r>
            <a:r>
              <a:rPr kumimoji="0" lang="es-ES_tradnl" sz="36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capacidad de decir lo mismo</a:t>
            </a:r>
            <a:r>
              <a:rPr kumimoji="0" lang="es-ES_tradnl" sz="3600" b="1" i="0" u="none" strike="noStrike" kern="1200" cap="none" spc="0" normalizeH="0" baseline="0" noProof="0" dirty="0" smtClean="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rPr>
              <a:t>?</a:t>
            </a:r>
            <a:endParaRPr kumimoji="0" lang="es-ES_tradnl" sz="36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15530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0664"/>
                                        </p:tgtEl>
                                        <p:attrNameLst>
                                          <p:attrName>style.visibility</p:attrName>
                                        </p:attrNameLst>
                                      </p:cBhvr>
                                      <p:to>
                                        <p:strVal val="visible"/>
                                      </p:to>
                                    </p:set>
                                    <p:anim calcmode="discrete" valueType="clr">
                                      <p:cBhvr override="childStyle">
                                        <p:cTn id="7"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4"/>
                                        </p:tgtEl>
                                        <p:attrNameLst>
                                          <p:attrName>fillcolor</p:attrName>
                                        </p:attrNameLst>
                                      </p:cBhvr>
                                      <p:tavLst>
                                        <p:tav tm="0">
                                          <p:val>
                                            <p:clrVal>
                                              <a:schemeClr val="accent2"/>
                                            </p:clrVal>
                                          </p:val>
                                        </p:tav>
                                        <p:tav tm="50000">
                                          <p:val>
                                            <p:clrVal>
                                              <a:schemeClr val="hlink"/>
                                            </p:clrVal>
                                          </p:val>
                                        </p:tav>
                                      </p:tavLst>
                                    </p:anim>
                                    <p:set>
                                      <p:cBhvr>
                                        <p:cTn id="9" dur="80"/>
                                        <p:tgtEl>
                                          <p:spTgt spid="70664"/>
                                        </p:tgtEl>
                                        <p:attrNameLst>
                                          <p:attrName>fill.type</p:attrName>
                                        </p:attrNameLst>
                                      </p:cBhvr>
                                      <p:to>
                                        <p:strVal val="solid"/>
                                      </p:to>
                                    </p:set>
                                  </p:childTnLst>
                                </p:cTn>
                              </p:par>
                            </p:childTnLst>
                          </p:cTn>
                        </p:par>
                        <p:par>
                          <p:cTn id="10" fill="hold">
                            <p:stCondLst>
                              <p:cond delay="2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3995936" y="2496243"/>
            <a:ext cx="3780419" cy="954107"/>
          </a:xfrm>
          <a:prstGeom prst="rect">
            <a:avLst/>
          </a:prstGeom>
          <a:noFill/>
          <a:ln>
            <a:noFill/>
          </a:ln>
          <a:effectLst/>
          <a:extLst/>
        </p:spPr>
        <p:txBody>
          <a:bodyPr wrap="squar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99"/>
                </a:solidFill>
                <a:effectLst>
                  <a:glow rad="63500">
                    <a:srgbClr val="000000">
                      <a:satMod val="175000"/>
                      <a:alpha val="40000"/>
                    </a:srgbClr>
                  </a:glow>
                  <a:outerShdw blurRad="38100" dist="38100" dir="2700000" algn="tl">
                    <a:srgbClr val="000000">
                      <a:alpha val="43137"/>
                    </a:srgbClr>
                  </a:outerShdw>
                </a:effectLst>
                <a:uLnTx/>
                <a:uFillTx/>
                <a:latin typeface="Showcard Gothic" pitchFamily="82" charset="0"/>
                <a:ea typeface="+mn-ea"/>
                <a:cs typeface="Times New Roman" pitchFamily="18" charset="0"/>
              </a:rPr>
              <a:t>¿</a:t>
            </a:r>
            <a:r>
              <a:rPr kumimoji="0" lang="es-PE" sz="2800" b="1" i="0" u="none" strike="noStrike" kern="1200" cap="none" spc="0" normalizeH="0" baseline="0" noProof="0" dirty="0">
                <a:ln>
                  <a:noFill/>
                </a:ln>
                <a:solidFill>
                  <a:srgbClr val="FFFF99"/>
                </a:solidFill>
                <a:effectLst>
                  <a:glow rad="63500">
                    <a:srgbClr val="000000">
                      <a:satMod val="175000"/>
                      <a:alpha val="40000"/>
                    </a:srgbClr>
                  </a:glow>
                  <a:outerShdw blurRad="38100" dist="38100" dir="2700000" algn="tl">
                    <a:srgbClr val="000000">
                      <a:alpha val="43137"/>
                    </a:srgbClr>
                  </a:outerShdw>
                </a:effectLst>
                <a:uLnTx/>
                <a:uFillTx/>
                <a:latin typeface="Showcard Gothic" pitchFamily="82" charset="0"/>
                <a:ea typeface="+mn-ea"/>
                <a:cs typeface="Times New Roman" pitchFamily="18" charset="0"/>
              </a:rPr>
              <a:t>de qué manera ilumina mi vida? </a:t>
            </a:r>
            <a:endParaRPr kumimoji="0" lang="es-ES" sz="2800" b="1" i="0" u="none" strike="noStrike" kern="1200" cap="none" spc="0" normalizeH="0" baseline="0" noProof="0" dirty="0">
              <a:ln>
                <a:noFill/>
              </a:ln>
              <a:solidFill>
                <a:srgbClr val="FFFF99"/>
              </a:solidFill>
              <a:effectLst>
                <a:glow rad="63500">
                  <a:srgbClr val="000000">
                    <a:satMod val="175000"/>
                    <a:alpha val="40000"/>
                  </a:srgbClr>
                </a:glow>
                <a:outerShdw blurRad="38100" dist="38100" dir="2700000" algn="tl">
                  <a:srgbClr val="000000">
                    <a:alpha val="43137"/>
                  </a:srgbClr>
                </a:outerShdw>
              </a:effectLst>
              <a:uLnTx/>
              <a:uFillTx/>
              <a:latin typeface="Showcard Gothic" pitchFamily="82" charset="0"/>
              <a:ea typeface="+mn-ea"/>
              <a:cs typeface="Times New Roman" pitchFamily="18" charset="0"/>
            </a:endParaRPr>
          </a:p>
        </p:txBody>
      </p:sp>
      <p:pic>
        <p:nvPicPr>
          <p:cNvPr id="18436" name="Picture 4" descr="http://sp7.fotolog.com/photo/7/55/80/adris_awp30/1227557039619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0993" y="188640"/>
            <a:ext cx="3808958" cy="63367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2720" name="Text Box 16"/>
          <p:cNvSpPr txBox="1">
            <a:spLocks noChangeArrowheads="1"/>
          </p:cNvSpPr>
          <p:nvPr/>
        </p:nvSpPr>
        <p:spPr bwMode="auto">
          <a:xfrm>
            <a:off x="2627784" y="404664"/>
            <a:ext cx="5976664" cy="1815882"/>
          </a:xfrm>
          <a:prstGeom prst="rect">
            <a:avLst/>
          </a:prstGeom>
          <a:noFill/>
          <a:ln>
            <a:noFill/>
          </a:ln>
          <a:effectLst/>
          <a:ex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rPr>
              <a:t>El encuentro con Jesús a través de su Palabra,             de la Eucaristía, en el servicio a  los pobres…</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endParaRPr>
          </a:p>
        </p:txBody>
      </p:sp>
      <p:pic>
        <p:nvPicPr>
          <p:cNvPr id="4098" name="Picture 2" descr="Resultado de imagen para ser luz para los dema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6826"/>
          <a:stretch/>
        </p:blipFill>
        <p:spPr bwMode="auto">
          <a:xfrm>
            <a:off x="4548551" y="2996952"/>
            <a:ext cx="4595449" cy="386104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2655404" y="4030790"/>
            <a:ext cx="2681064" cy="181588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rPr>
              <a:t>¿</a:t>
            </a:r>
            <a:r>
              <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rPr>
              <a:t>Estoy siendo luz para los demás</a:t>
            </a: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rPr>
              <a:t>?</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Swis721 Blk BT" panose="020B0904030502020204" pitchFamily="34" charset="0"/>
              <a:ea typeface="+mn-ea"/>
              <a:cs typeface="Times New Roman" pitchFamily="18" charset="0"/>
            </a:endParaRPr>
          </a:p>
        </p:txBody>
      </p:sp>
    </p:spTree>
    <p:extLst>
      <p:ext uri="{BB962C8B-B14F-4D97-AF65-F5344CB8AC3E}">
        <p14:creationId xmlns:p14="http://schemas.microsoft.com/office/powerpoint/2010/main" val="2218578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2720"/>
                                        </p:tgtEl>
                                        <p:attrNameLst>
                                          <p:attrName>style.visibility</p:attrName>
                                        </p:attrNameLst>
                                      </p:cBhvr>
                                      <p:to>
                                        <p:strVal val="visible"/>
                                      </p:to>
                                    </p:set>
                                    <p:anim calcmode="lin" valueType="num">
                                      <p:cBhvr>
                                        <p:cTn id="7" dur="500" fill="hold"/>
                                        <p:tgtEl>
                                          <p:spTgt spid="727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2720"/>
                                        </p:tgtEl>
                                        <p:attrNameLst>
                                          <p:attrName>ppt_y</p:attrName>
                                        </p:attrNameLst>
                                      </p:cBhvr>
                                      <p:tavLst>
                                        <p:tav tm="0">
                                          <p:val>
                                            <p:strVal val="#ppt_y"/>
                                          </p:val>
                                        </p:tav>
                                        <p:tav tm="100000">
                                          <p:val>
                                            <p:strVal val="#ppt_y"/>
                                          </p:val>
                                        </p:tav>
                                      </p:tavLst>
                                    </p:anim>
                                    <p:anim calcmode="lin" valueType="num">
                                      <p:cBhvr>
                                        <p:cTn id="9" dur="500" fill="hold"/>
                                        <p:tgtEl>
                                          <p:spTgt spid="727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27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2720"/>
                                        </p:tgtEl>
                                      </p:cBhvr>
                                    </p:animEffect>
                                  </p:childTnLst>
                                </p:cTn>
                              </p:par>
                            </p:childTnLst>
                          </p:cTn>
                        </p:par>
                        <p:par>
                          <p:cTn id="12" fill="hold">
                            <p:stCondLst>
                              <p:cond delay="42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6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72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86650" cy="58922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1148" name="Text Box 12"/>
          <p:cNvSpPr txBox="1">
            <a:spLocks noChangeArrowheads="1"/>
          </p:cNvSpPr>
          <p:nvPr/>
        </p:nvSpPr>
        <p:spPr bwMode="auto">
          <a:xfrm>
            <a:off x="646634" y="3873875"/>
            <a:ext cx="77332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400" b="1" i="1" u="none" strike="noStrike" kern="1200" cap="none" spc="0" normalizeH="0" baseline="0" noProof="0" dirty="0" smtClean="0">
                <a:ln w="6600">
                  <a:solidFill>
                    <a:srgbClr val="3333CC"/>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Segoe UI Symbol" pitchFamily="34" charset="0"/>
                <a:cs typeface="Times New Roman" pitchFamily="18" charset="0"/>
              </a:rPr>
              <a:t>Motivación: Después </a:t>
            </a:r>
            <a:r>
              <a:rPr kumimoji="0" lang="es-PE" sz="2400" b="1" i="1"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Segoe UI Symbol" pitchFamily="34" charset="0"/>
                <a:cs typeface="Times New Roman" pitchFamily="18" charset="0"/>
              </a:rPr>
              <a:t>de la oración de Simeón, el evangelista anota que los padres de Jesús participan con su admiración. También a ellos se les han abierto los ojos ante el misterio que se está manifestando en el niño Jesús. Expresemos, también, nuestra admiración.</a:t>
            </a:r>
            <a:endParaRPr kumimoji="0" lang="es-ES" sz="2400" b="1" i="1"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Segoe UI Symbol" pitchFamily="34" charset="0"/>
              <a:cs typeface="Times New Roman" pitchFamily="18" charset="0"/>
            </a:endParaRPr>
          </a:p>
        </p:txBody>
      </p:sp>
      <p:sp>
        <p:nvSpPr>
          <p:cNvPr id="8" name="AutoShape 2"/>
          <p:cNvSpPr>
            <a:spLocks noChangeArrowheads="1"/>
          </p:cNvSpPr>
          <p:nvPr/>
        </p:nvSpPr>
        <p:spPr bwMode="auto">
          <a:xfrm>
            <a:off x="551740" y="478524"/>
            <a:ext cx="2764649" cy="934252"/>
          </a:xfrm>
          <a:prstGeom prst="roundRect">
            <a:avLst>
              <a:gd name="adj" fmla="val 16667"/>
            </a:avLst>
          </a:prstGeom>
          <a:solidFill>
            <a:srgbClr val="FFFF6D"/>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36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3897993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48"/>
                                        </p:tgtEl>
                                        <p:attrNameLst>
                                          <p:attrName>style.visibility</p:attrName>
                                        </p:attrNameLst>
                                      </p:cBhvr>
                                      <p:to>
                                        <p:strVal val="visible"/>
                                      </p:to>
                                    </p:set>
                                    <p:anim calcmode="discrete" valueType="clr">
                                      <p:cBhvr override="childStyle">
                                        <p:cTn id="7" dur="80"/>
                                        <p:tgtEl>
                                          <p:spTgt spid="911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8"/>
                                        </p:tgtEl>
                                        <p:attrNameLst>
                                          <p:attrName>fillcolor</p:attrName>
                                        </p:attrNameLst>
                                      </p:cBhvr>
                                      <p:tavLst>
                                        <p:tav tm="0">
                                          <p:val>
                                            <p:clrVal>
                                              <a:schemeClr val="accent2"/>
                                            </p:clrVal>
                                          </p:val>
                                        </p:tav>
                                        <p:tav tm="50000">
                                          <p:val>
                                            <p:clrVal>
                                              <a:schemeClr val="hlink"/>
                                            </p:clrVal>
                                          </p:val>
                                        </p:tav>
                                      </p:tavLst>
                                    </p:anim>
                                    <p:set>
                                      <p:cBhvr>
                                        <p:cTn id="9" dur="80"/>
                                        <p:tgtEl>
                                          <p:spTgt spid="911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l Evangelio Hoy La Presentacion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43608" y="5445224"/>
            <a:ext cx="7476966"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rPr>
              <a:t>Luego de un tiempo de oración personal, compartimos en grupos nuestra oración (o todos juntos)</a:t>
            </a:r>
            <a:endPar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2727743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Un día hermoso, grande y bello como el de hoy, me nace decirte que Te Amo Demasiado... Me nace buscar tu cariño, tu compañía, tu serenidad, tu Mansedumbre que tanta falta me hace 😅 tu Amor busco y lo busco sin cesar... No más miedo, pues el fruto del Amor siempre será bueno 🐦&#10;&#10;Gracias por todo Señor, gracias aunque sabes que para mí no es fácil, ni lo ha sido, es muy grande lo que has hecho y creeme lo valoro muchísimo, aunque mi corazón se arrugue peor que una pasita, aquí estoy amado mío para agradarte a Tí también, para servirte también a Tí y para de Tu Mano Preciosa y súper valiosa hacer en todo la Voluntad de Nuestro Padre del Cielo.&#10;&#10;Te Amo tanto que no me cabe tanto amor en esta limitada humanidad que me invade... #CASTIDADYODIGOSI #CastidadSi #ElMásPapasitodeTodos #Jesús #Fiat #Oración #Aleg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76" y="476672"/>
            <a:ext cx="8108571" cy="609600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495876" y="404664"/>
            <a:ext cx="2359941" cy="70788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4000" b="0" i="1" u="none" strike="noStrike" kern="1200" cap="none" spc="0" normalizeH="0" baseline="0" noProof="0" dirty="0">
                <a:ln>
                  <a:noFill/>
                </a:ln>
                <a:solidFill>
                  <a:srgbClr val="FFC000"/>
                </a:solidFill>
                <a:effectLst/>
                <a:uLnTx/>
                <a:uFillTx/>
                <a:latin typeface="Comic Sans MS" pitchFamily="66" charset="0"/>
                <a:ea typeface="+mn-ea"/>
                <a:cs typeface="Times New Roman" pitchFamily="18" charset="0"/>
              </a:rPr>
              <a:t>Salmo  </a:t>
            </a:r>
            <a:r>
              <a:rPr kumimoji="0" lang="es-ES_tradnl" sz="2400" b="1" i="1" u="none" strike="noStrike" kern="1200" cap="none" spc="0" normalizeH="0" baseline="0" noProof="0" dirty="0" smtClean="0">
                <a:ln>
                  <a:noFill/>
                </a:ln>
                <a:solidFill>
                  <a:srgbClr val="FFC000"/>
                </a:solidFill>
                <a:effectLst/>
                <a:uLnTx/>
                <a:uFillTx/>
                <a:latin typeface="Comic Sans MS" pitchFamily="66" charset="0"/>
                <a:ea typeface="+mn-ea"/>
                <a:cs typeface="Times New Roman" pitchFamily="18" charset="0"/>
              </a:rPr>
              <a:t>23</a:t>
            </a:r>
            <a:endParaRPr kumimoji="0" lang="es-ES_tradnl" sz="6600" b="0" i="1" u="none" strike="noStrike" kern="1200" cap="none" spc="0" normalizeH="0" baseline="0" noProof="0" dirty="0">
              <a:ln>
                <a:noFill/>
              </a:ln>
              <a:solidFill>
                <a:srgbClr val="FFC000"/>
              </a:solidFill>
              <a:effectLst/>
              <a:uLnTx/>
              <a:uFillTx/>
              <a:latin typeface="Comic Sans MS" pitchFamily="66" charset="0"/>
              <a:ea typeface="+mn-ea"/>
              <a:cs typeface="Times New Roman" pitchFamily="18" charset="0"/>
            </a:endParaRPr>
          </a:p>
        </p:txBody>
      </p:sp>
      <p:sp>
        <p:nvSpPr>
          <p:cNvPr id="86020" name="Text Box 4"/>
          <p:cNvSpPr txBox="1">
            <a:spLocks noChangeArrowheads="1"/>
          </p:cNvSpPr>
          <p:nvPr/>
        </p:nvSpPr>
        <p:spPr bwMode="auto">
          <a:xfrm>
            <a:off x="574772" y="5355213"/>
            <a:ext cx="5938213" cy="95410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El Señor, Dios de los ejércitos, es el Rey de la gloria.</a:t>
            </a:r>
            <a:endParaRPr kumimoji="0" lang="es-ES_tradnl" sz="28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endParaRPr>
          </a:p>
        </p:txBody>
      </p:sp>
      <p:sp>
        <p:nvSpPr>
          <p:cNvPr id="86021" name="Text Box 5"/>
          <p:cNvSpPr txBox="1">
            <a:spLocks noChangeArrowheads="1"/>
          </p:cNvSpPr>
          <p:nvPr/>
        </p:nvSpPr>
        <p:spPr bwMode="auto">
          <a:xfrm>
            <a:off x="5451822" y="476672"/>
            <a:ext cx="3091287" cy="452431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Portones!, </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alcen </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los dinteles, que se alcen las antiguas compuertas: va a entrar el Rey de la gloria</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a:t>
            </a:r>
            <a:endParaRPr kumimoji="0" lang="es-ES_tradnl" sz="28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73607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21"/>
                                        </p:tgtEl>
                                        <p:attrNameLst>
                                          <p:attrName>style.visibility</p:attrName>
                                        </p:attrNameLst>
                                      </p:cBhvr>
                                      <p:to>
                                        <p:strVal val="visible"/>
                                      </p:to>
                                    </p:set>
                                    <p:anim calcmode="discrete" valueType="clr">
                                      <p:cBhvr override="childStyle">
                                        <p:cTn id="7" dur="80"/>
                                        <p:tgtEl>
                                          <p:spTgt spid="860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21"/>
                                        </p:tgtEl>
                                        <p:attrNameLst>
                                          <p:attrName>fillcolor</p:attrName>
                                        </p:attrNameLst>
                                      </p:cBhvr>
                                      <p:tavLst>
                                        <p:tav tm="0">
                                          <p:val>
                                            <p:clrVal>
                                              <a:schemeClr val="accent2"/>
                                            </p:clrVal>
                                          </p:val>
                                        </p:tav>
                                        <p:tav tm="50000">
                                          <p:val>
                                            <p:clrVal>
                                              <a:schemeClr val="hlink"/>
                                            </p:clrVal>
                                          </p:val>
                                        </p:tav>
                                      </p:tavLst>
                                    </p:anim>
                                    <p:set>
                                      <p:cBhvr>
                                        <p:cTn id="9" dur="80"/>
                                        <p:tgtEl>
                                          <p:spTgt spid="86021"/>
                                        </p:tgtEl>
                                        <p:attrNameLst>
                                          <p:attrName>fill.type</p:attrName>
                                        </p:attrNameLst>
                                      </p:cBhvr>
                                      <p:to>
                                        <p:strVal val="solid"/>
                                      </p:to>
                                    </p:set>
                                  </p:childTnLst>
                                </p:cTn>
                              </p:par>
                            </p:childTnLst>
                          </p:cTn>
                        </p:par>
                        <p:par>
                          <p:cTn id="10" fill="hold">
                            <p:stCondLst>
                              <p:cond delay="3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6020"/>
                                        </p:tgtEl>
                                        <p:attrNameLst>
                                          <p:attrName>style.visibility</p:attrName>
                                        </p:attrNameLst>
                                      </p:cBhvr>
                                      <p:to>
                                        <p:strVal val="visible"/>
                                      </p:to>
                                    </p:set>
                                    <p:anim calcmode="discrete" valueType="clr">
                                      <p:cBhvr override="childStyle">
                                        <p:cTn id="13" dur="80"/>
                                        <p:tgtEl>
                                          <p:spTgt spid="8602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0"/>
                                        </p:tgtEl>
                                        <p:attrNameLst>
                                          <p:attrName>fillcolor</p:attrName>
                                        </p:attrNameLst>
                                      </p:cBhvr>
                                      <p:tavLst>
                                        <p:tav tm="0">
                                          <p:val>
                                            <p:clrVal>
                                              <a:schemeClr val="accent2"/>
                                            </p:clrVal>
                                          </p:val>
                                        </p:tav>
                                        <p:tav tm="50000">
                                          <p:val>
                                            <p:clrVal>
                                              <a:schemeClr val="hlink"/>
                                            </p:clrVal>
                                          </p:val>
                                        </p:tav>
                                      </p:tavLst>
                                    </p:anim>
                                    <p:set>
                                      <p:cBhvr>
                                        <p:cTn id="15" dur="80"/>
                                        <p:tgtEl>
                                          <p:spTgt spid="860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809885" y="4941168"/>
            <a:ext cx="7002475" cy="107721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32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El Señor, Dios de los ejércitos, es el Rey de la gloria.</a:t>
            </a:r>
            <a:endParaRPr kumimoji="0" lang="es-ES_tradnl" sz="32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endParaRPr>
          </a:p>
        </p:txBody>
      </p:sp>
      <p:sp>
        <p:nvSpPr>
          <p:cNvPr id="5" name="Text Box 5"/>
          <p:cNvSpPr txBox="1">
            <a:spLocks noChangeArrowheads="1"/>
          </p:cNvSpPr>
          <p:nvPr/>
        </p:nvSpPr>
        <p:spPr bwMode="auto">
          <a:xfrm>
            <a:off x="444136" y="476672"/>
            <a:ext cx="8299269" cy="2000548"/>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r>
              <a:rPr kumimoji="0" lang="es-ES"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-¿Quién es ese Rey de la gloria?               -El Señor, héroe valeroso; el Señor, héroe de la guerra.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28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01773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2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80" y="476672"/>
            <a:ext cx="8074868"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7044" name="Text Box 4"/>
          <p:cNvSpPr txBox="1">
            <a:spLocks noChangeArrowheads="1"/>
          </p:cNvSpPr>
          <p:nvPr/>
        </p:nvSpPr>
        <p:spPr bwMode="auto">
          <a:xfrm>
            <a:off x="529580" y="1700808"/>
            <a:ext cx="3096344" cy="452431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 </a:t>
            </a:r>
            <a:r>
              <a:rPr kumimoji="0" lang="es-PE" sz="3200" b="1" i="1" u="none" strike="noStrike" kern="1200" cap="none" spc="0" normalizeH="0" baseline="0" noProof="0" dirty="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¡Portones!, </a:t>
            </a:r>
            <a:r>
              <a:rPr kumimoji="0" lang="es-PE" sz="3200" b="1" i="1" u="none" strike="noStrike" kern="1200" cap="none" spc="0" normalizeH="0" baseline="0" noProof="0" dirty="0" smtClean="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alcen </a:t>
            </a:r>
            <a:r>
              <a:rPr kumimoji="0" lang="es-PE" sz="3200" b="1" i="1" u="none" strike="noStrike" kern="1200" cap="none" spc="0" normalizeH="0" baseline="0" noProof="0" dirty="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los dinteles, que se alcen las antiguas compuertas: va a entrar el </a:t>
            </a:r>
            <a:r>
              <a:rPr kumimoji="0" lang="es-PE" sz="3200" b="1" i="1" u="none" strike="noStrike" kern="1200" cap="none" spc="0" normalizeH="0" baseline="0" noProof="0" dirty="0" smtClean="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Rey </a:t>
            </a:r>
            <a:r>
              <a:rPr kumimoji="0" lang="es-PE" sz="3200" b="1" i="1" u="none" strike="noStrike" kern="1200" cap="none" spc="0" normalizeH="0" baseline="0" noProof="0" dirty="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rPr>
              <a:t>de la gloria.</a:t>
            </a:r>
            <a:endParaRPr kumimoji="0" lang="es-ES_tradnl" sz="3600" b="1" i="1" u="none" strike="noStrike" kern="1200" cap="none" spc="0" normalizeH="0" baseline="0" noProof="0" dirty="0">
              <a:ln w="6600">
                <a:solidFill>
                  <a:srgbClr val="000000">
                    <a:lumMod val="95000"/>
                    <a:lumOff val="5000"/>
                  </a:srgbClr>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itchFamily="66" charset="0"/>
              <a:ea typeface="+mn-ea"/>
              <a:cs typeface="Times New Roman" pitchFamily="18" charset="0"/>
            </a:endParaRPr>
          </a:p>
        </p:txBody>
      </p:sp>
      <p:sp>
        <p:nvSpPr>
          <p:cNvPr id="4" name="Text Box 4"/>
          <p:cNvSpPr txBox="1">
            <a:spLocks noChangeArrowheads="1"/>
          </p:cNvSpPr>
          <p:nvPr/>
        </p:nvSpPr>
        <p:spPr bwMode="auto">
          <a:xfrm>
            <a:off x="5868144" y="3717032"/>
            <a:ext cx="2618634" cy="2246769"/>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El Señor, Dios de los ejércitos, es el Rey de la gloria.</a:t>
            </a:r>
            <a:endParaRPr kumimoji="0" lang="es-ES_tradnl" sz="28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54031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7044"/>
                                        </p:tgtEl>
                                        <p:attrNameLst>
                                          <p:attrName>style.visibility</p:attrName>
                                        </p:attrNameLst>
                                      </p:cBhvr>
                                      <p:to>
                                        <p:strVal val="visible"/>
                                      </p:to>
                                    </p:set>
                                    <p:anim calcmode="discrete" valueType="clr">
                                      <p:cBhvr override="childStyle">
                                        <p:cTn id="7" dur="80"/>
                                        <p:tgtEl>
                                          <p:spTgt spid="870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4"/>
                                        </p:tgtEl>
                                        <p:attrNameLst>
                                          <p:attrName>fillcolor</p:attrName>
                                        </p:attrNameLst>
                                      </p:cBhvr>
                                      <p:tavLst>
                                        <p:tav tm="0">
                                          <p:val>
                                            <p:clrVal>
                                              <a:schemeClr val="accent2"/>
                                            </p:clrVal>
                                          </p:val>
                                        </p:tav>
                                        <p:tav tm="50000">
                                          <p:val>
                                            <p:clrVal>
                                              <a:schemeClr val="hlink"/>
                                            </p:clrVal>
                                          </p:val>
                                        </p:tav>
                                      </p:tavLst>
                                    </p:anim>
                                    <p:set>
                                      <p:cBhvr>
                                        <p:cTn id="9" dur="80"/>
                                        <p:tgtEl>
                                          <p:spTgt spid="87044"/>
                                        </p:tgtEl>
                                        <p:attrNameLst>
                                          <p:attrName>fill.type</p:attrName>
                                        </p:attrNameLst>
                                      </p:cBhvr>
                                      <p:to>
                                        <p:strVal val="solid"/>
                                      </p:to>
                                    </p:set>
                                  </p:childTnLst>
                                </p:cTn>
                              </p:par>
                            </p:childTnLst>
                          </p:cTn>
                        </p:par>
                        <p:par>
                          <p:cTn id="10" fill="hold">
                            <p:stCondLst>
                              <p:cond delay="3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6868" y="469650"/>
            <a:ext cx="8103326"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Ambientación</a:t>
            </a:r>
            <a:r>
              <a:rPr kumimoji="0" lang="es-ES_tradnl" sz="1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s-ES_tradnl" sz="18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Ícono de la Virgen María con el Niño, velas de diferentes tamaños; una vela por cada participante</a:t>
            </a:r>
            <a:r>
              <a:rPr kumimoji="0" lang="es-ES_tradnl" sz="1800" b="0"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s-ES_tradnl" sz="18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Cantos sugeridos</a:t>
            </a:r>
            <a:r>
              <a:rPr kumimoji="0" lang="es-ES_tradnl" sz="1800" b="1"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s-ES_tradnl" sz="1800" b="0"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Tahoma" panose="020B0604030504040204" pitchFamily="34" charset="0"/>
              </a:rPr>
              <a:t>Va a entrar el Señor; Esta es la luz de Cristo</a:t>
            </a:r>
            <a:endParaRPr kumimoji="0" lang="en-US" sz="28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Times New Roman"/>
            </a:endParaRPr>
          </a:p>
        </p:txBody>
      </p:sp>
      <p:pic>
        <p:nvPicPr>
          <p:cNvPr id="1026" name="Picture 2" descr="Resultado de imagen para Icono de la Virgen María con el niñ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340"/>
          <a:stretch/>
        </p:blipFill>
        <p:spPr bwMode="auto">
          <a:xfrm>
            <a:off x="2821579" y="1115981"/>
            <a:ext cx="3285811" cy="510193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4" descr="Resultado de imagen para velas encendidas 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668099" y="2961785"/>
            <a:ext cx="993061" cy="19740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n para velas encendidas pn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1245629" y="3870446"/>
            <a:ext cx="993061" cy="1448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n para velas encendidas 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6771278" y="3948823"/>
            <a:ext cx="993061" cy="13697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n para velas encendidas pn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1785339" y="5088262"/>
            <a:ext cx="993061" cy="9870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esultado de imagen para velas encendidas png"/>
          <p:cNvPicPr>
            <a:picLocks noChangeAspect="1" noChangeArrowheads="1"/>
          </p:cNvPicPr>
          <p:nvPr/>
        </p:nvPicPr>
        <p:blipFill>
          <a:blip r:embed="rId11" cstate="email">
            <a:extLst>
              <a:ext uri="{BEBA8EAE-BF5A-486C-A8C5-ECC9F3942E4B}">
                <a14:imgProps xmlns:a14="http://schemas.microsoft.com/office/drawing/2010/main">
                  <a14:imgLayer r:embed="rId12">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6122348" y="5009885"/>
            <a:ext cx="993061" cy="10374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sultado de imagen para velas encendidas 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000" l="9753" r="89973">
                        <a14:backgroundMark x1="51648" y1="3625" x2="53434" y2="6875"/>
                        <a14:backgroundMark x1="55357" y1="9500" x2="55769" y2="17500"/>
                        <a14:backgroundMark x1="47940" y1="9625" x2="45055" y2="18625"/>
                        <a14:backgroundMark x1="35989" y1="98750" x2="45192" y2="99500"/>
                        <a14:backgroundMark x1="39835" y1="27000" x2="39835" y2="27000"/>
                      </a14:backgroundRemoval>
                    </a14:imgEffect>
                  </a14:imgLayer>
                </a14:imgProps>
              </a:ext>
              <a:ext uri="{28A0092B-C50C-407E-A947-70E740481C1C}">
                <a14:useLocalDpi xmlns:a14="http://schemas.microsoft.com/office/drawing/2010/main" val="0"/>
              </a:ext>
            </a:extLst>
          </a:blip>
          <a:srcRect/>
          <a:stretch>
            <a:fillRect/>
          </a:stretch>
        </p:blipFill>
        <p:spPr bwMode="auto">
          <a:xfrm>
            <a:off x="7552225" y="3035808"/>
            <a:ext cx="993061" cy="197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2"/>
            <a:ext cx="8064896" cy="5904656"/>
          </a:xfrm>
          <a:prstGeom prst="rect">
            <a:avLst/>
          </a:prstGeom>
          <a:scene3d>
            <a:camera prst="orthographicFront"/>
            <a:lightRig rig="threePt" dir="t"/>
          </a:scene3d>
          <a:sp3d>
            <a:bevelT prst="convex"/>
          </a:sp3d>
        </p:spPr>
      </p:pic>
      <p:sp>
        <p:nvSpPr>
          <p:cNvPr id="87044" name="Text Box 4"/>
          <p:cNvSpPr txBox="1">
            <a:spLocks noChangeArrowheads="1"/>
          </p:cNvSpPr>
          <p:nvPr/>
        </p:nvSpPr>
        <p:spPr bwMode="auto">
          <a:xfrm>
            <a:off x="557567" y="620688"/>
            <a:ext cx="2808312" cy="4031873"/>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-¿Quién es ese Rey de la gloria? </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El Señor, Dios de los ejércitos. </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Él </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es el Rey de la </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gloria</a:t>
            </a: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r>
              <a:rPr kumimoji="0" lang="es-PE" sz="3200" b="1" i="1"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   </a:t>
            </a:r>
            <a:endParaRPr kumimoji="0" lang="es-ES_tradnl" sz="36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endParaRPr>
          </a:p>
        </p:txBody>
      </p:sp>
      <p:sp>
        <p:nvSpPr>
          <p:cNvPr id="4" name="Text Box 4"/>
          <p:cNvSpPr txBox="1">
            <a:spLocks noChangeArrowheads="1"/>
          </p:cNvSpPr>
          <p:nvPr/>
        </p:nvSpPr>
        <p:spPr bwMode="auto">
          <a:xfrm>
            <a:off x="6300192" y="2841898"/>
            <a:ext cx="2232248" cy="353943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rPr>
              <a:t>El Señor, Dios de los ejércitos, es el Rey de la gloria.</a:t>
            </a:r>
            <a:endParaRPr kumimoji="0" lang="es-ES_tradnl"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262853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7044"/>
                                        </p:tgtEl>
                                        <p:attrNameLst>
                                          <p:attrName>style.visibility</p:attrName>
                                        </p:attrNameLst>
                                      </p:cBhvr>
                                      <p:to>
                                        <p:strVal val="visible"/>
                                      </p:to>
                                    </p:set>
                                    <p:anim calcmode="discrete" valueType="clr">
                                      <p:cBhvr override="childStyle">
                                        <p:cTn id="7" dur="80"/>
                                        <p:tgtEl>
                                          <p:spTgt spid="870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4"/>
                                        </p:tgtEl>
                                        <p:attrNameLst>
                                          <p:attrName>fillcolor</p:attrName>
                                        </p:attrNameLst>
                                      </p:cBhvr>
                                      <p:tavLst>
                                        <p:tav tm="0">
                                          <p:val>
                                            <p:clrVal>
                                              <a:schemeClr val="accent2"/>
                                            </p:clrVal>
                                          </p:val>
                                        </p:tav>
                                        <p:tav tm="50000">
                                          <p:val>
                                            <p:clrVal>
                                              <a:schemeClr val="hlink"/>
                                            </p:clrVal>
                                          </p:val>
                                        </p:tav>
                                      </p:tavLst>
                                    </p:anim>
                                    <p:set>
                                      <p:cBhvr>
                                        <p:cTn id="9" dur="80"/>
                                        <p:tgtEl>
                                          <p:spTgt spid="87044"/>
                                        </p:tgtEl>
                                        <p:attrNameLst>
                                          <p:attrName>fill.type</p:attrName>
                                        </p:attrNameLst>
                                      </p:cBhvr>
                                      <p:to>
                                        <p:strVal val="solid"/>
                                      </p:to>
                                    </p:set>
                                  </p:childTnLst>
                                </p:cTn>
                              </p:par>
                            </p:childTnLst>
                          </p:cTn>
                        </p:par>
                        <p:par>
                          <p:cTn id="10" fill="hold">
                            <p:stCondLst>
                              <p:cond delay="3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Papa Francisc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2073"/>
          <a:stretch/>
        </p:blipFill>
        <p:spPr bwMode="auto">
          <a:xfrm>
            <a:off x="428680" y="432026"/>
            <a:ext cx="8245057" cy="590550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noChangeArrowheads="1"/>
          </p:cNvSpPr>
          <p:nvPr/>
        </p:nvSpPr>
        <p:spPr bwMode="auto">
          <a:xfrm>
            <a:off x="497742" y="496428"/>
            <a:ext cx="2530422" cy="902729"/>
          </a:xfrm>
          <a:prstGeom prst="roundRect">
            <a:avLst>
              <a:gd name="adj" fmla="val 16667"/>
            </a:avLst>
          </a:prstGeom>
          <a:solidFill>
            <a:srgbClr val="FFFF00"/>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6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6" name="Text Box 15"/>
          <p:cNvSpPr txBox="1">
            <a:spLocks noChangeArrowheads="1"/>
          </p:cNvSpPr>
          <p:nvPr/>
        </p:nvSpPr>
        <p:spPr bwMode="auto">
          <a:xfrm>
            <a:off x="428680" y="1634952"/>
            <a:ext cx="574569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Motivación</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El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Papa Francisco nos ilumina con su palabra sobre el significado de la Fiesta de la Presentación. Cuarenta días después de Navidad celebramos al Señor que, entrando en el templo, va al encuentro de su pueblo. En el Oriente cristiano, a esta fiesta se la llama precisamente la «Fiesta del encuentro»: es el encuentro entre el Niño Dios, que trae novedad, y la humanidad que espera, representada por los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ancianos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en el templo.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En el templo sucede también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otro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encuentro, el de dos parejas: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por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una parte, los jóvenes María y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José</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por otra, los ancianos Simeón y Ana. </a:t>
            </a:r>
          </a:p>
        </p:txBody>
      </p:sp>
    </p:spTree>
    <p:extLst>
      <p:ext uri="{BB962C8B-B14F-4D97-AF65-F5344CB8AC3E}">
        <p14:creationId xmlns:p14="http://schemas.microsoft.com/office/powerpoint/2010/main" val="20210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apa Francisco"/>
          <p:cNvPicPr>
            <a:picLocks noChangeAspect="1" noChangeArrowheads="1"/>
          </p:cNvPicPr>
          <p:nvPr/>
        </p:nvPicPr>
        <p:blipFill rotWithShape="1">
          <a:blip r:embed="rId2">
            <a:extLst>
              <a:ext uri="{28A0092B-C50C-407E-A947-70E740481C1C}">
                <a14:useLocalDpi xmlns:a14="http://schemas.microsoft.com/office/drawing/2010/main" val="0"/>
              </a:ext>
            </a:extLst>
          </a:blip>
          <a:srcRect t="16387"/>
          <a:stretch/>
        </p:blipFill>
        <p:spPr bwMode="auto">
          <a:xfrm>
            <a:off x="541891" y="470263"/>
            <a:ext cx="8070886" cy="5860867"/>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Text Box 15"/>
          <p:cNvSpPr txBox="1">
            <a:spLocks noChangeArrowheads="1"/>
          </p:cNvSpPr>
          <p:nvPr/>
        </p:nvSpPr>
        <p:spPr bwMode="auto">
          <a:xfrm>
            <a:off x="541891" y="790222"/>
            <a:ext cx="713906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Los ancianos reciben de los jóvenes, y los jóvenes de los ancianos. María y José encuentran en el templo las raíces del pueblo, y esto es importante, porque la promesa de Dios no se realiza individualmente y de una sola vez, sino juntos y a lo largo de la historia</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Y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encuentran también las raíces de la fe, porque la fe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no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es una noción que se aprende en un libro, sino el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arte de vivir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con Dios, que se consigue por la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experiencia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de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quien nos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ha precedido en el camino.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Así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los dos jóvenes, encontrándose con los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ancianos</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se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encuentran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sí mismos.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Y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los dos ancianos,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hacia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el final de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sus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días,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reciben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a Jesús,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que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es el sentido </a:t>
            </a:r>
            <a:r>
              <a:rPr kumimoji="0" lang="es-ES" sz="2000" b="1" i="0" u="none" strike="noStrike" kern="1200" cap="none" spc="0" normalizeH="0" baseline="0" noProof="0" dirty="0" smtClean="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 a </a:t>
            </a:r>
            <a:r>
              <a:rPr kumimoji="0" lang="es-ES" sz="2000" b="1" i="0" u="none" strike="noStrike" kern="1200" cap="none" spc="0" normalizeH="0" baseline="0" noProof="0" dirty="0">
                <a:ln>
                  <a:noFill/>
                </a:ln>
                <a:solidFill>
                  <a:srgbClr val="FFFFFF"/>
                </a:solidFill>
                <a:effectLst>
                  <a:glow rad="101600">
                    <a:srgbClr val="080400"/>
                  </a:glow>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rPr>
              <a:t>sus vidas.</a:t>
            </a:r>
          </a:p>
        </p:txBody>
      </p:sp>
    </p:spTree>
    <p:extLst>
      <p:ext uri="{BB962C8B-B14F-4D97-AF65-F5344CB8AC3E}">
        <p14:creationId xmlns:p14="http://schemas.microsoft.com/office/powerpoint/2010/main" val="283828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F:\DCIM\102_PANA\P102036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371050"/>
            <a:ext cx="8280920" cy="6038428"/>
          </a:xfrm>
          <a:prstGeom prst="rect">
            <a:avLst/>
          </a:prstGeom>
          <a:ln>
            <a:noFill/>
          </a:ln>
          <a:effectLst>
            <a:softEdge rad="112500"/>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2 Marcador de contenido"/>
          <p:cNvSpPr txBox="1">
            <a:spLocks/>
          </p:cNvSpPr>
          <p:nvPr/>
        </p:nvSpPr>
        <p:spPr bwMode="auto">
          <a:xfrm>
            <a:off x="802996" y="371050"/>
            <a:ext cx="7772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3200" b="0" i="0" u="none" strike="noStrike" kern="0" cap="none" spc="0" normalizeH="0" baseline="0" noProof="0" dirty="0" smtClean="0">
                <a:ln>
                  <a:noFill/>
                </a:ln>
                <a:solidFill>
                  <a:srgbClr val="00CC99">
                    <a:lumMod val="20000"/>
                    <a:lumOff val="80000"/>
                  </a:srgbClr>
                </a:solidFill>
                <a:effectLst>
                  <a:glow rad="101600">
                    <a:srgbClr val="140A00"/>
                  </a:glow>
                </a:effectLst>
                <a:uLnTx/>
                <a:uFillTx/>
                <a:latin typeface="Bodoni MT Black" panose="02070A03080606020203" pitchFamily="18" charset="0"/>
                <a:ea typeface="+mn-ea"/>
                <a:cs typeface="+mn-cs"/>
              </a:rPr>
              <a:t>Hoy se celebra la Jornada Mundial de la Vida Consagrada. </a:t>
            </a:r>
            <a:endParaRPr kumimoji="0" lang="es-PE" sz="3200" b="0" i="0" u="none" strike="noStrike" kern="0" cap="none" spc="0" normalizeH="0" baseline="0" noProof="0" dirty="0">
              <a:ln>
                <a:noFill/>
              </a:ln>
              <a:solidFill>
                <a:srgbClr val="00CC99">
                  <a:lumMod val="20000"/>
                  <a:lumOff val="80000"/>
                </a:srgbClr>
              </a:solidFill>
              <a:effectLst>
                <a:glow rad="101600">
                  <a:srgbClr val="140A00"/>
                </a:glow>
              </a:effectLst>
              <a:uLnTx/>
              <a:uFillTx/>
              <a:latin typeface="Bodoni MT Black" panose="02070A03080606020203" pitchFamily="18" charset="0"/>
              <a:ea typeface="+mn-ea"/>
              <a:cs typeface="+mn-cs"/>
            </a:endParaRPr>
          </a:p>
        </p:txBody>
      </p:sp>
      <p:sp>
        <p:nvSpPr>
          <p:cNvPr id="3" name="Rectángulo 2"/>
          <p:cNvSpPr/>
          <p:nvPr/>
        </p:nvSpPr>
        <p:spPr>
          <a:xfrm>
            <a:off x="590082" y="5013176"/>
            <a:ext cx="7891828" cy="10772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1" u="none" strike="noStrike" kern="0" cap="none" spc="0" normalizeH="0" baseline="0" noProof="0" dirty="0">
                <a:ln>
                  <a:noFill/>
                </a:ln>
                <a:solidFill>
                  <a:srgbClr val="FFFF00"/>
                </a:solidFill>
                <a:effectLst>
                  <a:glow rad="101600">
                    <a:srgbClr val="140A00"/>
                  </a:glow>
                </a:effectLst>
                <a:uLnTx/>
                <a:uFillTx/>
                <a:latin typeface="Times New Roman" pitchFamily="18" charset="0"/>
                <a:ea typeface="+mn-ea"/>
                <a:cs typeface="Times New Roman" pitchFamily="18" charset="0"/>
              </a:rPr>
              <a:t>Orar por todas las personas consagradas, </a:t>
            </a:r>
            <a:r>
              <a:rPr kumimoji="0" lang="es-ES_tradnl" sz="3200" b="1" i="1" u="none" strike="noStrike" kern="0" cap="none" spc="0" normalizeH="0" baseline="0" noProof="0" dirty="0" smtClean="0">
                <a:ln>
                  <a:noFill/>
                </a:ln>
                <a:solidFill>
                  <a:srgbClr val="FFFF00"/>
                </a:solidFill>
                <a:effectLst>
                  <a:glow rad="101600">
                    <a:srgbClr val="140A00"/>
                  </a:glow>
                </a:effectLst>
                <a:uLnTx/>
                <a:uFillTx/>
                <a:latin typeface="Times New Roman" pitchFamily="18" charset="0"/>
                <a:ea typeface="+mn-ea"/>
                <a:cs typeface="Times New Roman" pitchFamily="18" charset="0"/>
              </a:rPr>
              <a:t>         por </a:t>
            </a:r>
            <a:r>
              <a:rPr kumimoji="0" lang="es-ES_tradnl" sz="3200" b="1" i="1" u="none" strike="noStrike" kern="0" cap="none" spc="0" normalizeH="0" baseline="0" noProof="0" dirty="0">
                <a:ln>
                  <a:noFill/>
                </a:ln>
                <a:solidFill>
                  <a:srgbClr val="FFFF00"/>
                </a:solidFill>
                <a:effectLst>
                  <a:glow rad="101600">
                    <a:srgbClr val="140A00"/>
                  </a:glow>
                </a:effectLst>
                <a:uLnTx/>
                <a:uFillTx/>
                <a:latin typeface="Times New Roman" pitchFamily="18" charset="0"/>
                <a:ea typeface="+mn-ea"/>
                <a:cs typeface="Times New Roman" pitchFamily="18" charset="0"/>
              </a:rPr>
              <a:t>su fidelidad y perseverancia</a:t>
            </a:r>
            <a:r>
              <a:rPr kumimoji="0" lang="es-ES_tradnl" sz="3200" b="1" i="0" u="none" strike="noStrike" kern="0" cap="none" spc="0" normalizeH="0" baseline="0" noProof="0" dirty="0">
                <a:ln>
                  <a:noFill/>
                </a:ln>
                <a:solidFill>
                  <a:srgbClr val="FFFF00"/>
                </a:solidFill>
                <a:effectLst>
                  <a:glow rad="101600">
                    <a:srgbClr val="140A00"/>
                  </a:glow>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259680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1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490" t="3609" r="4101" b="11765"/>
          <a:stretch/>
        </p:blipFill>
        <p:spPr bwMode="auto">
          <a:xfrm>
            <a:off x="539551" y="476671"/>
            <a:ext cx="8103725" cy="5872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bp.blogspot.com/_I8LSKg8HaQM/TSRVNtZtYuI/AAAAAAAAA6I/mcRoONHL_Go/s1600/Maria20con20Jesus20be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213" y="444123"/>
            <a:ext cx="3672408" cy="590465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611560" y="938337"/>
            <a:ext cx="5256584" cy="600164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Santa María, Madre de Dios,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tú has dado al mundo la verdadera luz,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Jesús, tu Hijo, el Hijo de Dios.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Te has entregado por completo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a la llamada de Dios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y te has convertido así en fuente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de la bondad que mana de Él.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Muéstranos a Jesús. </a:t>
            </a:r>
            <a:endParaRPr kumimoji="0" lang="es-PE" sz="2400" b="0" i="0" u="none" strike="noStrike" kern="1200" cap="none" spc="0" normalizeH="0" baseline="0" noProof="0" dirty="0" smtClean="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Guíanos hacia Él.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Enséñanos a conocerlo y amarlo, para que también nosotros podamos llegar a ser capaces de un verdadero amor y ser fuentes de agua viva en medio de un mundo sediento.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400" b="0" i="0" u="none" strike="noStrike" kern="1200" cap="none" spc="0" normalizeH="0" baseline="0" noProof="0" dirty="0" smtClean="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2400" b="0" i="0" u="none" strike="noStrike" kern="1200" cap="none" spc="0" normalizeH="0" baseline="0" noProof="0" dirty="0" smtClean="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rPr>
              <a:t>. </a:t>
            </a:r>
            <a:endParaRPr kumimoji="0" lang="es-ES" sz="2400" b="0" i="0" u="none" strike="noStrike" kern="1200" cap="none" spc="0" normalizeH="0" baseline="0" noProof="0" dirty="0">
              <a:ln>
                <a:noFill/>
              </a:ln>
              <a:solidFill>
                <a:srgbClr val="FFFF99"/>
              </a:solidFill>
              <a:effectLst>
                <a:glow rad="101600">
                  <a:srgbClr val="1A0D00">
                    <a:alpha val="60000"/>
                  </a:srgbClr>
                </a:glow>
                <a:outerShdw blurRad="38100" dist="38100" dir="2700000" algn="tl">
                  <a:srgbClr val="000000">
                    <a:alpha val="43137"/>
                  </a:srgbClr>
                </a:outerShdw>
              </a:effectLst>
              <a:uLnTx/>
              <a:uFillTx/>
              <a:latin typeface="Script MT Bold" pitchFamily="66" charset="0"/>
              <a:ea typeface="+mn-ea"/>
              <a:cs typeface="Times New Roman" pitchFamily="18" charset="0"/>
            </a:endParaRPr>
          </a:p>
        </p:txBody>
      </p:sp>
      <p:sp>
        <p:nvSpPr>
          <p:cNvPr id="4" name="Rectangle 3"/>
          <p:cNvSpPr>
            <a:spLocks noChangeArrowheads="1"/>
          </p:cNvSpPr>
          <p:nvPr/>
        </p:nvSpPr>
        <p:spPr bwMode="auto">
          <a:xfrm>
            <a:off x="2947864" y="413346"/>
            <a:ext cx="2613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Kristen ITC" pitchFamily="66" charset="0"/>
                <a:ea typeface="Times New Roman" pitchFamily="18" charset="0"/>
                <a:cs typeface="Arial" pitchFamily="34" charset="0"/>
              </a:rPr>
              <a:t>Oración final </a:t>
            </a:r>
            <a:endParaRPr kumimoji="0" lang="es-ES_tradnl" sz="36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1427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3254"/>
                                        </p:tgtEl>
                                        <p:attrNameLst>
                                          <p:attrName>style.visibility</p:attrName>
                                        </p:attrNameLst>
                                      </p:cBhvr>
                                      <p:to>
                                        <p:strVal val="visible"/>
                                      </p:to>
                                    </p:set>
                                    <p:anim calcmode="discrete" valueType="clr">
                                      <p:cBhvr override="childStyle">
                                        <p:cTn id="7" dur="80"/>
                                        <p:tgtEl>
                                          <p:spTgt spid="532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4"/>
                                        </p:tgtEl>
                                        <p:attrNameLst>
                                          <p:attrName>fillcolor</p:attrName>
                                        </p:attrNameLst>
                                      </p:cBhvr>
                                      <p:tavLst>
                                        <p:tav tm="0">
                                          <p:val>
                                            <p:clrVal>
                                              <a:schemeClr val="accent2"/>
                                            </p:clrVal>
                                          </p:val>
                                        </p:tav>
                                        <p:tav tm="50000">
                                          <p:val>
                                            <p:clrVal>
                                              <a:schemeClr val="hlink"/>
                                            </p:clrVal>
                                          </p:val>
                                        </p:tav>
                                      </p:tavLst>
                                    </p:anim>
                                    <p:set>
                                      <p:cBhvr>
                                        <p:cTn id="9" dur="80"/>
                                        <p:tgtEl>
                                          <p:spTgt spid="53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384048"/>
            <a:ext cx="8382000" cy="6089904"/>
          </a:xfrm>
          <a:prstGeom prst="rect">
            <a:avLst/>
          </a:prstGeom>
        </p:spPr>
      </p:pic>
      <p:sp>
        <p:nvSpPr>
          <p:cNvPr id="6" name="5 Rectángulo"/>
          <p:cNvSpPr/>
          <p:nvPr/>
        </p:nvSpPr>
        <p:spPr>
          <a:xfrm>
            <a:off x="827584" y="332656"/>
            <a:ext cx="315387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50" normalizeH="0" baseline="0" noProof="0" dirty="0" smtClean="0">
                <a:ln w="11430"/>
                <a:solidFill>
                  <a:srgbClr val="3333CC">
                    <a:lumMod val="75000"/>
                  </a:srgbClr>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2 de febrero</a:t>
            </a:r>
            <a:endParaRPr kumimoji="0" lang="es-ES" sz="4400" b="1" i="0" u="none" strike="noStrike" kern="1200" cap="none" spc="50" normalizeH="0" baseline="0" noProof="0" dirty="0">
              <a:ln w="11430"/>
              <a:solidFill>
                <a:srgbClr val="3333CC">
                  <a:lumMod val="75000"/>
                </a:srgbClr>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p:txBody>
      </p:sp>
      <p:sp>
        <p:nvSpPr>
          <p:cNvPr id="7" name="4 Rectángulo"/>
          <p:cNvSpPr/>
          <p:nvPr/>
        </p:nvSpPr>
        <p:spPr>
          <a:xfrm>
            <a:off x="4788024" y="4870827"/>
            <a:ext cx="3744416" cy="1438493"/>
          </a:xfrm>
          <a:prstGeom prst="rect">
            <a:avLst/>
          </a:prstGeom>
        </p:spPr>
        <p:txBody>
          <a:bodyPr wrap="square">
            <a:prstTxWarp prst="textCan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POR </a:t>
            </a:r>
            <a:r>
              <a:rPr kumimoji="0" lang="es-CO" sz="24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LOS </a:t>
            </a:r>
            <a:r>
              <a:rPr kumimoji="0" lang="es-CO"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162 AÑOS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DE </a:t>
            </a:r>
            <a:r>
              <a:rPr kumimoji="0" lang="es-CO" sz="24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PRESENCIA VICENTINA EN EL PERÚ</a:t>
            </a:r>
            <a:endParaRPr kumimoji="0" lang="es-PE" sz="2400" b="0" i="0" u="none" strike="noStrike" kern="1200" cap="none" spc="0" normalizeH="0" baseline="0" noProof="0" dirty="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endParaRPr>
          </a:p>
        </p:txBody>
      </p:sp>
      <p:sp>
        <p:nvSpPr>
          <p:cNvPr id="5" name="4 Rectángulo"/>
          <p:cNvSpPr/>
          <p:nvPr/>
        </p:nvSpPr>
        <p:spPr>
          <a:xfrm>
            <a:off x="557104" y="5166954"/>
            <a:ext cx="3321334" cy="934437"/>
          </a:xfrm>
          <a:prstGeom prst="rect">
            <a:avLst/>
          </a:prstGeom>
        </p:spPr>
        <p:txBody>
          <a:bodyPr wrap="square">
            <a:prstTxWarp prst="textCan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DAMOS GRACIAS </a:t>
            </a:r>
            <a:r>
              <a:rPr kumimoji="0" lang="es-CO"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rPr>
              <a:t>A DIOS</a:t>
            </a:r>
            <a:endParaRPr kumimoji="0" lang="es-PE" sz="2400" b="0" i="0" u="none" strike="noStrike" kern="1200" cap="none" spc="0" normalizeH="0" baseline="0" noProof="0" dirty="0">
              <a:ln>
                <a:noFill/>
              </a:ln>
              <a:solidFill>
                <a:srgbClr val="FFFF00"/>
              </a:solidFill>
              <a:effectLst>
                <a:outerShdw blurRad="50800" dist="38100" algn="l" rotWithShape="0">
                  <a:prstClr val="black"/>
                </a:outerShdw>
              </a:effectLst>
              <a:uLnTx/>
              <a:uFillTx/>
              <a:latin typeface="Algerian" pitchFamily="82" charset="0"/>
              <a:ea typeface="+mn-ea"/>
              <a:cs typeface="Times New Roman" pitchFamily="18" charset="0"/>
            </a:endParaRPr>
          </a:p>
        </p:txBody>
      </p:sp>
    </p:spTree>
    <p:extLst>
      <p:ext uri="{BB962C8B-B14F-4D97-AF65-F5344CB8AC3E}">
        <p14:creationId xmlns:p14="http://schemas.microsoft.com/office/powerpoint/2010/main" val="2230062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26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476672"/>
            <a:ext cx="8049015" cy="5891784"/>
          </a:xfrm>
          <a:prstGeom prst="rect">
            <a:avLst/>
          </a:prstGeom>
          <a:scene3d>
            <a:camera prst="orthographicFront"/>
            <a:lightRig rig="threePt" dir="t"/>
          </a:scene3d>
          <a:sp3d>
            <a:bevelT prst="convex"/>
          </a:sp3d>
        </p:spPr>
      </p:pic>
      <p:sp>
        <p:nvSpPr>
          <p:cNvPr id="2" name="CuadroTexto 1"/>
          <p:cNvSpPr txBox="1"/>
          <p:nvPr/>
        </p:nvSpPr>
        <p:spPr>
          <a:xfrm>
            <a:off x="772657" y="630660"/>
            <a:ext cx="7774632"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Times New Roman" pitchFamily="18" charset="0"/>
                <a:ea typeface="+mn-ea"/>
                <a:cs typeface="Times New Roman" pitchFamily="18" charset="0"/>
              </a:rPr>
              <a:t>¡OH MARÍA SIN PECADO CONCEBIDA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Times New Roman" pitchFamily="18" charset="0"/>
                <a:ea typeface="+mn-ea"/>
                <a:cs typeface="Times New Roman" pitchFamily="18" charset="0"/>
              </a:rPr>
              <a:t>RUEGA POR NOSOTROS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Times New Roman" pitchFamily="18" charset="0"/>
                <a:ea typeface="+mn-ea"/>
                <a:cs typeface="Times New Roman" pitchFamily="18" charset="0"/>
              </a:rPr>
              <a:t> QUE RECURRIMOS A TI!</a:t>
            </a:r>
            <a:endParaRPr kumimoji="0" lang="en-US" sz="24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Times New Roman" pitchFamily="18" charset="0"/>
              <a:ea typeface="+mn-ea"/>
              <a:cs typeface="Times New Roman" pitchFamily="18" charset="0"/>
            </a:endParaRPr>
          </a:p>
        </p:txBody>
      </p:sp>
      <p:sp>
        <p:nvSpPr>
          <p:cNvPr id="8" name="Text Box 7"/>
          <p:cNvSpPr txBox="1">
            <a:spLocks noChangeArrowheads="1"/>
          </p:cNvSpPr>
          <p:nvPr/>
        </p:nvSpPr>
        <p:spPr bwMode="auto">
          <a:xfrm>
            <a:off x="1979712" y="6368456"/>
            <a:ext cx="4983535" cy="430887"/>
          </a:xfrm>
          <a:prstGeom prst="rect">
            <a:avLst/>
          </a:prstGeom>
          <a:solidFill>
            <a:schemeClr val="accent3">
              <a:lumMod val="75000"/>
            </a:schemeClr>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Texto de </a:t>
            </a:r>
            <a:r>
              <a:rPr kumimoji="0" lang="es-PE" sz="1050" b="0" i="0" u="none" strike="noStrike" kern="1200" cap="none" spc="0" normalizeH="0" baseline="0" noProof="0" dirty="0" err="1">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Lectio</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Divina:  Padre César Chávez  </a:t>
            </a:r>
            <a:r>
              <a:rPr kumimoji="0" lang="es-PE" sz="1050" b="0" i="0" u="none" strike="noStrike" kern="1200" cap="none" spc="0" normalizeH="0" baseline="0" noProof="0" dirty="0" err="1">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Alva</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(Chuno) </a:t>
            </a:r>
            <a:r>
              <a:rPr kumimoji="0" lang="es-PE" sz="1050" b="0" i="0" u="none" strike="noStrike" kern="1200" cap="none" spc="0" normalizeH="0" baseline="0" noProof="0" dirty="0" err="1">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C.ongregación</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a:t>
            </a:r>
            <a:r>
              <a:rPr kumimoji="0" lang="es-PE" sz="1050" b="0" i="0" u="none" strike="noStrike" kern="1200" cap="none" spc="0" normalizeH="0" baseline="0" noProof="0" dirty="0" err="1" smtClean="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Power</a:t>
            </a:r>
            <a:r>
              <a:rPr kumimoji="0" lang="es-PE" sz="1050" b="0" i="0" u="none" strike="noStrike" kern="1200" cap="none" spc="0" normalizeH="0" baseline="0" noProof="0" dirty="0" smtClean="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Point :  </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Sor Pilar </a:t>
            </a:r>
            <a:r>
              <a:rPr kumimoji="0" lang="es-PE" sz="1050" b="0" i="0" u="none" strike="noStrike" kern="1200" cap="none" spc="0" normalizeH="0" baseline="0" noProof="0" dirty="0" err="1">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Caycho</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Vela  </a:t>
            </a:r>
            <a:r>
              <a:rPr kumimoji="0" lang="es-PE" sz="1050" b="0" i="0" u="none" strike="noStrike" kern="1200" cap="none" spc="0" normalizeH="0" baseline="0" noProof="0" dirty="0" smtClean="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Hija </a:t>
            </a:r>
            <a:r>
              <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de la </a:t>
            </a:r>
            <a:r>
              <a:rPr kumimoji="0" lang="es-PE" sz="1050" b="0" i="0" u="none" strike="noStrike" kern="1200" cap="none" spc="0" normalizeH="0" baseline="0" noProof="0" dirty="0" smtClean="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Caridad de San Vicente de Paúl</a:t>
            </a:r>
            <a:endParaRPr kumimoji="0" lang="es-PE" sz="1050" b="0" i="0" u="none" strike="noStrike" kern="1200" cap="none" spc="0" normalizeH="0" baseline="0" noProof="0" dirty="0">
              <a:ln>
                <a:noFill/>
              </a:ln>
              <a:solidFill>
                <a:srgbClr val="3333CC">
                  <a:lumMod val="75000"/>
                </a:srgbClr>
              </a:solidFill>
              <a:effectLst>
                <a:outerShdw blurRad="38100" dist="38100" dir="2700000" algn="tl">
                  <a:srgbClr val="000000">
                    <a:alpha val="43137"/>
                  </a:srgbClr>
                </a:outerShdw>
              </a:effectLst>
              <a:uLnTx/>
              <a:uFillTx/>
              <a:latin typeface="Poor Richard" pitchFamily="18" charset="0"/>
              <a:ea typeface="+mn-ea"/>
              <a:cs typeface="Times New Roman" pitchFamily="18" charset="0"/>
            </a:endParaRPr>
          </a:p>
        </p:txBody>
      </p:sp>
    </p:spTree>
    <p:extLst>
      <p:ext uri="{BB962C8B-B14F-4D97-AF65-F5344CB8AC3E}">
        <p14:creationId xmlns:p14="http://schemas.microsoft.com/office/powerpoint/2010/main" val="97980275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400"/>
                            </p:stCondLst>
                            <p:childTnLst>
                              <p:par>
                                <p:cTn id="11" presetID="16" presetClass="entr" presetSubtype="2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068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930" y="476672"/>
            <a:ext cx="8131518"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2777290" y="401162"/>
            <a:ext cx="284045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Times New Roman" pitchFamily="18" charset="0"/>
                <a:ea typeface="+mn-ea"/>
                <a:cs typeface="Times New Roman" pitchFamily="18" charset="0"/>
              </a:rPr>
              <a:t>AMBIENTACIÓN: </a:t>
            </a:r>
          </a:p>
        </p:txBody>
      </p:sp>
      <p:sp>
        <p:nvSpPr>
          <p:cNvPr id="57350" name="Text Box 6"/>
          <p:cNvSpPr txBox="1">
            <a:spLocks noChangeArrowheads="1"/>
          </p:cNvSpPr>
          <p:nvPr/>
        </p:nvSpPr>
        <p:spPr bwMode="auto">
          <a:xfrm>
            <a:off x="429389" y="3268693"/>
            <a:ext cx="820989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rPr>
              <a:t>La fiesta de hoy es conocida y celebrada con diversos nombres: La presentación del Señor, la purificación de María, la fiesta de la luz,                          la fiesta de las Candelas o Candelaria.                                                                        </a:t>
            </a:r>
            <a:r>
              <a:rPr kumimoji="0" lang="es-ES" sz="2000" b="1" i="0"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rPr>
              <a:t>María </a:t>
            </a:r>
            <a:r>
              <a:rPr kumimoji="0" lang="es-ES" sz="2000" b="1" i="0" u="none" strike="noStrike" kern="1200" cap="none" spc="0" normalizeH="0" baseline="0" noProof="0" dirty="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rPr>
              <a:t>y José acuden con el Niño al templo de Jerusalén para cumplir la doble disposición de la ley mosaica: presentación del primogénito varón al Señor para su rescate y purificación de la madre a los cuarenta días del parto. Es el primer encuentro entre Jesús y su pueblo, representado por dos ancianos.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rPr>
              <a:t>Hoy celebramos la XXIV Jornada Mundial de la Vida Consagrada. Oremos para que todos los consagrados vivan un permanente encuentro con Cristo</a:t>
            </a:r>
            <a:r>
              <a:rPr kumimoji="0" lang="es-ES" sz="1800" b="1" i="0"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rPr>
              <a:t>.</a:t>
            </a:r>
            <a:endParaRPr kumimoji="0" lang="es-PE" sz="1800" b="1" i="0" u="none" strike="noStrike" kern="1200" cap="none" spc="0" normalizeH="0" baseline="0" noProof="0" dirty="0" smtClean="0">
              <a:ln>
                <a:noFill/>
              </a:ln>
              <a:solidFill>
                <a:srgbClr val="FFFFFF"/>
              </a:solidFill>
              <a:effectLst>
                <a:glow rad="88900">
                  <a:srgbClr val="000000">
                    <a:satMod val="175000"/>
                    <a:alpha val="40000"/>
                  </a:srgbClr>
                </a:glow>
                <a:outerShdw blurRad="50800" dist="38100" algn="l" rotWithShape="0">
                  <a:prstClr val="black"/>
                </a:outerShdw>
              </a:effectLst>
              <a:uLnTx/>
              <a:uFillTx/>
              <a:latin typeface="Segoe UI Symbol" pitchFamily="34" charset="0"/>
              <a:ea typeface="Segoe UI Symbol" pitchFamily="34" charset="0"/>
              <a:cs typeface="Times New Roman" pitchFamily="18" charset="0"/>
            </a:endParaRPr>
          </a:p>
        </p:txBody>
      </p:sp>
      <p:sp>
        <p:nvSpPr>
          <p:cNvPr id="5" name="4 Rectángulo"/>
          <p:cNvSpPr/>
          <p:nvPr/>
        </p:nvSpPr>
        <p:spPr>
          <a:xfrm>
            <a:off x="826243" y="2298352"/>
            <a:ext cx="4537846"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Symbol" pitchFamily="34" charset="0"/>
              <a:ea typeface="Segoe UI Symbol" pitchFamily="34" charset="0"/>
              <a:cs typeface="Times New Roman" pitchFamily="18" charset="0"/>
            </a:endParaRPr>
          </a:p>
        </p:txBody>
      </p:sp>
    </p:spTree>
    <p:extLst>
      <p:ext uri="{BB962C8B-B14F-4D97-AF65-F5344CB8AC3E}">
        <p14:creationId xmlns:p14="http://schemas.microsoft.com/office/powerpoint/2010/main" val="508668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7350"/>
                                        </p:tgtEl>
                                        <p:attrNameLst>
                                          <p:attrName>style.visibility</p:attrName>
                                        </p:attrNameLst>
                                      </p:cBhvr>
                                      <p:to>
                                        <p:strVal val="visible"/>
                                      </p:to>
                                    </p:set>
                                    <p:animEffect transition="in" filter="fade">
                                      <p:cBhvr>
                                        <p:cTn id="7" dur="750"/>
                                        <p:tgtEl>
                                          <p:spTgt spid="57350"/>
                                        </p:tgtEl>
                                      </p:cBhvr>
                                    </p:animEffect>
                                    <p:anim calcmode="lin" valueType="num">
                                      <p:cBhvr>
                                        <p:cTn id="8" dur="750" fill="hold"/>
                                        <p:tgtEl>
                                          <p:spTgt spid="57350"/>
                                        </p:tgtEl>
                                        <p:attrNameLst>
                                          <p:attrName>ppt_x</p:attrName>
                                        </p:attrNameLst>
                                      </p:cBhvr>
                                      <p:tavLst>
                                        <p:tav tm="0">
                                          <p:val>
                                            <p:strVal val="#ppt_x-.1"/>
                                          </p:val>
                                        </p:tav>
                                        <p:tav tm="100000">
                                          <p:val>
                                            <p:strVal val="#ppt_x"/>
                                          </p:val>
                                        </p:tav>
                                      </p:tavLst>
                                    </p:anim>
                                    <p:anim calcmode="lin" valueType="num">
                                      <p:cBhvr>
                                        <p:cTn id="9" dur="750" fill="hold"/>
                                        <p:tgtEl>
                                          <p:spTgt spid="57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a:spLocks noChangeArrowheads="1"/>
          </p:cNvSpPr>
          <p:nvPr/>
        </p:nvSpPr>
        <p:spPr bwMode="auto">
          <a:xfrm>
            <a:off x="1352442" y="507028"/>
            <a:ext cx="3816424" cy="36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70000"/>
              </a:lnSpc>
              <a:spcBef>
                <a:spcPct val="50000"/>
              </a:spcBef>
              <a:spcAft>
                <a:spcPct val="0"/>
              </a:spcAft>
              <a:buClrTx/>
              <a:buSzTx/>
              <a:buFontTx/>
              <a:buNone/>
              <a:tabLst/>
              <a:defRPr/>
            </a:pPr>
            <a:r>
              <a:rPr kumimoji="0" lang="es-ES_tradnl" sz="2400" b="0" i="0" u="none" strike="noStrike" kern="1200" cap="none" spc="0" normalizeH="0" baseline="0" noProof="0" dirty="0">
                <a:ln>
                  <a:noFill/>
                </a:ln>
                <a:solidFill>
                  <a:srgbClr val="FFFF00"/>
                </a:solidFill>
                <a:effectLst/>
                <a:uLnTx/>
                <a:uFillTx/>
                <a:latin typeface="Comic Sans MS" pitchFamily="66" charset="0"/>
                <a:ea typeface="Times New Roman" pitchFamily="18" charset="0"/>
                <a:cs typeface="Arial" pitchFamily="34" charset="0"/>
              </a:rPr>
              <a:t> </a:t>
            </a:r>
            <a:r>
              <a:rPr kumimoji="0" lang="es-ES_tradnl" sz="2400" b="0" i="0" u="none" strike="noStrike" kern="1200" cap="none" spc="0" normalizeH="0" baseline="0" noProof="0" dirty="0">
                <a:ln>
                  <a:noFill/>
                </a:ln>
                <a:solidFill>
                  <a:srgbClr val="FFFF00"/>
                </a:solidFill>
                <a:effectLst/>
                <a:uLnTx/>
                <a:uFillTx/>
                <a:latin typeface="Rockwell Extra Bold" pitchFamily="18" charset="0"/>
                <a:ea typeface="Times New Roman" pitchFamily="18" charset="0"/>
                <a:cs typeface="Arial" pitchFamily="34" charset="0"/>
              </a:rPr>
              <a:t>Oración </a:t>
            </a:r>
            <a:r>
              <a:rPr kumimoji="0" lang="es-ES_tradnl" sz="2400" b="0" i="0" u="none" strike="noStrike" kern="1200" cap="none" spc="0" normalizeH="0" baseline="0" noProof="0" dirty="0" smtClean="0">
                <a:ln>
                  <a:noFill/>
                </a:ln>
                <a:solidFill>
                  <a:srgbClr val="FFFF00"/>
                </a:solidFill>
                <a:effectLst/>
                <a:uLnTx/>
                <a:uFillTx/>
                <a:latin typeface="Rockwell Extra Bold" pitchFamily="18" charset="0"/>
                <a:ea typeface="Times New Roman" pitchFamily="18" charset="0"/>
                <a:cs typeface="Arial" pitchFamily="34" charset="0"/>
              </a:rPr>
              <a:t>inicial</a:t>
            </a:r>
            <a:endParaRPr kumimoji="0" lang="es-ES" sz="2400" b="0" i="0" u="none" strike="noStrike" kern="1200" cap="none" spc="0" normalizeH="0" baseline="0" noProof="0" dirty="0">
              <a:ln>
                <a:noFill/>
              </a:ln>
              <a:solidFill>
                <a:srgbClr val="FFFF00"/>
              </a:solidFill>
              <a:effectLst/>
              <a:uLnTx/>
              <a:uFillTx/>
              <a:latin typeface="Rockwell Extra Bold" pitchFamily="18" charset="0"/>
              <a:ea typeface="Times New Roman" pitchFamily="18"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Rectangle 4"/>
          <p:cNvSpPr>
            <a:spLocks noChangeArrowheads="1"/>
          </p:cNvSpPr>
          <p:nvPr/>
        </p:nvSpPr>
        <p:spPr bwMode="auto">
          <a:xfrm>
            <a:off x="513180" y="742273"/>
            <a:ext cx="5103849"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De una Virgen hermosa celos </a:t>
            </a:r>
            <a:r>
              <a:rPr kumimoji="0" lang="es-ES" sz="21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                                 tiene </a:t>
            </a: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el sol,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porque vio en sus brazos otro Sol mayor.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Cuando del oriente salió el sol dorado,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y otro Sol helado miró tan ardiente,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quitó de la frente la corona bella,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y a los pies de la Estrella </a:t>
            </a:r>
            <a:r>
              <a:rPr kumimoji="0" lang="es-ES" sz="21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                            su </a:t>
            </a: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lumbre adoró,</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porque vio en sus brazos otro Sol mayor.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«Hermosa María -dice el sol, vencido-,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de vos ha nacido el Sol que podía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dar al mundo el día que ha deseado.»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Esto dijo, humillado, a María el sol,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porque vio en sus brazos otro Sol mayor.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Al Padre y al Hijo gloria y bendición,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1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y al Espíritu Santo por los siglos honor. Amén</a:t>
            </a:r>
            <a:r>
              <a:rPr kumimoji="0" lang="es-ES" sz="21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rPr>
              <a:t>.</a:t>
            </a:r>
            <a:endParaRPr kumimoji="0" lang="es-PE" sz="21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itchFamily="34" charset="0"/>
              <a:ea typeface="+mn-ea"/>
              <a:cs typeface="Arial" pitchFamily="34" charset="0"/>
            </a:endParaRPr>
          </a:p>
        </p:txBody>
      </p:sp>
      <p:pic>
        <p:nvPicPr>
          <p:cNvPr id="1026" name="Picture 2" descr="F:\DCIM\102_PANA\P1020249.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7130" l="10000" r="90000">
                        <a14:foregroundMark x1="46512" y1="94907" x2="46512" y2="94907"/>
                        <a14:foregroundMark x1="44012" y1="94907" x2="44012" y2="94907"/>
                        <a14:foregroundMark x1="44012" y1="94907" x2="44012" y2="94907"/>
                        <a14:foregroundMark x1="53981" y1="94514" x2="53981" y2="94514"/>
                        <a14:backgroundMark x1="49012" y1="90417" x2="49012" y2="90417"/>
                        <a14:backgroundMark x1="48519" y1="85556" x2="48519" y2="85556"/>
                      </a14:backgroundRemoval>
                    </a14:imgEffect>
                  </a14:imgLayer>
                </a14:imgProps>
              </a:ext>
              <a:ext uri="{28A0092B-C50C-407E-A947-70E740481C1C}">
                <a14:useLocalDpi xmlns:a14="http://schemas.microsoft.com/office/drawing/2010/main" val="0"/>
              </a:ext>
            </a:extLst>
          </a:blip>
          <a:srcRect/>
          <a:stretch>
            <a:fillRect/>
          </a:stretch>
        </p:blipFill>
        <p:spPr bwMode="auto">
          <a:xfrm>
            <a:off x="6564467" y="3912724"/>
            <a:ext cx="1449676" cy="2216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DCIM\102_PANA\P1020249.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7130" l="10000" r="90000">
                        <a14:foregroundMark x1="46512" y1="94907" x2="46512" y2="94907"/>
                        <a14:foregroundMark x1="44012" y1="94907" x2="44012" y2="94907"/>
                        <a14:foregroundMark x1="44012" y1="94907" x2="44012" y2="94907"/>
                        <a14:foregroundMark x1="53981" y1="94514" x2="53981" y2="94514"/>
                        <a14:backgroundMark x1="49012" y1="90417" x2="49012" y2="90417"/>
                        <a14:backgroundMark x1="48519" y1="85556" x2="48519" y2="85556"/>
                      </a14:backgroundRemoval>
                    </a14:imgEffect>
                  </a14:imgLayer>
                </a14:imgProps>
              </a:ext>
              <a:ext uri="{28A0092B-C50C-407E-A947-70E740481C1C}">
                <a14:useLocalDpi xmlns:a14="http://schemas.microsoft.com/office/drawing/2010/main" val="0"/>
              </a:ext>
            </a:extLst>
          </a:blip>
          <a:srcRect/>
          <a:stretch>
            <a:fillRect/>
          </a:stretch>
        </p:blipFill>
        <p:spPr bwMode="auto">
          <a:xfrm>
            <a:off x="7289305" y="3861048"/>
            <a:ext cx="1418739" cy="20246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577" y="-13729"/>
            <a:ext cx="4186423" cy="678398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277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3" y="476672"/>
            <a:ext cx="8100900" cy="59046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0427" name="Text Box 11"/>
          <p:cNvSpPr txBox="1">
            <a:spLocks noChangeArrowheads="1"/>
          </p:cNvSpPr>
          <p:nvPr/>
        </p:nvSpPr>
        <p:spPr bwMode="auto">
          <a:xfrm>
            <a:off x="742611" y="1707826"/>
            <a:ext cx="3816424"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Motivación:   </a:t>
            </a: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María y José no lo tuvieron todo claro desde el principio. Fueron creciendo en la fe y dejándose ayudar por las personas que Dios ponía en su camino, como Simeón y Ana. Así fueron configurando una familia abierta a la voluntad de Dios. </a:t>
            </a:r>
            <a:r>
              <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                                 </a:t>
            </a:r>
            <a:r>
              <a:rPr kumimoji="0" lang="es-ES" sz="1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a:t>
            </a:r>
            <a:r>
              <a:rPr kumimoji="0" lang="es-ES" sz="1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Forma </a:t>
            </a:r>
            <a:r>
              <a:rPr kumimoji="0" lang="es-ES" sz="18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rPr>
              <a:t>breve)</a:t>
            </a:r>
            <a:endParaRPr kumimoji="0" lang="es-ES"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mn-ea"/>
              <a:cs typeface="Times New Roman" pitchFamily="18" charset="0"/>
            </a:endParaRPr>
          </a:p>
        </p:txBody>
      </p:sp>
      <p:sp>
        <p:nvSpPr>
          <p:cNvPr id="7" name="AutoShape 2"/>
          <p:cNvSpPr>
            <a:spLocks noChangeArrowheads="1"/>
          </p:cNvSpPr>
          <p:nvPr/>
        </p:nvSpPr>
        <p:spPr bwMode="auto">
          <a:xfrm>
            <a:off x="611560" y="548680"/>
            <a:ext cx="2150902" cy="882323"/>
          </a:xfrm>
          <a:prstGeom prst="roundRect">
            <a:avLst>
              <a:gd name="adj" fmla="val 16667"/>
            </a:avLst>
          </a:prstGeom>
          <a:solidFill>
            <a:srgbClr val="FFFF6D"/>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kumimoji="0" lang="es-PE"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Lucas,  2, 22-40</a:t>
            </a:r>
            <a:endParaRPr kumimoji="0" lang="es-PE"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 name="Picture 2" descr="Resultado de imagen para Jesus Jose y Mari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8910" y="511804"/>
            <a:ext cx="4600575" cy="6013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1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0427"/>
                                        </p:tgtEl>
                                        <p:attrNameLst>
                                          <p:attrName>style.visibility</p:attrName>
                                        </p:attrNameLst>
                                      </p:cBhvr>
                                      <p:to>
                                        <p:strVal val="visible"/>
                                      </p:to>
                                    </p:set>
                                    <p:animEffect transition="in" filter="wedge">
                                      <p:cBhvr>
                                        <p:cTn id="7" dur="20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696" y="476672"/>
            <a:ext cx="8076525" cy="5904656"/>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550697" y="2852936"/>
            <a:ext cx="4525359" cy="3108543"/>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anose="02040502050405020303" pitchFamily="18" charset="0"/>
                <a:ea typeface="+mn-ea"/>
                <a:cs typeface="Times New Roman" pitchFamily="18" charset="0"/>
              </a:rPr>
              <a:t>Cuando llegó el tiempo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de la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purificación, según la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ley de Moisés,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los padres de Jesús lo llevaron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a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Jerusalén,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para presentarlo al Señor,</a:t>
            </a:r>
          </a:p>
        </p:txBody>
      </p:sp>
      <p:sp>
        <p:nvSpPr>
          <p:cNvPr id="6" name="5 Rectángulo"/>
          <p:cNvSpPr/>
          <p:nvPr/>
        </p:nvSpPr>
        <p:spPr>
          <a:xfrm>
            <a:off x="5724128" y="538932"/>
            <a:ext cx="3024336"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Euphemia" pitchFamily="34" charset="0"/>
                <a:ea typeface="+mn-ea"/>
                <a:cs typeface="Times New Roman" pitchFamily="18" charset="0"/>
              </a:rPr>
              <a:t>Lucas </a:t>
            </a:r>
            <a:r>
              <a:rPr kumimoji="0" lang="es-E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Euphemia" pitchFamily="34" charset="0"/>
                <a:ea typeface="+mn-ea"/>
                <a:cs typeface="Times New Roman" pitchFamily="18" charset="0"/>
              </a:rPr>
              <a:t>2</a:t>
            </a:r>
            <a:r>
              <a:rPr kumimoji="0" lang="es-ES" sz="2400" b="1" i="0" u="none" strike="noStrike" kern="1200" cap="none" spc="0" normalizeH="0" baseline="0" noProof="0" dirty="0" smtClean="0">
                <a:ln>
                  <a:noFill/>
                </a:ln>
                <a:solidFill>
                  <a:srgbClr val="FFFFFF"/>
                </a:solidFill>
                <a:effectLst>
                  <a:outerShdw blurRad="38100" dist="38100" dir="2700000" algn="tl">
                    <a:srgbClr val="808080"/>
                  </a:outerShdw>
                </a:effectLst>
                <a:uLnTx/>
                <a:uFillTx/>
                <a:latin typeface="Euphemia" pitchFamily="34" charset="0"/>
                <a:ea typeface="+mn-ea"/>
                <a:cs typeface="Times New Roman" pitchFamily="18" charset="0"/>
              </a:rPr>
              <a:t>, 22-40</a:t>
            </a:r>
          </a:p>
        </p:txBody>
      </p:sp>
    </p:spTree>
    <p:extLst>
      <p:ext uri="{BB962C8B-B14F-4D97-AF65-F5344CB8AC3E}">
        <p14:creationId xmlns:p14="http://schemas.microsoft.com/office/powerpoint/2010/main" val="4464023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Presentacion de Jesus un par de tórtolas o dos pichon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466142"/>
            <a:ext cx="8136904" cy="59151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598332" y="531597"/>
            <a:ext cx="8222140" cy="1384995"/>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anose="02040502050405020303" pitchFamily="18" charset="0"/>
                <a:ea typeface="+mn-ea"/>
                <a:cs typeface="Times New Roman" pitchFamily="18" charset="0"/>
              </a:rPr>
              <a:t>de acuerdo con lo escrito en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itchFamily="18" charset="0"/>
                <a:ea typeface="+mn-ea"/>
                <a:cs typeface="Times New Roman" pitchFamily="18" charset="0"/>
              </a:rPr>
              <a:t>la ley del Señor: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itchFamily="18" charset="0"/>
                <a:ea typeface="+mn-ea"/>
                <a:cs typeface="Times New Roman" pitchFamily="18" charset="0"/>
              </a:rPr>
              <a:t>“Todo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itchFamily="18" charset="0"/>
                <a:ea typeface="+mn-ea"/>
                <a:cs typeface="Times New Roman" pitchFamily="18" charset="0"/>
              </a:rPr>
              <a:t>primogénito varón será consagrado al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itchFamily="18" charset="0"/>
                <a:ea typeface="+mn-ea"/>
                <a:cs typeface="Times New Roman" pitchFamily="18" charset="0"/>
              </a:rPr>
              <a:t>Señor”, </a:t>
            </a:r>
            <a:endPar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alpha val="40000"/>
                  </a:prstClr>
                </a:outerShdw>
              </a:effectLst>
              <a:uLnTx/>
              <a:uFillTx/>
              <a:latin typeface="Georgia" pitchFamily="18" charset="0"/>
              <a:ea typeface="+mn-ea"/>
              <a:cs typeface="Times New Roman" pitchFamily="18" charset="0"/>
            </a:endParaRPr>
          </a:p>
        </p:txBody>
      </p:sp>
      <p:sp>
        <p:nvSpPr>
          <p:cNvPr id="6" name="Rectangle 8"/>
          <p:cNvSpPr>
            <a:spLocks noChangeArrowheads="1"/>
          </p:cNvSpPr>
          <p:nvPr/>
        </p:nvSpPr>
        <p:spPr bwMode="auto">
          <a:xfrm>
            <a:off x="3404096" y="4293096"/>
            <a:ext cx="5184576" cy="1887890"/>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y  para entregar la oblación, como dice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la ley del Señor: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“un </a:t>
            </a:r>
            <a:r>
              <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par de tórtolas o dos </a:t>
            </a:r>
            <a:r>
              <a:rPr kumimoji="0" lang="es-ES" sz="28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pichones”. </a:t>
            </a:r>
            <a:endParaRPr kumimoji="0" lang="es-ES" sz="28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endParaRPr>
          </a:p>
        </p:txBody>
      </p:sp>
    </p:spTree>
    <p:extLst>
      <p:ext uri="{BB962C8B-B14F-4D97-AF65-F5344CB8AC3E}">
        <p14:creationId xmlns:p14="http://schemas.microsoft.com/office/powerpoint/2010/main" val="4086586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34" y="391886"/>
            <a:ext cx="8198021" cy="6020220"/>
          </a:xfrm>
          <a:prstGeom prst="rect">
            <a:avLst/>
          </a:prstGeom>
          <a:ln>
            <a:noFill/>
          </a:ln>
          <a:effectLst>
            <a:softEdge rad="112500"/>
          </a:effectLst>
          <a:scene3d>
            <a:camera prst="orthographicFront"/>
            <a:lightRig rig="threePt" dir="t"/>
          </a:scene3d>
          <a:sp3d>
            <a:bevelT prst="convex"/>
          </a:sp3d>
        </p:spPr>
      </p:pic>
      <p:sp>
        <p:nvSpPr>
          <p:cNvPr id="5122" name="Rectangle 2"/>
          <p:cNvSpPr>
            <a:spLocks noChangeArrowheads="1"/>
          </p:cNvSpPr>
          <p:nvPr/>
        </p:nvSpPr>
        <p:spPr bwMode="auto">
          <a:xfrm>
            <a:off x="3851921" y="476672"/>
            <a:ext cx="4824534" cy="378565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99"/>
                </a:solidFill>
                <a:effectLst>
                  <a:glow rad="1016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Vivía entonces en Jerusalén un hombre llamado Simeón, hombre justo y piadoso, que aguardaba el consuelo de Israel; y el Espíritu Santo moraba en él. Había recibido un oráculo del Espíritu Santo: que no vería la muerte antes de ver al Mesías del Señor</a:t>
            </a:r>
            <a:r>
              <a:rPr kumimoji="0" lang="es-ES" sz="2400" b="1" i="0" u="none" strike="noStrike" kern="1200" cap="none" spc="0" normalizeH="0" baseline="0" noProof="0" dirty="0" smtClean="0">
                <a:ln>
                  <a:noFill/>
                </a:ln>
                <a:solidFill>
                  <a:srgbClr val="FFFF99"/>
                </a:solidFill>
                <a:effectLst>
                  <a:glow rad="1016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rPr>
              <a:t>.</a:t>
            </a:r>
            <a:endParaRPr kumimoji="0" lang="es-ES" sz="2400" b="1" i="0" u="none" strike="noStrike" kern="1200" cap="none" spc="0" normalizeH="0" baseline="0" noProof="0" dirty="0">
              <a:ln>
                <a:noFill/>
              </a:ln>
              <a:solidFill>
                <a:srgbClr val="FFFF99"/>
              </a:solidFill>
              <a:effectLst>
                <a:glow rad="101600">
                  <a:srgbClr val="000000">
                    <a:satMod val="175000"/>
                    <a:alpha val="40000"/>
                  </a:srgbClr>
                </a:glow>
                <a:outerShdw blurRad="50800" dist="38100" algn="l" rotWithShape="0">
                  <a:prstClr val="black"/>
                </a:outerShdw>
              </a:effectLst>
              <a:uLnTx/>
              <a:uFillTx/>
              <a:latin typeface="Georgia" pitchFamily="18" charset="0"/>
              <a:ea typeface="+mn-ea"/>
              <a:cs typeface="Times New Roman" pitchFamily="18" charset="0"/>
            </a:endParaRPr>
          </a:p>
        </p:txBody>
      </p:sp>
    </p:spTree>
    <p:extLst>
      <p:ext uri="{BB962C8B-B14F-4D97-AF65-F5344CB8AC3E}">
        <p14:creationId xmlns:p14="http://schemas.microsoft.com/office/powerpoint/2010/main" val="1345957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1782</Words>
  <Application>Microsoft Office PowerPoint</Application>
  <PresentationFormat>Presentación en pantalla (4:3)</PresentationFormat>
  <Paragraphs>111</Paragraphs>
  <Slides>37</Slides>
  <Notes>0</Notes>
  <HiddenSlides>0</HiddenSlides>
  <MMClips>0</MMClips>
  <ScaleCrop>false</ScaleCrop>
  <HeadingPairs>
    <vt:vector size="6" baseType="variant">
      <vt:variant>
        <vt:lpstr>Fuentes usadas</vt:lpstr>
      </vt:variant>
      <vt:variant>
        <vt:i4>25</vt:i4>
      </vt:variant>
      <vt:variant>
        <vt:lpstr>Tema</vt:lpstr>
      </vt:variant>
      <vt:variant>
        <vt:i4>4</vt:i4>
      </vt:variant>
      <vt:variant>
        <vt:lpstr>Títulos de diapositiva</vt:lpstr>
      </vt:variant>
      <vt:variant>
        <vt:i4>37</vt:i4>
      </vt:variant>
    </vt:vector>
  </HeadingPairs>
  <TitlesOfParts>
    <vt:vector size="66" baseType="lpstr">
      <vt:lpstr>Algerian</vt:lpstr>
      <vt:lpstr>Arial</vt:lpstr>
      <vt:lpstr>Arial Black</vt:lpstr>
      <vt:lpstr>Arial Narrow</vt:lpstr>
      <vt:lpstr>Bodoni MT Black</vt:lpstr>
      <vt:lpstr>Calibri</vt:lpstr>
      <vt:lpstr>Calibri Light</vt:lpstr>
      <vt:lpstr>Candles</vt:lpstr>
      <vt:lpstr>Comic Sans MS</vt:lpstr>
      <vt:lpstr>Euphemia</vt:lpstr>
      <vt:lpstr>FrugalSans-Bold</vt:lpstr>
      <vt:lpstr>Georgia</vt:lpstr>
      <vt:lpstr>Kristen ITC</vt:lpstr>
      <vt:lpstr>Poor Richard</vt:lpstr>
      <vt:lpstr>Rockwell Extra Bold</vt:lpstr>
      <vt:lpstr>Script MT Bold</vt:lpstr>
      <vt:lpstr>Segoe UI</vt:lpstr>
      <vt:lpstr>Segoe UI Symbol</vt:lpstr>
      <vt:lpstr>Showcard Gothic</vt:lpstr>
      <vt:lpstr>Swis721 Blk BT</vt:lpstr>
      <vt:lpstr>Tahoma</vt:lpstr>
      <vt:lpstr>Tekton Pro</vt:lpstr>
      <vt:lpstr>Times</vt:lpstr>
      <vt:lpstr>Times New Roman</vt:lpstr>
      <vt:lpstr>Wingdings</vt:lpstr>
      <vt:lpstr>Tema de Office</vt:lpstr>
      <vt:lpstr>Diseño predeterminado</vt:lpstr>
      <vt:lpstr>1_Diseño predeterminado</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2020-01-27T18:37:43Z</dcterms:created>
  <dcterms:modified xsi:type="dcterms:W3CDTF">2020-01-27T18:45:41Z</dcterms:modified>
</cp:coreProperties>
</file>