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57" r:id="rId8"/>
  </p:sldMasterIdLst>
  <p:sldIdLst>
    <p:sldId id="29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3E540-8BEE-4EE6-9C43-17D9DD4D34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163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2CB18-6898-4337-975B-96A47B43C4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681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76C4A-16FA-4052-8D17-BC80AF5CE0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600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1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50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5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3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4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E60B-F948-48C8-98E9-E3977CEF5B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5699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4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5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9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424237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088606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43132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98758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445740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820817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45844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8C9A0-5E9B-4A57-B6A1-3A65CCC52EF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6983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422103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412036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969989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51694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00703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06564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44021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5295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13157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8867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80DA9-3FCA-429F-B889-BB53393ADA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617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03745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87353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81815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10678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70222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299023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756218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109299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526427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5213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766B0-BFCF-4D92-9D5C-6D7986C6FA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9407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437470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721591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97564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781430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769522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77001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426156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5919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22307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3247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27AC4-01E4-45EC-923E-D1AF9110DA6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66059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0464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63595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21074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95447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50314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41901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85418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15128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BB96-E537-455B-ACC5-5FB7B2C306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54840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BB9A-5E55-4772-AE19-59B34FB548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02176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85043-B76D-4AE1-A95D-1F92B542AD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55817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19C4C-768B-4574-9860-4131BD2F993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772911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6699-868E-4005-A6F7-90CCCF4CD2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20581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70352-4934-4ADF-ADF3-837E4456C2C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707292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8851-CBC0-49F0-B6E1-B98338DD65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544363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8DB78-23A6-40F8-878D-BCBF93A1E8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169232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1FF2-8310-438C-AB8D-554BCB4EC6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980013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DD0A-B69C-4B24-BD27-5266C819F2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73782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2D8C7-9803-4243-A132-B0EEA7A9DC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487829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EEA-7BA2-4959-ACC2-FCC489095D7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363125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4E8FE-FF08-4EE2-B7F5-C0F2349354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A75B4-7A3E-498A-9D65-57957161BAD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21254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1DFA1-A970-4F40-95F9-A2BA3DE2EC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5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9278B-E889-4E72-9F49-3FFA818C2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8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7560E-05CD-47F8-AF41-2EEC0F6BD50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84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6DE54-D9F4-4602-A8E1-A21403FD48F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95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0F31A-5277-4F22-AEF2-E4CFAAFC9B7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921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4E62D-2A79-4615-AFF0-8F60CC65E42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06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B059D-4156-4B51-9589-24DF244B4E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63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30D9F-8943-4CBF-AEBB-DD29DE4CF5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91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655E-1B06-4352-822D-0D252631E1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37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B22F0-F022-49FD-94B8-DF3162A22C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87D4B-E530-4DDD-9C80-5AF803187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037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AA223-8DDA-408B-8BF2-D33619176DB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55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753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6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670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D0134-80F5-4759-A923-CD00EB8CE2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3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3B69E-0C8F-4E0F-995A-4D067E5C2F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7 Povo Sagr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8" y="552450"/>
            <a:ext cx="8115181" cy="57587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7348" y="5971638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92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8" y="524238"/>
            <a:ext cx="8206193" cy="58068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606881" y="1001439"/>
            <a:ext cx="43134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Así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se cumplió lo que había dicho el profeta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Isaías:</a:t>
            </a:r>
            <a:r>
              <a:rPr kumimoji="0" lang="es-E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15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País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t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de Zabulón y país  de Neftalí, camino del mar, al otro lado del Jordán, Galilea de los paganos.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63500" dist="88900" dir="8400000" algn="tr" rotWithShape="0">
                  <a:prstClr val="black"/>
                </a:outerShdw>
              </a:effectLst>
              <a:uLnTx/>
              <a:uFillTx/>
              <a:latin typeface="Tekton Pro Cond" panose="020F06060202080209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8" y="516186"/>
            <a:ext cx="8186492" cy="58373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539932" y="4156421"/>
            <a:ext cx="64704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El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pueblo que habitaba en tinieblas vio una gran luz, a los que habitaban en tinieblas  y sombras de muerte, una luz les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dist="88900" dir="84000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brilló.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63500" dist="88900" dir="8400000" algn="l" rotWithShape="0">
                  <a:prstClr val="black"/>
                </a:outerShdw>
              </a:effectLst>
              <a:uLnTx/>
              <a:uFillTx/>
              <a:latin typeface="Tekton Pro Cond" panose="020F0606020208020904" pitchFamily="34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" y="557348"/>
            <a:ext cx="8142083" cy="5747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422469" y="435429"/>
            <a:ext cx="52077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Entonces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comenzó Jesús a predicar  diciendo: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                               -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Conviértanse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, porque está cerca el reino de los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cielos.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jesus llama a sus primeros discip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" y="537755"/>
            <a:ext cx="8178528" cy="5810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6660" y="4114520"/>
            <a:ext cx="817837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Caminando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a orillas del mar de  Galilea, vio a dos hermanos, a  Simón, al que llaman Pedro, y a Andrés, su hermano, que estaban echando la red , pues eran pescadores. </a:t>
            </a:r>
          </a:p>
        </p:txBody>
      </p:sp>
    </p:spTree>
    <p:extLst>
      <p:ext uri="{BB962C8B-B14F-4D97-AF65-F5344CB8AC3E}">
        <p14:creationId xmlns:p14="http://schemas.microsoft.com/office/powerpoint/2010/main" val="37336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531222"/>
            <a:ext cx="8187236" cy="58086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5690" y="4400956"/>
            <a:ext cx="80391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 Les dijo: </a:t>
            </a:r>
            <a:r>
              <a:rPr kumimoji="0" lang="es-ES" sz="3200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-Vengan</a:t>
            </a:r>
            <a:r>
              <a:rPr kumimoji="0" lang="es-ES" sz="3200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, síganme y los haré   pescadores  de </a:t>
            </a:r>
            <a:r>
              <a:rPr kumimoji="0" lang="es-ES" sz="3200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hombres. Inmediatamente </a:t>
            </a:r>
            <a:r>
              <a:rPr kumimoji="0" lang="es-ES" sz="3200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dejaron las redes y lo siguieron.</a:t>
            </a:r>
          </a:p>
        </p:txBody>
      </p:sp>
    </p:spTree>
    <p:extLst>
      <p:ext uri="{BB962C8B-B14F-4D97-AF65-F5344CB8AC3E}">
        <p14:creationId xmlns:p14="http://schemas.microsoft.com/office/powerpoint/2010/main" val="26303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4" y="548640"/>
            <a:ext cx="8220892" cy="5852160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39173" y="548640"/>
            <a:ext cx="80664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Un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poco más adelante, vio a otros dos hermanos, Santiago hijo de Zebedeo, y a  Juan,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05229" y="4992753"/>
            <a:ext cx="67335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que estaban en la barca  reparando las redes con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Zebedeo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, su padre. </a:t>
            </a:r>
          </a:p>
        </p:txBody>
      </p:sp>
    </p:spTree>
    <p:extLst>
      <p:ext uri="{BB962C8B-B14F-4D97-AF65-F5344CB8AC3E}">
        <p14:creationId xmlns:p14="http://schemas.microsoft.com/office/powerpoint/2010/main" val="9716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995" y="527853"/>
            <a:ext cx="8208912" cy="579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9543" y="3894561"/>
            <a:ext cx="426305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01600" dir="10800000" algn="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Jesús los llamó también.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101600" dir="10800000" algn="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Inmediatamente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01600" dir="10800000" algn="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dejaron la barca y a su padre y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101600" dir="10800000" algn="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            lo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01600" dir="10800000" algn="r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siguieron.</a:t>
            </a:r>
          </a:p>
        </p:txBody>
      </p:sp>
    </p:spTree>
    <p:extLst>
      <p:ext uri="{BB962C8B-B14F-4D97-AF65-F5344CB8AC3E}">
        <p14:creationId xmlns:p14="http://schemas.microsoft.com/office/powerpoint/2010/main" val="17731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9" y="544629"/>
            <a:ext cx="8133905" cy="57617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841" y="4854729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Recorría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toda Galilea, enseñando en las sinagogas y proclamando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el Evangelio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del reino, </a:t>
            </a:r>
          </a:p>
        </p:txBody>
      </p:sp>
    </p:spTree>
    <p:extLst>
      <p:ext uri="{BB962C8B-B14F-4D97-AF65-F5344CB8AC3E}">
        <p14:creationId xmlns:p14="http://schemas.microsoft.com/office/powerpoint/2010/main" val="584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curaba enfermedades y dol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" y="551905"/>
            <a:ext cx="8161111" cy="5744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35532" y="2692666"/>
            <a:ext cx="28601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curando las enfermedades y las dolencias del pueblo. 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94513" y="5202201"/>
            <a:ext cx="36657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Palabra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del Señor.</a:t>
            </a:r>
          </a:p>
        </p:txBody>
      </p:sp>
    </p:spTree>
    <p:extLst>
      <p:ext uri="{BB962C8B-B14F-4D97-AF65-F5344CB8AC3E}">
        <p14:creationId xmlns:p14="http://schemas.microsoft.com/office/powerpoint/2010/main" val="31917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34" y="383177"/>
            <a:ext cx="8473440" cy="6087292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72410" y="468076"/>
            <a:ext cx="38164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1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Mateo 4: 12-23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Al enterarse Jesús que habían encarcelado a Juan, se dirigió a Galilea. Dejando Nazaret, se estableció en 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Cafarnaún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, junto al mar, en el territorio de Zabulón y Neftalí. Así se cumplió lo que había dicho el profeta Isaías: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-País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de Zabulón y país  de Neftalí, camino del mar, al otro lado del Jordán, Galilea de los paganos. El pueblo que habitaba en tinieblas vio una gran luz, a los que habitaban en tierra y sombras de muerte, una luz les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brilló.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Entonces  comenzó Jesús a predicar diciendo: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-Conviértanse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, porque está cerca el reino de los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cielos.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Caminando a orillas del mar de  Galilea, vio a dos hermanos, a Simón,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rgbClr val="221100"/>
              </a:solidFill>
              <a:effectLst/>
              <a:uLnTx/>
              <a:uFillTx/>
              <a:latin typeface="Tekton Pro Cond" panose="020F0606020208020904" pitchFamily="34" charset="0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8053" y="71028"/>
            <a:ext cx="860444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Cada uno puede leer en voz alta el versículo que más le llamó la atención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5213" y="483267"/>
            <a:ext cx="38463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al que llaman Pedro, y a Andrés, su hermano, que estaban echando la red , pues eran pescadores. Les dijo: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            -Vengan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, síganme y los haré pescadores de hombres. Inmediatamente dejaron las redes y lo siguieron. Un poco más adelante, vio a otros dos hermanos, Santiago hijo de 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Zebedeo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, y a  Juan, que estaban en la barca  reparando las redes con 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Zebedeo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221100"/>
                </a:solidFill>
                <a:effectLst/>
                <a:uLnTx/>
                <a:uFillTx/>
                <a:latin typeface="Tekton Pro Cond" panose="020F0606020208020904" pitchFamily="34" charset="0"/>
                <a:ea typeface="+mn-ea"/>
                <a:cs typeface="+mn-cs"/>
              </a:rPr>
              <a:t>, su padre. Jesús los llamó también. Inmediatamente dejaron la barca y a su padre y lo siguieron. Recorría toda Galilea, enseñando en las sinagogas y proclamando el Evangelio del reino, curando las enfermedades y las dolencias del pueblo. 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rgbClr val="221100"/>
              </a:solidFill>
              <a:effectLst/>
              <a:uLnTx/>
              <a:uFillTx/>
              <a:latin typeface="Tekton Pro Cond" panose="020F0606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es el reino de los 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6" y="550755"/>
            <a:ext cx="8160553" cy="5789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84128" y="550755"/>
            <a:ext cx="40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Mateo 4,12-23</a:t>
            </a:r>
            <a:endParaRPr kumimoji="0" lang="es-ES" sz="2400" b="1" i="0" u="none" strike="noStrike" kern="1200" cap="all" spc="0" normalizeH="0" baseline="0" noProof="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508104" y="5954631"/>
            <a:ext cx="294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26 enero 2020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081388" y="4296733"/>
            <a:ext cx="6981223" cy="1827175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0" cap="all" spc="0" normalizeH="0" baseline="0" noProof="0" dirty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ESTÁ </a:t>
            </a:r>
            <a:r>
              <a:rPr kumimoji="0" lang="es-PE" sz="3600" b="1" i="1" u="none" strike="noStrike" kern="10" cap="all" spc="0" normalizeH="0" baseline="0" noProof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LLEGANDO </a:t>
            </a: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0" cap="all" spc="0" normalizeH="0" baseline="0" noProof="0" dirty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EL REINO </a:t>
            </a:r>
            <a:r>
              <a:rPr kumimoji="0" lang="es-PE" sz="3600" b="1" i="1" u="none" strike="noStrike" kern="10" cap="all" spc="0" normalizeH="0" baseline="0" noProof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 DE LOS CIELOS</a:t>
            </a: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" y="550755"/>
            <a:ext cx="4359374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25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4" y="548680"/>
            <a:ext cx="8129202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96983" y="1864317"/>
            <a:ext cx="674277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¿Hacia donde se dirige Jesús? ¿Por qué decide tomar el camino de Galilea?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52864" y="4451932"/>
            <a:ext cx="55006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DoubleWave1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A1D00">
                    <a:alpha val="40000"/>
                  </a:srgbClr>
                </a:glo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02555" y="821778"/>
            <a:ext cx="6681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Preguntas para la Lectura</a:t>
            </a:r>
          </a:p>
        </p:txBody>
      </p:sp>
    </p:spTree>
    <p:extLst>
      <p:ext uri="{BB962C8B-B14F-4D97-AF65-F5344CB8AC3E}">
        <p14:creationId xmlns:p14="http://schemas.microsoft.com/office/powerpoint/2010/main" val="3131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3" y="538624"/>
            <a:ext cx="8136853" cy="5775089"/>
          </a:xfrm>
          <a:prstGeom prst="rect">
            <a:avLst/>
          </a:prstGeom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64681" y="4726531"/>
            <a:ext cx="7573628" cy="12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¿Cuál  es  el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significado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la  Luz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5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" y="548680"/>
            <a:ext cx="8178312" cy="5782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7677" y="548680"/>
            <a:ext cx="7832193" cy="18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Times New Roman"/>
              </a:rPr>
              <a:t>¿Por qué es importante pasar por las comunidades de Zabulón y Neftalí?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3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567146"/>
            <a:ext cx="8152402" cy="5737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657600" y="506186"/>
            <a:ext cx="4868093" cy="18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¿Sobre  qué predicaba Jesús?, ¿Cuál es el anuncio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que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hace Jesús?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21286640">
            <a:off x="3585854" y="4846345"/>
            <a:ext cx="4728103" cy="175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Bottom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5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0" y="522513"/>
            <a:ext cx="8179411" cy="58129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0064" y="4134584"/>
            <a:ext cx="8107547" cy="207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Son las primeras palabras de Jesús, pero 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¿cuál es la primera acción que lleva a cabo?,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¿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Cuál es la respuesta que encuentra?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8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8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5517" y="522513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«Conviértanse, porque el Reino de los Cielos ha llegado.»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2" y="529044"/>
            <a:ext cx="8135365" cy="5780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40320" y="529044"/>
            <a:ext cx="7992888" cy="8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¿Quién provoca y hace posible el encuentro que culmina en seguimiento?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 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Sigamos a Jesu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9349" y="513807"/>
            <a:ext cx="8125098" cy="5791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27396" y="3965424"/>
            <a:ext cx="6914228" cy="216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Motivación: Nosotros hemos dado ese primer paso tras las huellas de Jesús, pero sabemos </a:t>
            </a:r>
            <a:r>
              <a:rPr kumimoji="0" lang="es-PE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               que </a:t>
            </a: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el camino del seguimiento es una tarea para toda la vida. Su Palabra nos acompaña, ilumina y da sentido a nuestros pasos. </a:t>
            </a:r>
            <a:endParaRPr kumimoji="0" lang="es-ES" sz="27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anose="03040602040607080904" pitchFamily="66" charset="0"/>
              <a:cs typeface="Times New Roman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55576" y="610510"/>
            <a:ext cx="2376264" cy="802266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6" y="450668"/>
            <a:ext cx="8345429" cy="5950131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18261" y="520340"/>
            <a:ext cx="5733854" cy="1526176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2E1700"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s-PE" sz="32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Tierra de Zabulón, tierra de Neftalí, Galilea… Dios inicia su acción en la periferia.</a:t>
            </a:r>
            <a:endParaRPr kumimoji="0" lang="es-ES_tradnl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20862" y="4359620"/>
            <a:ext cx="5328651" cy="8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¿Qué rostro de Dios descubres en este evangelio?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489422"/>
            <a:ext cx="8328006" cy="5911378"/>
          </a:xfrm>
          <a:prstGeom prst="rect">
            <a:avLst/>
          </a:prstGeom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52461" y="2758264"/>
            <a:ext cx="4185002" cy="26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571500" marR="0" lvl="0" indent="-57150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Vengan conmigo</a:t>
            </a:r>
            <a:r>
              <a:rPr kumimoji="0" lang="es-PE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¿</a:t>
            </a: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 sientes llamado por Dios</a:t>
            </a:r>
            <a:r>
              <a:rPr kumimoji="0" lang="es-PE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?, Comparte </a:t>
            </a: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alguna experiencia que tenga relación con tu llamada.</a:t>
            </a:r>
          </a:p>
        </p:txBody>
      </p:sp>
    </p:spTree>
    <p:extLst>
      <p:ext uri="{BB962C8B-B14F-4D97-AF65-F5344CB8AC3E}">
        <p14:creationId xmlns:p14="http://schemas.microsoft.com/office/powerpoint/2010/main" val="547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3" y="519952"/>
            <a:ext cx="8201328" cy="5818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6783" y="5157192"/>
            <a:ext cx="66013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Rockwell Extra Bold" panose="02060903040505020403" pitchFamily="18" charset="0"/>
              <a:ea typeface="Segoe UI Symbol" pitchFamily="34" charset="0"/>
              <a:cs typeface="Times New Roman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509144" y="4048385"/>
            <a:ext cx="6418224" cy="16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   ¿Qué contesto yo al llamado que me hace Jesús de seguirlo y dejarlo todo?</a:t>
            </a:r>
            <a:endParaRPr kumimoji="0" lang="es-ES_tradnl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egoe UI Symbol" pitchFamily="34" charset="0"/>
              <a:cs typeface="Times New Roman" panose="02020603050405020304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_tradnl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8" y="454152"/>
            <a:ext cx="8313202" cy="5946648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623707" y="5808241"/>
            <a:ext cx="7929268" cy="476049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lvl="0" algn="ctr"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Cantos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sugeridos: Testigos de tu Reino; Anunciaremos tu Reino, Señor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1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48628" y="625333"/>
            <a:ext cx="7929268" cy="110583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lvl="0" algn="ctr">
              <a:defRPr/>
            </a:pPr>
            <a:r>
              <a:rPr kumimoji="0" lang="es-ES_tradnl" sz="24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Colocamos unos cuantos recortes de periódico que muestren situaciones en las que se tiene que hacer hoy un esfuerzo por acelerar la presencia del Reino. </a:t>
            </a:r>
            <a:endParaRPr kumimoji="0" lang="es-ES" sz="2400" b="1" i="1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3707" y="8136200"/>
            <a:ext cx="1235259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Cantos sugeridos: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Testigos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 tu Reino; Anunciaremos tu Reino, Señor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2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4" y="546126"/>
            <a:ext cx="8124171" cy="5789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35668" y="546126"/>
            <a:ext cx="3698875" cy="37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Anunciaba la Buena Nueva del Reino.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¿Cuál puede ser hoy ese anuncio para que sea alegre noticia?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" y="551450"/>
            <a:ext cx="8164449" cy="57953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3578" y="4151711"/>
            <a:ext cx="7786742" cy="193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TriangleInverted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¿Por qué es motivo de esperanza </a:t>
            </a:r>
            <a:r>
              <a:rPr kumimoji="0" lang="es-P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                para 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ti la llegada del Reino?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32813" y="456635"/>
            <a:ext cx="511750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Está llegando el reino de los Cielos. </a:t>
            </a:r>
            <a:endParaRPr kumimoji="0" lang="es-E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46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jovenes orando de rodillas ante el santis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39749"/>
            <a:ext cx="8128496" cy="5794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647401" y="539749"/>
            <a:ext cx="5908710" cy="27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Motivación: </a:t>
            </a:r>
            <a:r>
              <a:rPr kumimoji="0" lang="es-PE" sz="2800" b="1" i="1" u="none" strike="noStrike" kern="1200" cap="none" spc="0" normalizeH="0" baseline="0" noProof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Para descubrir la llamada continua que Dios nos hace son necesarias la escucha y la oración. Sólo así podremos discernir y responder a esa invitación de dar un paso más en nuestro seguimiento.</a:t>
            </a:r>
            <a:endParaRPr kumimoji="0" lang="es-ES" sz="2800" b="1" i="1" u="none" strike="noStrike" kern="1200" cap="none" spc="0" normalizeH="0" baseline="0" noProof="0" dirty="0">
              <a:ln w="10160">
                <a:solidFill>
                  <a:srgbClr val="AAE2CA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79425" y="540602"/>
            <a:ext cx="2281192" cy="1174987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80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edro y Andrés dejan las redes y siguen a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" y="528489"/>
            <a:ext cx="8167054" cy="57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1646" y="528489"/>
            <a:ext cx="8064896" cy="864096"/>
          </a:xfr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es-PE" sz="1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</a:t>
            </a:r>
            <a:r>
              <a:rPr lang="es-PE" sz="1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tiempo de oración personal, compartimos nuestra oración</a:t>
            </a:r>
            <a:r>
              <a:rPr lang="es-PE" sz="1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1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7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7" y="545919"/>
            <a:ext cx="8148828" cy="5788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68439" y="545919"/>
            <a:ext cx="2129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26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348549" y="634345"/>
            <a:ext cx="2210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es mi luz y mi salvación, ¿a quién temeré?</a:t>
            </a:r>
            <a:b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es la defensa de mi vida, ¿quién me hará temblar?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E00E0E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13343" y="4779244"/>
            <a:ext cx="3959705" cy="11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37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7" y="529044"/>
            <a:ext cx="8209571" cy="58107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07031" y="815265"/>
            <a:ext cx="40661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Una cosa pido al Señor, eso buscaré: habitar en la casa del Señor por los días de mi vida, gozar de la dulzura del Señor, contemplando su templo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56655" y="4808658"/>
            <a:ext cx="4516488" cy="107721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2124A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4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" y="487679"/>
            <a:ext cx="8355003" cy="5913121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5744" y="1037114"/>
            <a:ext cx="26460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Espero gozar de la dicha del Señor en el país de la vida. Espera en el Señor, sé valiente, ten ánimo, espera en el Señor.</a:t>
            </a:r>
            <a:endParaRPr kumimoji="0" lang="ca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55640" y="5474849"/>
            <a:ext cx="6740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9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" y="551603"/>
            <a:ext cx="8171137" cy="5788237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107474" y="2338869"/>
            <a:ext cx="6604138" cy="344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Motivación: En la conferencia sobre la búsqueda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              del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Reino de Dios, san Vicente afirma: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/>
              </a:rPr>
              <a:t>“Estén seguros de que, si el Dios de las virtudes los ha escogido para practicarlas, ustedes viven por él y su reino está en ustedes. Pero, si no es así, ¿qué habrá que hacer? Entregarnos a él sin regateos y sin reservas desde este momento, para que acepte disponernos a esta vida de elegidos y aparte de nosotros tanta voluntad propia y nuestros afanes de propia satisfacción, que es lo que impide que Dios resida apacible y absolutamente en nosotros”.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/>
              </a:rPr>
              <a:t>  (XI, 431)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495909" y="629980"/>
            <a:ext cx="2530422" cy="902729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73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2" y="557900"/>
            <a:ext cx="8163571" cy="5755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354053" y="557900"/>
            <a:ext cx="5141800" cy="292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Sobre la necesidad de conversión, escribe al padre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Escart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“Busquemos por </a:t>
            </a:r>
            <a:r>
              <a:rPr kumimoji="0" lang="es-E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encima de todo despojarnos del afecto a todo cuanto no es Dios, y que no nos aficionemos a las cosas más que por Dios y según Dios, y que procuremos establecer primeramente su reino en nosotros, y luego en los demás.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(San Vicente de Paúl II, 88)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9" y="519326"/>
            <a:ext cx="8155424" cy="5785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3015125" y="519326"/>
            <a:ext cx="2520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Compromiso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08016" y="2047919"/>
            <a:ext cx="5864618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Testimoniar el mensaje de esta semana allí donde reinan la desesperación y la angustia. 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              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Ser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portadores de la luz.</a:t>
            </a: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5" name="AutoShape 16" descr="Resultado de imagen para rayos de luz para photoshop png"/>
          <p:cNvSpPr>
            <a:spLocks noChangeAspect="1" noChangeArrowheads="1"/>
          </p:cNvSpPr>
          <p:nvPr/>
        </p:nvSpPr>
        <p:spPr bwMode="auto">
          <a:xfrm>
            <a:off x="155575" y="-144463"/>
            <a:ext cx="4384750" cy="43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/>
        </p:blipFill>
        <p:spPr bwMode="auto">
          <a:xfrm>
            <a:off x="470609" y="496388"/>
            <a:ext cx="8203127" cy="5834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70609" y="4332461"/>
            <a:ext cx="8240429" cy="181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Palatino Linotype" panose="02040502050505030304" pitchFamily="18" charset="0"/>
                <a:ea typeface="Segoe UI Symbol" pitchFamily="34" charset="0"/>
                <a:cs typeface="Arial"/>
              </a:rPr>
              <a:t>    Las lecturas de hoy hablan de llamada y conversión.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Palatino Linotype" panose="02040502050505030304" pitchFamily="18" charset="0"/>
                <a:ea typeface="Segoe UI Symbol" pitchFamily="34" charset="0"/>
                <a:cs typeface="Arial"/>
              </a:rPr>
              <a:t>Jesús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Palatino Linotype" panose="02040502050505030304" pitchFamily="18" charset="0"/>
                <a:ea typeface="Segoe UI Symbol" pitchFamily="34" charset="0"/>
                <a:cs typeface="Arial"/>
              </a:rPr>
              <a:t>pide conversión como condición necesaria para entrar en el Reino de Dios que está llegando.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Palatino Linotype" panose="02040502050505030304" pitchFamily="18" charset="0"/>
                <a:ea typeface="Segoe UI Symbol" pitchFamily="34" charset="0"/>
                <a:cs typeface="Arial"/>
              </a:rPr>
              <a:t>Dios sigue llamándonos a colaborar en la misión de Jesús, pero la conversión al Reino requiere de nuestra decisión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Palatino Linotype" panose="02040502050505030304" pitchFamily="18" charset="0"/>
                <a:ea typeface="Segoe UI Symbol" pitchFamily="34" charset="0"/>
                <a:cs typeface="Arial"/>
              </a:rPr>
              <a:t>personal.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Palatino Linotype" panose="02040502050505030304" pitchFamily="18" charset="0"/>
              <a:ea typeface="Segoe UI Symbol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Palatino Linotype" panose="02040502050505030304" pitchFamily="18" charset="0"/>
              <a:ea typeface="Segoe UI Symbol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88900" dist="101600" dir="1800000" algn="l" rotWithShape="0">
                  <a:srgbClr val="000B22"/>
                </a:outerShdw>
              </a:effectLst>
              <a:uLnTx/>
              <a:uFillTx/>
              <a:latin typeface="Palatino Linotype" panose="02040502050505030304" pitchFamily="18" charset="0"/>
              <a:ea typeface="Segoe UI Symbol" pitchFamily="34" charset="0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6063" y="632801"/>
            <a:ext cx="22322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 w="10160">
                  <a:solidFill>
                    <a:srgbClr val="AAADC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AMBIENTACIÓN:  </a:t>
            </a:r>
            <a:endParaRPr kumimoji="0" lang="es-PE" sz="1800" b="1" i="0" u="none" strike="noStrike" kern="1200" cap="none" spc="0" normalizeH="0" baseline="0" noProof="0" dirty="0">
              <a:ln w="10160">
                <a:solidFill>
                  <a:srgbClr val="AAADCA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459436"/>
            <a:ext cx="5374858" cy="15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   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514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-osoKrhBLyS0/ULMUfDbfAPI/AAAAAAAAAa0/spM9PTt7w4U/s1600/Sacramentodenuestrafe.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509" y="539770"/>
            <a:ext cx="8171359" cy="57589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8227" y="1170379"/>
            <a:ext cx="4581122" cy="2478512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Te damos gracias, Padre,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porque nos has llamado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de      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las tinieblas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Al resplandor de tu luz…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En su paso por el mundo,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Jesús, tu Hijo amado,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                       ha 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vencido la muerte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nos ha dado la vida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.</a:t>
            </a:r>
            <a:endParaRPr lang="es-PE" sz="2800" i="1" dirty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58110" y="563488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94437" y="5298140"/>
            <a:ext cx="8081712" cy="8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2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6310452" cy="5370983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Te damos gracias, Padre,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porque nos has llamado de las tinieblas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Al resplandor de tu luz…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En su paso por el mundo,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Jesús, tu Hijo amado, ha vencido la muerte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nos ha dado la vida.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Ahora, oh Padre,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disuelve las sobras de la tristeza y la angustia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danos la fuerza para continuar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el camino en la construcción del Reino.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Guarda a tu pueblo en la paz,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haz que no volvamos equivocadamente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 ninguna forma de división 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ni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de egoísmo,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sino que seamos en el mundo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el resplandor del amor que 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brilla en las tinieblas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del pecado y de la muerte.</a:t>
            </a:r>
            <a:endParaRPr lang="es-PE" sz="2400" dirty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s-ES_tradnl" sz="2400" dirty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3481"/>
            <a:ext cx="8192362" cy="578456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438402" y="907075"/>
            <a:ext cx="6122124" cy="459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Ahora, oh Padre,  disuelve las sobras de la tristeza y la angustia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y danos la fuerza para continuar el camino </a:t>
            </a:r>
            <a:r>
              <a:rPr kumimoji="0" lang="es-E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en </a:t>
            </a:r>
            <a:r>
              <a:rPr kumimoji="0" lang="es-ES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la construcción del Reino.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Guarda a tu pueblo en la paz,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y haz que no volvamos equivocadamente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a ninguna forma de división ni de egoísmo,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sino que seamos en el mundo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el resplandor del amor que brilla en las tinieblas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del pecado y de la muerte.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08772" y="6420192"/>
            <a:ext cx="4605672" cy="369332"/>
          </a:xfrm>
          <a:prstGeom prst="rect">
            <a:avLst/>
          </a:prstGeom>
          <a:solidFill>
            <a:srgbClr val="1A5304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4" name="Picture 2" descr="http://2.bp.blogspot.com/-jXYRBABZu9I/UpXoJR0UNfI/AAAAAAABarM/jD6SwMmwkl4/s1600/Virgen-Medalla-Milagrosa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534546"/>
            <a:ext cx="8125097" cy="58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9" y="552130"/>
            <a:ext cx="8126727" cy="57702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62149" y="467586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  <a:ea typeface="+mn-ea"/>
              <a:cs typeface="Aparajit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62149" y="620688"/>
            <a:ext cx="2247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 w="11430"/>
                <a:solidFill>
                  <a:srgbClr val="BABA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howcard Gothic" pitchFamily="82" charset="0"/>
                <a:ea typeface="+mn-ea"/>
                <a:cs typeface="Times New Roman"/>
              </a:rPr>
              <a:t>Oración inicial</a:t>
            </a:r>
            <a:endParaRPr kumimoji="0" lang="es-PE" sz="2000" b="1" i="0" u="none" strike="noStrike" kern="1200" cap="none" spc="0" normalizeH="0" baseline="0" noProof="0" dirty="0">
              <a:ln w="11430"/>
              <a:solidFill>
                <a:srgbClr val="BABA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howcard Gothic" pitchFamily="82" charset="0"/>
              <a:ea typeface="+mn-ea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88224" y="2837254"/>
            <a:ext cx="1910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Calibri Light" pitchFamily="34" charset="0"/>
              <a:ea typeface="+mn-ea"/>
              <a:cs typeface="Aparajit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54881" y="990452"/>
            <a:ext cx="396349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Señor Jesús,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       Tú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que has venido a darnos a conocer la Buena Nueva del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Reino 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que nosotros te pudiéramos seguir y así aprender de ti, 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                     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vivir como Dios quiere,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imitarte y asumir tus actitudes para vivir como Tú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,   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te pedimos que derrames en nosotros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la gracia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de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        tu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Espíritu Santo,</a:t>
            </a:r>
          </a:p>
        </p:txBody>
      </p:sp>
    </p:spTree>
    <p:extLst>
      <p:ext uri="{BB962C8B-B14F-4D97-AF65-F5344CB8AC3E}">
        <p14:creationId xmlns:p14="http://schemas.microsoft.com/office/powerpoint/2010/main" val="108771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69392"/>
            <a:ext cx="8321040" cy="5919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11 Rectángulo"/>
          <p:cNvSpPr/>
          <p:nvPr/>
        </p:nvSpPr>
        <p:spPr>
          <a:xfrm>
            <a:off x="362664" y="1467649"/>
            <a:ext cx="2275337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para que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como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esos primeros discípulos tengamos el corazón totalmente abierto y bien dispuestos para seguirte,  </a:t>
            </a:r>
          </a:p>
        </p:txBody>
      </p:sp>
      <p:sp>
        <p:nvSpPr>
          <p:cNvPr id="8" name="11 Rectángulo"/>
          <p:cNvSpPr/>
          <p:nvPr/>
        </p:nvSpPr>
        <p:spPr>
          <a:xfrm>
            <a:off x="6098853" y="1617092"/>
            <a:ext cx="2598971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buscarte, para dejar todo por ti, y así encontrar en ti el sentido pleno de nuestra vida, viviendo y actuando como Tú, haciendo vida el Reinado de Dios en nosotros.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    Que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así sea.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653136"/>
            <a:ext cx="8016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8" y="548639"/>
            <a:ext cx="8159933" cy="5799909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79985" y="4304549"/>
            <a:ext cx="8252455" cy="18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    </a:t>
            </a:r>
            <a:r>
              <a:rPr kumimoji="0" lang="es-ES_tradnl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Motivación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: Con Jesús viene la salvación y la liberación de Dios para todos los pueblos. Simón, Andrés, Santiago, Juan, Pablo y cada uno de nosotros estamos llamados a ir detrás de Él y a proclamar un Evangelio que es fuerza y sabiduría de Dios para el que cree. Escuchemos: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Arial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5940152" y="1880828"/>
            <a:ext cx="2592288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88900" dist="88900" dir="10800000" algn="r" rotWithShape="0">
                  <a:srgbClr val="000048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27132" y="659093"/>
            <a:ext cx="2150902" cy="882323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Mateo 4, 12-23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6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528667"/>
            <a:ext cx="8176558" cy="58111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64279" y="629480"/>
            <a:ext cx="4040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Euphemia" pitchFamily="34" charset="0"/>
                <a:ea typeface="+mn-ea"/>
                <a:cs typeface="+mn-cs"/>
              </a:rPr>
              <a:t>San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Euphemia" pitchFamily="34" charset="0"/>
                <a:ea typeface="+mn-ea"/>
                <a:cs typeface="+mn-cs"/>
              </a:rPr>
              <a:t>Mateo 4, 12-23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9684" y="2561208"/>
            <a:ext cx="45454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Al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enterarse Jesús que habían encarcelado a Juan, </a:t>
            </a:r>
          </a:p>
        </p:txBody>
      </p:sp>
    </p:spTree>
    <p:extLst>
      <p:ext uri="{BB962C8B-B14F-4D97-AF65-F5344CB8AC3E}">
        <p14:creationId xmlns:p14="http://schemas.microsoft.com/office/powerpoint/2010/main" val="615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Jesus se dirige a Galil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" y="564776"/>
            <a:ext cx="8169307" cy="57402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7806" y="1432275"/>
            <a:ext cx="38431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se dirigió a Galilea.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Dejando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Nazaret, se estableció en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Cafarnaún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, junto al mar, en el territorio de Zabulón y Neftalí. </a:t>
            </a:r>
          </a:p>
        </p:txBody>
      </p:sp>
    </p:spTree>
    <p:extLst>
      <p:ext uri="{BB962C8B-B14F-4D97-AF65-F5344CB8AC3E}">
        <p14:creationId xmlns:p14="http://schemas.microsoft.com/office/powerpoint/2010/main" val="9758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1766</Words>
  <Application>Microsoft Office PowerPoint</Application>
  <PresentationFormat>Presentación en pantalla (4:3)</PresentationFormat>
  <Paragraphs>124</Paragraphs>
  <Slides>42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42</vt:i4>
      </vt:variant>
    </vt:vector>
  </HeadingPairs>
  <TitlesOfParts>
    <vt:vector size="74" baseType="lpstr">
      <vt:lpstr>Agency FB</vt:lpstr>
      <vt:lpstr>Algerian</vt:lpstr>
      <vt:lpstr>Aparajita</vt:lpstr>
      <vt:lpstr>Arial</vt:lpstr>
      <vt:lpstr>Arial Black</vt:lpstr>
      <vt:lpstr>Calibri</vt:lpstr>
      <vt:lpstr>Calibri Light</vt:lpstr>
      <vt:lpstr>Century Gothic</vt:lpstr>
      <vt:lpstr>Comic Sans MS</vt:lpstr>
      <vt:lpstr>Euphemia</vt:lpstr>
      <vt:lpstr>Kristen ITC</vt:lpstr>
      <vt:lpstr>Palatino Linotype</vt:lpstr>
      <vt:lpstr>Poor Richard</vt:lpstr>
      <vt:lpstr>Rockwell</vt:lpstr>
      <vt:lpstr>Rockwell Extra Bold</vt:lpstr>
      <vt:lpstr>Script MT Bold</vt:lpstr>
      <vt:lpstr>Segoe UI Symbol</vt:lpstr>
      <vt:lpstr>Showcard Gothic</vt:lpstr>
      <vt:lpstr>Tekton Pro</vt:lpstr>
      <vt:lpstr>Tekton Pro Cond</vt:lpstr>
      <vt:lpstr>Times</vt:lpstr>
      <vt:lpstr>Times New Roman</vt:lpstr>
      <vt:lpstr>Verdana</vt:lpstr>
      <vt:lpstr>Wingdings</vt:lpstr>
      <vt:lpstr>1_Diseño predeterminado</vt:lpstr>
      <vt:lpstr>1_colormaster</vt:lpstr>
      <vt:lpstr>Default Design</vt:lpstr>
      <vt:lpstr>2_Diseño predeterminado</vt:lpstr>
      <vt:lpstr>1_Default Design</vt:lpstr>
      <vt:lpstr>Diseño predeterminado</vt:lpstr>
      <vt:lpstr>6_Diseño predeterminado</vt:lpstr>
      <vt:lpstr>3_Diseño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25</cp:revision>
  <dcterms:created xsi:type="dcterms:W3CDTF">2020-01-20T14:22:11Z</dcterms:created>
  <dcterms:modified xsi:type="dcterms:W3CDTF">2020-01-20T18:26:36Z</dcterms:modified>
</cp:coreProperties>
</file>