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44"/>
  </p:notesMasterIdLst>
  <p:sldIdLst>
    <p:sldId id="299" r:id="rId6"/>
    <p:sldId id="295" r:id="rId7"/>
    <p:sldId id="258" r:id="rId8"/>
    <p:sldId id="259" r:id="rId9"/>
    <p:sldId id="261" r:id="rId10"/>
    <p:sldId id="262" r:id="rId11"/>
    <p:sldId id="29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810200"/>
    <a:srgbClr val="528E36"/>
    <a:srgbClr val="0D0709"/>
    <a:srgbClr val="BBE0E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5CA1B-A303-468D-BE6E-8944201DFF20}" type="datetimeFigureOut">
              <a:rPr lang="es-PE" smtClean="0"/>
              <a:t>11/11/2019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C026-759B-42E3-B1A6-E05EC32A78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8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F3AD-BE2D-4B9E-AEDB-19BCE22374F7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611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C347-5E35-4E15-B7C1-50634BE6BB1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29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62D8-1706-4AB2-90FC-359C787157D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144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A753-4177-47D3-B60A-DCDDF4E6C3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58203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4F64-1510-4D64-81D0-5923DB7B884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8586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ABAF-E1AB-446A-B19C-EC39F2244D4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8023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B62B-F045-408F-BD68-C9F0E27974D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31795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F472-B243-4C11-990B-E6D0C23B06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8252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8558-227E-4116-876B-4B6EB57A07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33061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8C39-803F-4528-ABAA-F5000067EB2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86261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2C9E-37F2-4421-A89A-0FD4070E302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1401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0724-6EEF-4670-86E5-21568DD1ED5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3461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DEA9-9653-4F7B-B590-987CE96C7B8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4540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1F42-D394-425A-B41F-13F35C2FD8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2316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243D-72FD-4537-A3E7-6B6FDC1D69A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41474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8241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7325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33532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42895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8309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4143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6239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31B2-1AA1-4574-B527-37FF36F605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13772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9278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7965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0763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6422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65"/>
      </p:ext>
    </p:extLst>
  </p:cSld>
  <p:clrMapOvr>
    <a:masterClrMapping/>
  </p:clrMapOvr>
  <p:transition spd="med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2808"/>
      </p:ext>
    </p:extLst>
  </p:cSld>
  <p:clrMapOvr>
    <a:masterClrMapping/>
  </p:clrMapOvr>
  <p:transition spd="med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044"/>
      </p:ext>
    </p:extLst>
  </p:cSld>
  <p:clrMapOvr>
    <a:masterClrMapping/>
  </p:clrMapOvr>
  <p:transition spd="med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97599"/>
      </p:ext>
    </p:extLst>
  </p:cSld>
  <p:clrMapOvr>
    <a:masterClrMapping/>
  </p:clrMapOvr>
  <p:transition spd="med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41061"/>
      </p:ext>
    </p:extLst>
  </p:cSld>
  <p:clrMapOvr>
    <a:masterClrMapping/>
  </p:clrMapOvr>
  <p:transition spd="med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67828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8600-7B7B-4047-8A32-02BB55DF8B2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95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71656"/>
      </p:ext>
    </p:extLst>
  </p:cSld>
  <p:clrMapOvr>
    <a:masterClrMapping/>
  </p:clrMapOvr>
  <p:transition spd="med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845"/>
      </p:ext>
    </p:extLst>
  </p:cSld>
  <p:clrMapOvr>
    <a:masterClrMapping/>
  </p:clrMapOvr>
  <p:transition spd="med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6512"/>
      </p:ext>
    </p:extLst>
  </p:cSld>
  <p:clrMapOvr>
    <a:masterClrMapping/>
  </p:clrMapOvr>
  <p:transition spd="med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26623"/>
      </p:ext>
    </p:extLst>
  </p:cSld>
  <p:clrMapOvr>
    <a:masterClrMapping/>
  </p:clrMapOvr>
  <p:transition spd="med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56"/>
      </p:ext>
    </p:extLst>
  </p:cSld>
  <p:clrMapOvr>
    <a:masterClrMapping/>
  </p:clrMapOvr>
  <p:transition spd="med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0E024-6AEE-4CB7-958F-7CDDB453E7BF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B10A-F55C-497F-85E4-8D367A43F9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2061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51AE-2694-48B8-A37D-CEB19B449DE4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E264-3AFD-4948-BEF1-42BDF49BDA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4144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D29C-AC08-48C9-848D-4AF1A5B4254F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8286-D697-4484-9AA8-BDB7E97A6A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6756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23FA-0D5F-4203-86FD-B63A83AE30EA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CB78-443D-43AF-82BF-ADEBE041A4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417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23B1-2B86-4E7A-A62B-2AE7882F8944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60C9-A2C4-474C-8908-C1453B6B71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870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B75E-74C4-4D0B-AD00-C48034EB74F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39449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23BC-70CB-47B4-946B-E31A527F4EC2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171-E7DC-48AC-A8D6-BEC0006040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863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87CF-EDFF-4B3D-87E3-82A109870B84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2CFC-EE98-4657-AF3C-7425A31CE0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0463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735-ACB4-4705-84A1-27E19EDC7DCA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4D63-84ED-441D-A3F2-8C49524DF6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526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4BE3-3D6E-47F2-A20A-CC31F6484112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C296-4B50-47C8-834C-3B9C3C5BD4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5043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80A1-38CF-4E2A-9CEE-8D0FDD5779AB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7CF7-A4CA-4C81-B9D2-0C9D6E603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982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D5FF-8B7E-4157-BE66-43536B187CA8}" type="datetime10">
              <a:rPr lang="ca-ES">
                <a:solidFill>
                  <a:srgbClr val="000000"/>
                </a:solidFill>
              </a:rPr>
              <a:pPr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94BD-FD7C-4361-AC0A-EDC1FC7B4F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236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860C-F410-4E4C-9B6A-78F915C2397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4648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5F9D-EC1C-4145-BC42-1A3D0C41B37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0914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D846-147D-4866-BE14-E55824830E1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37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C3D8-1EC8-4151-821F-6574EE52C42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091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7B4DA-7A65-45D3-9224-1308E6F0827D}" type="slidenum">
              <a:rPr lang="pt-B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3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39D808-8841-4D8D-8F87-832FC9B9C13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44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A39E-8013-482B-9FE2-BFD92DB9D17C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C77F1-D312-407D-BB3D-84A056FA4E44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18:19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02BEC-1229-429B-A69E-C2608E1F7B1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pe/url?sa=i&amp;rct=j&amp;q=&amp;esrc=s&amp;frm=1&amp;source=images&amp;cd=&amp;cad=rja&amp;docid=-pJjSJTd1mbaYM&amp;tbnid=77OnGs6uvAM7BM:&amp;ved=0CAUQjRw&amp;url=http://www.yocreo.com/actualidad_s40/cada-cinco-minutos--un-cristiano-muere-por-persecucion-religiosa_n946&amp;ei=TbqCUtfBD9DpkQfF3IHQDQ&amp;psig=AFQjCNHNmTHr6KvCmEVT7pylrAq3Jbw8bQ&amp;ust=1384385417667811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e/e8/Jerus-n4i.jpg" TargetMode="Externa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2" y="466239"/>
            <a:ext cx="8142514" cy="5978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>
            <a:off x="679069" y="5968304"/>
            <a:ext cx="1064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  portada </a:t>
            </a: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P. Erick.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0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A\Imagenes\Jesús\Pelicula Jesus\Jesus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" y="418126"/>
            <a:ext cx="8172134" cy="6024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07771" y="4275591"/>
            <a:ext cx="61308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Ellos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preguntaron: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Maestro</a:t>
            </a:r>
            <a:r>
              <a:rPr lang="es-PE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¿cuándo será eso?,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PE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cuál será la señal de que todo eso está para suceder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  <a:endParaRPr lang="es-ES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2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TA\Imagenes\Jesús\Pelicula Jesus\Jesus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8" y="445354"/>
            <a:ext cx="8183356" cy="60076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495108" y="950452"/>
            <a:ext cx="30567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Él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contesto: -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Cuidado 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que nadie los engañe. Porque muchos vendrán usurpando mi nombre, diciendo: “Yo soy”, o bien: </a:t>
            </a:r>
            <a:r>
              <a:rPr lang="es-PE" sz="2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“El momento está cerca”. No vayan tras ellos.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8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asanz.files.wordpress.com/2008/05/guerra1.jpg"/>
          <p:cNvPicPr>
            <a:picLocks noChangeAspect="1" noChangeArrowheads="1"/>
          </p:cNvPicPr>
          <p:nvPr/>
        </p:nvPicPr>
        <p:blipFill rotWithShape="1">
          <a:blip r:embed="rId2"/>
          <a:srcRect t="2224" b="2076"/>
          <a:stretch/>
        </p:blipFill>
        <p:spPr bwMode="auto">
          <a:xfrm>
            <a:off x="469883" y="459254"/>
            <a:ext cx="8186437" cy="596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6049" y="750275"/>
            <a:ext cx="83341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oigan noticias de guerras y de revoluciones, no tengan pánico. Porque eso tiene que ocurrir primero, pero el final no vendrá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enseguida.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QUExQWFhUXGBwaFxgXGB0dHhwfHRobIB8fHxwdHCggHx4lHRwdIjEhJSksLi4uGCAzODMsNygtLisBCgoKDg0OGxAQGywkICUvNCw0LCwsLCwsLCwsLCwsLCwsLCwsLCwsLCwsLCwsLCwsLCwsLCwsLCwsLCwsLCwsLP/AABEIALIBHAMBIgACEQEDEQH/xAAcAAACAgMBAQAAAAAAAAAAAAAFBgMEAAIHAQj/xABFEAACAgAFAgUCAwUFBgUDBQABAgMRAAQSITEFQQYTIlFhcYEUMpEHI0KhsRVSYnLBJDOi0fDxQ4KSsuFjk+IWJVNz0//EABkBAAMBAQEAAAAAAAAAAAAAAAABAgMEBf/EAC0RAAICAQMCBAYCAwEAAAAAAAABAhEhAxIxQVEEIjJhE3GRwdHwQoFSYqEU/9oADAMBAAIRAxEAPwDj+LWSkANNwecVMeg4UZU7IYWSKmGnYnn4GG/ps+pTtQG23GE3K51iCpI9Xx3GD0OdXQVLVwwC7b9wf0x36M0soykhjBrnHscqkWCD9ML56mNNWd6BHP8APFbJLTbE6bPevuBjZ+JzhE7BwjN4nQHA/IZldIthwN8Wcr1UKSxTUo435P8AXG3xIpWRtYx9I6drG7kfGGAZNFTTV4C9J6vG9EbH2P8ATBcZ9SMc+o5N+xSoEZ7LnV6RQ7HviJYHUi/UD7YZFe/4cYcre42w1rVhi2ACbppcWUAr22vA9OnBjpUMG9zhreI1Rv7YFZ2Exi1ax884uGo3gGqBj+GZu1EfXFSbo8iiyB/y+uCo6u9adV4CeOeoTIIYw9GRGLJQsetdJbvRGrbbtgnrPTVyHGG90it4x6qoijyOWrcLJPJ7tsQt/wCHn4I+Mc56xEfNGo+kr6NuwNf1vDLBFeq2Ojgnb84osSeSKIH9MA+sxAThm1HUt1e4ANbjtdXWPLbcnbOuqVAaVQNu4ONJgQLFiuMXmko6itgnv84q55lKmvtRxLQh8vYfQf0xoTjdfyr/AJR/TGhx7LZyGjY8xsRjXEganGpxscanAM0OI2xKwxiR3iWBVK41K4ttHXONJyD2whlWsTQuBjTGhwgLQmAxo2dPYYqk40JxFDskmzjYHTSG+cWliZzSiz/1e/YAYYsh4ClkjSSSVIS41Kjijp7HcjnfCdIaTZzrG6jGmN0x5yNiS6OLKS7i8VtXfFiJMbIRddx2xtFOdQvgG+PjfFXV7YzVW/f/AK3w7CgyJOSNz2rbb+mJYpj887V9OTgY+Yo7bbcXf64t5ec6BqA+t/Yf0xVhQw9HzJJ+LBF8kn6d9xh7yuQlWjteETLKNcSEWOSR73f/AF/8YfeiZ1ioUhqI1C+R2q+98/fHRpyklRnOK5J1z8oNFf0xfHVCNmFexxXZL4sYhfPFSAV/XF7VLoZ8FuXqunkc4hfMxP8Am/ljJZAw4BwJzsahX/8ADCqWLE7UB/z2xUYxq+AzZU6hBWopqOxKn7HvhMzTPNJJLKSzufWx22oUFrgVQvtWKs/iedphl9fpYgmiONINfHc/ffBTyDQ9V3RUCrr2J5sGzv2IJxx+I1VqVXQ6dKDjyQQJGPXYvTxRJIv0sBxergdq3wG66qCXVszMAWG/p24vufc++GKDkDSdRUnbZdGw02fY2S2A3X0RZtiGfvQOmuBXuPY98Yo0kBEdrtVP0G/+ntilOFGs6DumkX2NrR/QEffBYq5Y6KB+Nv53gdm0Ok3xW+Bk0O8Y9Cf5R/QY0YYmgH7uP/Iv9Bjwrj1jkK5GPCMTFcakYQEVY8rEhGPKwgISMYNsSkY8RVLaS6Kav1msS2lyNKyBjiNhgl/Z18S5f/76D+pGNp+lUQFlhf02SJo6s9hb2f0/XEb49ytrBq5VyLCMR8KTjPwEh2Eb/wDpP/LAnOwyQyMhc7URpkDCjuN1YjFSQsSbZj9zjB677Gnww7J0+QcxsPqKxXmy7KLIrAMxngWT23w2+D/DepmdyVWMapJAAa9kUnlj7f6cr47b4D4aDnQOlJlMv+OzStIW2y+VUWZSDsWH90EA/a8JHXun57OTPmMwoDvvpLKukdgATsBhv8RdS86cxrM9dlSQ7gc/l9XsCbHH3wMXp0QA82JAx39ZXUe1/cg8/wAsZy8zLSpCFjeMb40xumMVyImT7H3wZyOT1Kb2oWf5VX6j9cBF2N4PZTqlDag1Xvfzf3IA/TG8H3EylFF6/f49/jEshHcVvx2+cVc3mQTYv5v3vEmRgaTcsQvx74L6IZ4pu77bf98G+ghQys3F1vv9sDFgGoA7X3xYi2KBBuHofoMVHDsTGaTKlZdjQJPfi/8AqvvhsyfUCoFcVgVJ06XUrFHo0eKH88TCNkADCiANvtjuhGKbRhK6QZfrDYqT58tziqq7c40bGqikRknTNEd8BfEWc86QC20BVUhtlZgSTtfHAvuVGCOBTGpG4sk87+25r67fb783jPQq7m2gssUp0I6ggJC3p42u15vtf9BhqWEDXa6TYDEDbg1Xc+mhp7lTeFfqCEdRSqTdSSd9W29ECxe4FWfnDVOjVer0jTS12skqa3Fm/wDEdYx5p1nkStZrSV0m2b++Bwa524Qd6wC8TONagazIN2c7XfAA4AAHGGb+yJIwjKxRXVqU1bED0sqHcb0uojgk9sLniFRqVCoBBPqLXZoXv78Xud74w48hJYBBjcjcmz7/APbEM3T3B3YFCrEH3K1Yr7j+eCMuVOkWdve9sCZEA1UTt84rHUgd8kbhi/yL/wC0Y3Ix500fuIf/AOtP/aMSkY9VcI4+pAVxoVxORiKZ3XdED+4IJI+wPGJnLarKirdHuXy7SMFRSzHgAWcUZ82iNpbXtzSg/p6heDnh+bOMW0QhIm9Ej+SSaPKqCdTXxQNbiyBiDqmSjlLN5U8aClTy4tR73qsqCSf7uw/njjn4n/E3jo9wV/aOX2Fy3/kX/wD0xd6/0pEyySkusr/7mEqNb/VQTSn3/qdse+Hc1kYGaTX5kig+WJIyoDb1wXF8b9t+++KvWPImYytnGklNawYyu/dUJbdRvR2xlLVm1TNIwislCDoeaZQfw8o+qEf1GLeW8G5l01Hy0XVX7yVFIrvRN1hYzjJ5jBGkKCtJkoMRXcAkXyNsQ6QRuAcRYDX1Dwo0Q9EsUhHIDot/RmYA/U19DgdN0KTSWBhWrOg5iMtt9wCfgXgDKiiPTvWoHjbg9/f4+uHL9nXgY50tNO3lZOK9b7AsQLKqSNq5J7ffBYiLwn4beZx/domWXtEv19zvVc/TfD51GJHg/CwhhlwKIUnVJexLFd9/ittuMLnUOtJEZIYMz+Gy0ZAVDpeSQ7kyMXBCg9gBtt9MD0UTeqWXMTixQaQ0QfZUKrR/ocVFpA0FsysGX/M0MV0DbAEgdqJLkc9sDM91RVcgPGflpNJ59iQR9xivmcnoJWGGFGJ/MEH7tewJuy2KkPQpty7OCTfoy+oEdjbC7r7Ye59BUJgxmMxgxiSbhsbq+IxjMMZZAwR6dLRH8sDQcWMs5GNIvIBZ51OkHnuft/W7x5BOvlXyfMFfWtv+/wAYqQ2Qw7kE37YijamWxaiiRxde+KchJHak6vIUUGztRJA3+uIM6zPRbf24wJy3iCEgABlvbdT+ljFl+qxd5FH15/TnHepQ5TRg0+pmk41xLlpopRqR1YcekjFp8r3QbH3N4veLaVVy5PBH/XbAZ1GthQ5II3+Od/r/APPGGAax2r6YA5hLeTfliSP05P8A19Tjm8W7ivmbaKyxW6un/wC4pQPK3d9gfy73QFe297DDOmW1M2lTrXlqofxUfZfTze/owt9WQf2hEBbVp2rZdjsNhYF37b4aFRgG0m1sUCNxyT6QdO1k7++OBnSizLHAsiM7h3CuGVWZRp2BLSkUfVR222G2FbxRIsjIAV0BiF0A7Uq2LPPI3rvhneZAwXSWJVrdzdCq0+Wg9O1kf5b7YXOt5ZvMQokjoATQXftbUCaBtRZ9sNMTQHpQtAjFDzEPpAtq4rB3pcEcjMshlUAWCkQat+4LrQ++G2bwyMscvHGkWZmk1PTIVZAQPzlJT6avvQ3w7JKPSMuxy8BKkfuk7H+6N+MThIz/AONEPqWH/uUb4G+IM4uWnQQK0aaVVmUuvr911HVo4As3tffBDoHTFnk8zMyBIdXrZ3ALmxYBY782x7A+5AO78XKkkiPgrqRrNASP32kAWSY2NnfYAcDjezjbxH1Bfwv+xuwMbAu6a0ZlIYaWG1778njteLPiTpOWaUGLP5QAqNYFgKRsAqoD6dNDck2LJ3xW6Z0zKhJI5M9D+8RRaJK5DB7AACCwR/XjGL1ZS9TLUEsoUF6k5UHXJ/6j/wA8MnQ88Y8s6aR58jaFMjPYB/uqSFT/ADk38d8E4/A0cKrJJPXqOkvGVArvQJe7BFEXdbe248MebK1zKwD3bqV8wBdZZdX5j2I5HJwhtMUR4JziN6Y10n/60X67yYtjwjm9joQb1ZmiA7f/AFPn+eAbH1MjgalNGseyP+7Cdg5YD6gD/TCsdBbM+Bs0RssV32miP32fjF7K+BH0r5yyobCkrokFsdq0k7DvvhViIOHvw/4amlhy8EB8uWdjmJZq3jhFxoLFH1kuaBF0MTJYwxrHIv8AgbwfJ1CRkOqONGQysRwpViKvlj22qiT23ffE8EkpTJZUGLKQUdMdAuVI9TPqGwYg6RZJILEXQE+JvHq5KQZLKDzI4gEdw2gM6j1gFRZ3O5vmwMKa+N84LMYhj2IBWMEj7veLx1IGXL+Dnl0fimLAEuoYqxOomrUBVuufVtQ2xefpLLGIEC13mPJO59LCvTVCtuAPeufZzxTnnW3zc59wr6Bv8LW2NvAkskmZkItnEDhdTsaLMiXv7arr4w1JBR0FvDzqgYMDp3UJp29W5o+osR84F5jywQNKtQ5dix5PcNX/AM3iDqnUc3CoBVZIdXAcCRwKul0kkDi6r0n2vFl+qK4QxhY1CgANRPJ3Njb6DbbFJodHKMe4wY2C4yMzzGAY9rG2nBQG6YsxL/TFePFhMaICaJjRx5r9W31x6BixlsvTDgd98MAg0pKfls9qxUbMHko22Lp4G/3xVmhckUSL425wIZBk5yFJ3UhjRWwR9xgnleuTqRWYk54bf+oxH0jpbuxB4Pfj4v6Dv9MbFPXoVSTZFDe69sO64Cjo5nwGzK27nc78V8Dv/wBse9EXMOAWQ0W0gcGttyTzufft2HNyXK+qRWjlJUgMgX1b3wCL7fzxevqKcVQtOLTEzraVnkI9VaaArayeaJ7m+eCMOOTyhZ3jZbkIGxOkWQ1Ui/mNdvjveJ4vD0cswMeZ8ubQA6usor39YIAPFA81WJ+qyjLRrHmMzHKpekHEqhSDRYN7WQps7bHHMzWyvFlyZdA0xC7LVpVT+Te/XvdUa/Ntiv1dCjEhJTGiC3joslVbajZCkfwhjQG59ra5yby45XyTKum4543LHQ17ajvRu6LbHisQf/qGJHOXeMPqArVXcbUoJUiyP726j2oPoHJrlvFPlEhMusisoJdwUkbb+Jw5s1wfnbFHLdVzE88kMaGXUNRumoA8+YNLErdXe5rBqXp0Mi64Ig60Q5YkspAFGkKgAjg1W3Y4uyxtlY2XJdLkLOo8xmLFSQOK1FyosnSSOQaOEwFKHqKxjRnM7IU/jhH72xtsdR0KbBsHj2xP4q8cZTMZR4cvCUBYFDpRQtV2U8c/rhZ634az2Yl8ybJ5izyscBQbdqC198Ux4OzyyrH+HkAYgeYyOEWzXrcrQA7kYWBldmNKSD6jS7H1H423N4cM9G/T8gkzweVNJLo1sbkVWRiDpuoyaI3F0MR9XyWayjxz5Mu0OVjSNpAgO7qzM6q10NTkahxXN4VeqeI2mR4WbWplEjMbLM4UqDZ34J5wASw9ez0WZRYszJ+/Zb50nU2nvsaN7/GDXhzxLPPnMvCRGWBaNW07airLrauWHviGYL/akEQNjL+VH/8AaXU//HrOF/wlMR1PKUeZ4/8AicA/1wW7B4RWzmcueUsAHMj2RwfUeMT+eO5xe6p02OKKWebWrsSsChdmfWxcsT2RWXjclhxgD0rKNNLDDGLeWQKP1/8An+WATwGfDmSbNZiPLJy70SOwvdvoFs/bHXf2l+JU6dCcrlCBmZlFsOYogNCn4OkaVHvZ+q74IzWW6c+alCPLcjZeKYBLAjFvQJ3uwx2rasKHiEhxms3LrPmuBDrO7Fid/wDKkakAbcg98UIUzswvtg5mumSx5dcwy/u2VW53AdnVbH+LQxHwL74E5LKtPNFCl65HVAK7sQL/AJ3jonjGBJAcqjVEkqksnqJEaeWoANDSFBIF7lr74SA50ubXuKwzfsvyLydSj07RC3kY7DStGr/zhNsL/wDY7xkmRQyK2mtWm9rB33r9O4w0+DoqMsk7eQqGMIKJBOqyKAJ00L2oHDis5JydG/aR1iHLZSSOAKZ5V0alFlFondvc1sPm8cfyXTiiKJc0ImIso8bWL+a3/wCdjtgl4l6r5s0rFwUtq0rpUfwjSPc1wfb74UJ2Lm3YseLYkn9TipvI7PWQjkYlXjG+ayzo5V2BYbWDqH2ON8tlWZtIHyfYD3J9sJE0YkG1tsK73v8ATHkcJY0Ma5zPs1Am1XgHF2I6WVlY6qBFdvpWGmmBXXKm6IYUPbFnL5YltIB298WspLIsg0uSX31Nfb3u7APv74uWV2jJZv4mAP8AL/nhodFnKeG2kUSA6V95CFBO2w3JJ+2BvX1KxvRF7XuOL7e/2xfLSkD0k7Vvt/XEk3TzIvr8te3qN7XdekEi+PvgeQNukMwSNmX1UOe3G/6YJ5vNMy+iSj7X78j7jEuXVdwpY0ObNDt8YnymUkndYoz6tDadlAUqptrI9r++CgsyDPZdI6il8tiBq1Qk773TBya3r8vFYt5PKZdwA2dgC3Z/3it80GQAk/X74X8j06OQxmSRUQgah+81fJ2BHGCWZykRb0x5cKNhRn3rub3s4jPRl8j30/wgD5WYTNMEUa1BWrHIumNAjnvRwP6Nn82kszx6JIg2p2IHoXck8hqoGh9qwHyXXcxCqpHJGFWqXzHqh29R4wYTx3myrgx5Yk/lIah8Ahib/wBMO7JoFdX8TzZjTFIoiZTqegGZgaoEE7G+1isVxmlIqRUZa4P/AOQr9DgFJAxkdyYowx1O5ktBfwAWbc3t8+2BmXzqAgySCj+UkHTsRwPrvfIw7CjqfTPGyiJUZEaIKFoqQukCq1H0kUPnBHJdH6VmZITHBCsyr5gCruAw249JA+brbjCr07JrGVOlcyHQmOJNasxHNflIC9yLHtZ4pdb8bONSwQfhR+Qn1a7AI3fY2Pb43vEsYN6hkfwmfky6maTVLpy/luFcagCRZAUgGhR2J5w5dA8XTxu8C5XMSOiapPNMSFieK0llvauf4gPbHIM9mZzJCmrzmOpUuySWPH1sn9cdW8PdNOWgrMpDHLujmJjdFbp1FgmwBexqz2OJjGS9TNdWUHWxdM/PqEujftQE7uhheN4tRnEiFVhCmjqbWSTdAALZJqsAetftfeN1PlxvAxKsPVe+qqbbagL+p54wF8KdBXNyS6ZWjskskouRnChr4AZTzsbArbvij478O+XAEkjlDRFiKog6mYsx2HpoLvW3G2+Dcrozo6r0nxJl+rZKdHVoojGQ5Vv4bYHSav8AhOxHHvha8K+HuljNDKRyhpYx5gBQCTzI2oNrr+6ASh2Js1yMKHh/qWUyOUPkr508hGpWFDTZAunBJsiuK3+9TL+NmKMqxKJyxuRkGoJyFVjZrVr3P97BKPDHCsoe8j4HhnkeSSSPL565rELBkfUrAPpPDUSWAPuaGBXg/wDZNLG6Zgzp5wR6Qg0HYMEYEdghVxtdntWELLeJ9OYjZHkUqGJYEbswa7/wkNv8XhwzX7Wpg0bhY45ELectWG/hXmm23NA7YFxkHzgMeOv2VZ3NyoYpYBDFGqRoxcH3ZjSkWzEt+mFfpUMWQzgVnXzVy5hiZQraZHUnziA1nckDuBWH3rfibNnKIAWMkyK1RhUYJIDf5gbIHBUqRzvjiXW+ojz9SXaEgFiCaGws/wAtqG+G1QrHuZ4/9iyeXU6E3d2qzuXc/wDnZa/8i/TCt+0PqGrMCEcRDf8AzNV/ooUfY4efC3jTKHLRvmYZCFB83RGPLLr3OgCmOxC3W7fXAnq3iPpOZUzPlf3pVmo6kBKk0C6n1MfYKAd7N4bVhaoB+CITHrzG2tF0xcWpcEah32XVXsSDgtBl2K67Plg6b50kbmu1f6nFfoXiTzXdEgjKMVYxBa0/wghrBOm63JoE7HjB3I9WXLxTJOEVWDLHpULqcL6gVob8Ld7nnm8NVwJC9+MUhpWiBo+gP6lVqYBiO+kNte2rffFHI9GzJhkzBIaOJmKsfzMxB243ANHnnYc4buqeGjLHH6yoSjJpUmtiKXc+2w+RxucV+s5vyMouW06LaxbAkgljWxPf9fphpZyNnNZs5rCigKu6v1Ek7m/ih9vk4jrDK3h+OWNpA6w+XXmFtRDFiaIAG3FV9MCs70zy2KpIkqj+NTpH6Mb++IcWZ0VY7Yk9+cERG6IWsDUpHPxgj4e6aGKMRYBPp9yN9/cfGDSZILKbJaVhskSWAD/mAFVtsMXGOCjnVbgHvX88H8jk2r27E4rZnLh+oCNwIgWAIfSoFDvXp5GOhweE/wB359eaADsnpQ0dNk73uRttzghHkngTG/dq1b6tr/rX6YrL1B1IKcj42wUzilHYEUP7o7fH05/ngx4f8H5rN3phEaaS3mSAgH/LtZJ7VhlAXLdYk0WwBs37Hniv1xb6dnFfXJOxihRCdYUsSxICrXAvfcn+E4sddjkMi5FVAMZUFaA1NxyO5JrntiXqwXIZcZdp/MDSgzpGCAtAenVRVyDY7gH3wSdAlZH09hHl55zLHrlNQKQXJUGidJpUFWA25v2wY8MeL4ws7gRgmNlXQDYJFA2boDvvvtiTKplC8/mwRlIsrGkI9QqyqrZU2zfvDZI5HbAHp3X5YdMGVVBGCdbRogYEnkvWpva7/hrtiaceSm1LhBLo3TpZ0/cxgFVv96SmoCgdN0Ce/PGM6hlHiRWKrqOx3ICt/dN963vjeu2KPXM9M0TM0shIF6mdjX6n2x75hbKRGUfni523UM1Hbe6Fb+2DAiwkU3ouIENuHDDTX6/f6YyZiJfL0sQCAQFu7Nbb7gfHN4vR555CWJ3YDsOABQ47VjSWIhtRJ9Q3NnY/Px8/GE6Ar56FnjcHSBvuSA23bTfxzg/4H8EwpG+czA1LGNSRg6+AGBYDYiiDXzvikkDbUxrY82NjX0wrQ9XMKyguyATMHCNp1D0lT7WPUPph2FBjqEref5okYyG7b8p08AADYLprixgt4W65FHFMc4kLZcsKd0LsWrdQPmrskcHA7wlkIc1l8w8mtiBavFqDIO5ojy9Pejua2xQy3Ti2Wky4JkJlQp2J2b1Ffo1fG+FYUO8Ph/puaVZsnmBltQD6fTaMrK1296KIojg+4wb6TLGjNFkcp5z168wZY6NmiTIrMfnSu/wMcV8T5E5WbyAxnSKwRp06CTbAbm+bs/ywZ6X4nlhyyjLzMjLTqoCrzzqAFNsO4PY/VXatDcXF0xs/a14fjy+WaVc1IkkjKArkEFhuSG2ddrFgnkCgMc76T4w6nCER1OZhUbRyoJVI/wAwBIr3BwxL4lEkcH4r/awr61MnKkMG0hgbINAEHbtWGboPiupZfIWGIOwMjSE6iANt6ttuADsBwTZw6sQoS6s6Acr0t4ZkkRpmUMUq7rSwpeL/AO+LPVc9BFkEyawoZXVpJXItwSTpIP8AlqqOwFYaPE/ifN5hDFHEALtpEJIIWtw1bAkk0dxQ788+6vkJpc3FGsUnmyrshUg1QUXe2nXdnjnEzV0rLjjLLvUM70yLKZJo/InzUDr5ihHKyKykSBuxokG/8O2F09RgabM60haPzVYOUOtV1GwisQa3PpIPa8dB6B+y/MRIzr+HeS0epKe6vYEi1BDWb/X2bc94PnUiSFYAQgULH6K7nlSHPyxHziqRnYm+EfGZY+WsGYlZRpjlEesql+i0A07DvYGwxzfxdktGYzXpIqS3sC1Ldj9WvjHQuoR5jJO0sgkhffcWLH+ErsfbbCsMnPLC0qxtI0sqlxV7s1Rgk9yd+e5wSY/mdE8HdFk/smF0jlVmTUqoxCEVYdgDTajbURe9DjfOk9GzE8ERzsME7X5ipKB6FOoAAIoLbcAmhV/QR04ZpIAi5R1CFrYK1jf+JWO6i2pq7c40i6hm9BI0MQpG0dEgG+1Vv3I5AwOVFQQ4Z/oAzESxIFMdeqFUEMY+L0l2YbcnT374HL4cDRtY8qSBbVHQFiAKBVi4rfuDW/ci8L83UZ2gEsOYzUFgADUHQWNgCQGFj2/1vCxmMz1cFHkd0erjY+ri/YkKPrV3hhaSoeer9TTKR1OiTgAOsZ9enWRu5vSDVUQCaFdycIHXsw7J5oj9JIYr2jAoX/l4Uew+uDGX6kMwjeYVy+a4JNiJiKoHa4ib9iu3C4X+o5fORiRJlIVzqNUwumUDUp/KRv7cHDZNmZAGeo499e1C/m7AFmhfvi7m/DsakBCzADciubPYHY1W2F3ofVZ8nKskQ9QO17gn/X2++G3M/tDeRrmVFkGxBhXavqt/rhKfcS2tZFrp3VV1qPWttRbVsLPNAE/Wt8O2Y8VCGAxQmNmosWLEMed1DCuBxf2wj9My6edza8o1dwR2P/W2Ictn2ErP5McwtrEiauTd377d+N8CbSyA59MTzV8yYR+ZIpKkldZANmt9Sg0e3b5xahghZRQlUGqbzDpvbmj9P1GFxfFSBlVsrl0UEEMiEMP8Leoij9O+GHNwa2Pr8mCRgQzi0o1uSNwbv087bYd5HSorQ5OdHZC/nJdhat1v4oEiucMnRfH8qRSxsRcVlLGoAJRoLVlqvcmt8L+b6Vl41YQyq5DWXQEg7Xas1EMDwK2337Yr5pBKRRkddCoZZFHmgkDV6lG63sLJoH64VqytslHc1h9Qr0jJCVjmJ5lAlPmBQtuSTYJPAO/A9qoc4V/FER0dySSv17/6Yd+g9Bi/s1p3JUo+lNcthwDX5NPc2K+L2wneLukPNNlly0bosoNeY9KW3JO9aRp49wL74cqfBEboIdL6dmM5MIUmEfnxgTSPRARFVjY9wQhBFb1uMBenQpksxJAzayW0iVfyNV0B/wA8PHUvDDZNBMs6nLtFoZtQ1VUZ3A3smPt74Tcr0w5omOMA7hkJoW3bnkG+O94mRaSawFsg34qYZeF1VrJeRwdKKgtif0qvfA09KzWbEsOWVneIttGPQVViNnJFCtwOSdgMPnh3ocIeYR+XCWUxuT60Ymtegg7fAN4sdQ6ouWhXLZNzpt/Ndf4nsDSDXb49++HVIkX/AAtBcaCdyGC+qkBoqNwdxx/ocN39gekynNwplwtsxQhgO35m2J+SOeMJGchctZosedgas1de4/XBDoHUp4jPHIglVkYKZL0v6l2IPI0k7bbV7YjUnGKb7FRhJ17g3reWXLRJO08LRy15SIxV2BFhmW6AAqyCRZ5OLMXgvy5opGRZITpdmUa7U+okVzYPveAkuSl6nmYpswwihjhpmUcRxUtRg8szlh7Dn4x0nwj4jLwhYhKsEY8uKRtDK2gUCzkLuv5bog0OSMUnawKmmVc9lkXpMEscf+7nIkBFFlLOKajdUU2+cWvDHUJsmAuaXUjKHRTTMNW4IodztXbG/iN3aLQXRhI/5y5NXVOaUC+CDv8AlAFVgdnIo8k8LLK8kzuia3LyDY8nUxCgbkKAAKHti4xbTfYl80Qde6yidVrXEmUmT98xQMVl0VvY1bFV3qhZ740znhvp0qQ5fzdWamOqNoAwWrIGo6dKjYizvdbHHL/E/TJfOklmLL5hkfet7ZtFAHgisdU6P4y8qNFRFQCON2ehqJIOx+SePv8AOMZNtK3RajlpAnwl4WP4j8H5sPlSqyzOPVIwB1Ut2AxK/m3oA4JdZ8Gx5XNt+GYGGlaQllZojuKIJFj0k+/N4WPDfVJ5OqfitLkAtqZNlsKQATVccjk4P9a8GZ583l80geOAuokHmBZKLkszLZWiGoXZoCxjSWzlEpS4CHXepS5yJNJCtr0SFGA1kH0nTeoXZBsVx9iXjyJ8tn8nmotOuQvE6vsoVgDyGU83uT2xe6t0iCMJKXYz610gitdMDp00ATXf9Kwd690LLSaTNGrtso1WQDtvpuu3PzjPS1I6jdfIc040czHir/a7DMkQAak5tlBJBJs+vm2INHm8NMHieWBFWTVMCoINaSQRsd96IF/+bnHPPE3RzDNnWhj0JCwvsBqGoXe9bn6CsXOmeKfxUaRPEUky0Q1WbEiBgpI27BgfoMXLA455GjrXi+GREUx6PVZMttWkE0AVNEmgCt1z2wQgzuQnyqFlpGdX8sO2rWhoBd7bccDmx74Wh+TccAkfHsSfsNvt3wy+F8iMsEmpdUq3GgU0jX+9QXwTV/Y9hhRY5BzqnQDI6zRnSygEI47g8ahuPSaq+a9sL3Uc2rSmJsuRMOfORify7aGT83vq+O52x0OFrFj7j2wtePc5DHCWKLLKtaUPsSLs9rA2vF2ZRkxUm6KwiJWSMxqp1W1XR/L69O4rahya2q8KGb6ecvqYEqCdwwatq2sbD63/ABDnD6OhxTrHmGETuSpjDb0LoekirBIom6AAFYi6t0gPHP58bmIDhAHLPqo/u1sUKBrsBXbDk6VspKzjPXs+Wf8ALoG1KbFihxe9cYJ+G4GdfMkJ2B8kWw3BO4AO7aiNP0Pvhv8AHHTFlijS2EYNr5kRSTUQfg0L59wB7DHOosyYlaNomVlNhlc0aPOk883d4m7Bqix1RLJuiRyaAuveu/zz84ETwOzEhg/yx3/nz9cMHTIsvOtvKy0R5g4AW/zA8knjTW2GoZfI0o/FOoA2Chart+ZSePnBtbFhiL09Aqgf9XhxzPV+mmJ0/CxLMUILIWFGhW4ABbnt+uOfxdQ0jizjTKZebMy/u1Or+IoCAPknFPUikSk26XI0ZTqvT4Ft4RmZdtnalX3J08/Au8T9Nz/mtoiPpa28uJHKjvpUUSSAP1OKMvgctZWRtgLOnWGPeiAqqPgknEuX8N5bLgSTz5g0fyRxlAfjzATX9fpiN6k6VGz0tSGZRYRXp2bzRGmCWGqRVaPRfyNRAv3+o5wF8VebkZPK/LJpAbe6sA0SDRJBX9cPnQPGvTssCBlmZlk9BNahf5aJJPHJ253wnePvEEeZKxiMWGZi5u9THejfHA3vZRgjoxi3Jcl6ni9XU01pSflXBD4W8QA6VzGlhbkliQa07WRxTUR78Yr9LzIzXUEWWbTHr2c7hQoJ47g1XzeHrpeahngYZmRmVYW0RBQI701bIOTqNgj2Hfjm3QWjkIQRucxY8oKfzH5B27cYU31Ih2O0de6UseRzAUHyZodQ1ijqVNQYXwbv0gfc4Sv2Z5dDlMzKJTG2oo4NFdIAZSF/NfI+2Grq2ZlhyMiL5hX8KxZXKqE12CQBzp3NVvucCP2SsEyTGfKa4gzssrOpVhwVCMwFghvV9PbFZdE4Ra6TNHBDIfPE7IukFUoIDwdhbG+5On6408ZZqGHpEGZyzBJyY1XS3qXksSvZrU71/FiznPE+ScKiKyIU0tcSmx/d9JFAHe6OFTxx09TkzJFNFIiMpIGtTd6aCMKA3Hf3wnafsPyuPuSfskyj/j5nzMoHkRh3DtqLWQQBvXteGPxv1RW6awZx5wYGEWNSKGAN9zYNAm+PnC1H0mfL5uHN5jJlsrIESV1GpGEgpXQL61NaSBzYrvjo3iTwpHLk3WJVIZAItPqAprtf4t73O/OFGKuwcnSTfBz3q/TzH07JOF0vMHs93WRiyMdzW1bYZ/2SRrPl2izTK0CaIok1lVZizkggEamuueT9sUOtZdsxk8rl1y5ieFNPmFTvoULzQFmrI3O677YDdOymdgyVOkqwwyallWgBuxP+L8xFMDt+mEuy5G4vbuax3Op9c6FlTHJBED+7iIRFe9FH1bsTVKaAOwv9OW+OM5rUafzA2vquvoRX9MLnhrxAUzEk7SusiC4qqiTsQ187dqN4aPCsWUzGZzEeeLoqqPKMYO92STs29VQ+Ti91WiOzCPWPDAzuf6cqakjniMratJ2Ck2EDHYgCrN7m8DvHvSY8vmmjjZm/dhQDsFMaMx/zbCga78DBrwl09lV/30ccvTs46iSUldUTDZdRDAXbEKVPOJpOm/iuqp+IkWVRA01xjSrHUgCnayvqJJABNYTt0ONZsE/s+ib8K7aZDqtr11pKm2NdzoXk/O2DHXvE7FIjKzaGTVXux3F1vVH+mPMrkE/s2Xy/L8798umzr9LOCAo/wkGzQrCinVTIsMUyA+WUi1XR2Vbqh/Dxfxg22ilPasnWM14jWTINmUUsY45G0Mq6lZVNg6mJUe7EWQLGKfg39ohzWUMuciCESqo8vitOoOQx9NEHvhW8VeJMznYZfJBUIArKpsurNTDsCTtfxhb6X1ELC8BGhC+vdVFH8rqx4BOiwtgc4cVcbMk7Sf8AYY8d+M8scyHEbSpJC8bI5Kgm6Vm0n1BdzWN/C3S4I2AAeRzYLqyhVjdNNEE1/ET82O4rC3l+oCXMIiRqpXV6qIagCbojih3x1nwn4QSB4s5HL5O5DITqDrxXIq9iOa2wTVPGS4vFiy7FSsZb3pbBY0aYqDzRHHNVtuMEen+I/KByzAyQsGZWX/eRnayOzUTdA3ua9sEuo9KUvK8QSZfM1ySalDKxAGlbPpOmhY3sfG6nm/D3qk/DkmZvUVIZyNRpragAuxYkXxxjOKfU1k49Al0Xx86qUk1NsBqi/MwANfmHpsA+rTfA25wqZnxnDmc6fMVo4rHlmyTG6jckE0bI3J774qeNMm5lZwQtBCCh5DgHeufVtfxhLiyxd9mtuWLc/N3i+TJ+V0fSfQGkbL+WBGwairMrKo4IFLY9O3tddsQvAcoQiyBtTCRkMhDDaifdwxHc845/4W8Z5jKBcpOgD6f3LSAqfVWlSRuQ2wDfS/h9h8RaIw8yRsbUP5KszLvsSKDMB3I4vjnFUAo+LOuNHIX8ggtukgPJ3DAi/T27dvvgVlcjFndxGQQjHQkihjsQ2kNd7b6ee+Hjq08GZhaJVEkTsCCrUEKgjbfZuea7YG+HegJlFlWRvM80jaTTagAgC/e73BG1Yra7JvNChm+hIkASMaVazJ5gUSjbYWux7cbffG8H7OBKivHmqUgbHkfWiB/3wQ8R9NOXkSRCxgY02pr0k8X7C6APzgfJ5vp8pk01/ELPf+VVhcOmNoTvDfRPxLkuSIkI1EcsTwq/J/kMP0skeXURxolgbJ/Any/d3+v8sAcnnBloljXlRufdjyf9PoMCM31M1V33J9yccE7nI9bw7h4fS/2fLC+f6mCbkJkP+M+kfRR6R+mBEnVqvQoF7GhtgTJMWO+PC9DFxjtOfU8TvfsMXTOjNLG0wKsFbXQb1LQN6hXGwOx4BwvZmJ2/etVMxC3tdHeh7Dj7YbcvLHEEjy0rSiUKXIXe6Gs1zoXdbPsTgJ4oAUpGDsqjb2LEk/zxqnJYkc2stKk4X7/P2G/wj1YeUEURMSrIVk773sLHpNi7598KPhJG/tRdGzCSStG1bMLHsAT9hgTl5tI/pjXp8zrKGQ6TdFt6F+9dsabrMDuc+YhSP98rTRD0sllteokaroElmP5bOkDjFXp5y8DWII0HADb0DX5Q4HuPnnfnCp0jqjGVA81hDqRjsNQq23F1Q2O3ODvUutQwZbzsxqkaSZaYOrezEKq1Q0myC1erjvjRsaQfc/ikcq2S9B2LAG/TxqI0r9fjEEngf8fEi/imjVV0t5SVExBsELsCSTu249PztU8KZzI5n94N1DBfJZG40ngjYnUVJG+31rD9mutJEz+Z5npA2jjdz9aVTXtviV5m3ZUk4rgTlyEmVi/Dx58FUIjRZk1Lzo0sNF/msbEgAHA3M9R6kulDpKxqKEYAFN6QNP8AFR3oD335wZyBbNyZnMmCSKG7iWT0M2wVjRbayCaNfe8GJIVEqaUUvIALJCsVA/iOxobWQO9YaqrZLyA8r1LMDLvDLBJszfvAQ+hr7KOaNggGvpgL4lWWDps8XnLM80qw+hQCpeyFPJ5HHbHQes52LLiCJhrnmkCxqlrZYgM3wi3ZJ/1wOy2QglEmqIT+pwVbQEEkZ2LGgS3ZeaA53xlCcJtyis8WaOU4wULxzRzjpXQg3V86qxI7xvSxlbQKQbcMSACNqv8AvcGsNPQ+kZiCbMyr5aiQIxmdQAg0EtpB3JF1V16Se1YOdM6pFH5iRQiC9/SlEX+W6/PdUNJPOCidPjIUsLZlJETU3yAbI1EaSaJ7Vi8E13FFPAcbO88k85WZleQEoqsa5peeQOARZwXynTcuhUCNkawokaRwSDe1ht/yk1x8bDF9p5GiaSZPIETDSW2LnXtsaAHsL77/ADp02YTxNE0baDVmRadWDWGtttmIIVqPtd1gvAEnQ+jZRJHWCNfNYXJqLAlCRagEVpJA973F45zlCcpLlEmyrMyZnMGrVvN1M1ULIBFAUfbDB1/weVzJziygx+WthQd2jNj8pJ9RrtgTB06TMvOJSVTLskyuraXTUur0WdLWOQSPy82cO0hVaI+oftKolPwIigI0MC3qXseAAp/LvR4wI6N1GGPNZqKUORKySRhFDIWDEqG2JA5453w0Z3wtlUy0s0qyMzIZA7OFNAEk6SwsEghau7G2Bf7LfEGvO5WN4kiD5R0DgAeZoNAn5/dvvsfUcPhUT7lfxL19SfLkpSykCQbGjR2Ye57HmsGeg9alZR+8E+gXbkg0K5Kg7j9dsLfinpUcjFQRy1A7cE0Bvv8AXasafs+6NI0xDSVE4QmQcLROy+7c71Q2u7rERk7srpR07LtFKjMgAEop6rciwLrawSd8AZshmIMwBEQ/mJJbqwDAFRYoryKqwNt8W+qeDZpJActnWij/APEKKKYmq0lVAH/FVjfFyfwp+FRGjV8xJJSTPLK2ofxAqVHp9Qr0jv3xbd9AVCvF4eQ5uR8y7eWgo+o6C+hWUEfn0+prI/lgTnuiZVszqjm0gyBW0qWAVr3vYbGhZq77HDP13pulGkaR9bAqqnToX+I7kB2f/ER3+bxzqeFoWazuSFoHtd3+u4rvhPBTyPXjPKwZ2BIzLC0qV5c8XKgbENwdJA4PteNpeqNlk0mRsyVVR+7FFlI9Q1Ka1AGq3A57YVZeqtMJIkH70xgFk7oKrkUv3Nc8E4bfDn7O80kKyySiUaBphQjuDydNGrNgbm+e2DdkWCDp3icPqLgLIp9Ws77XsdI39IF/T5x7n8zA00aJmJJNWgmztpAv0nai1e3G2L+VySrmIlMZjcBwHUrS7C7o3ZFbY8g8NQxFjIxzIdi2mSkKE8+VIDYBH8J2+ne9kpRJlLayHOeEMxK6tJqMAQhlDgmz32FEAGx9vjC9JkJYqR1YMoAPpO/zx3w9R+OI8vP5MqaMuAiJMT6RSrSv/dI4sjBGbxZ0wm/xmW/9YxDSunyO7RxXM9JDHfMRqPdjgTmsvll5nLn2Rf8AU4DVj3HKtP3Oifi1LiC/tt/gsy5leI0r/Exs/wDIYqO2PScOvg3wUk6LmMwxCE2sY21AHufY/HbGsIW6RzSm5O2E/BkCR9MclakzLlSwFEIdgt/UFtu3OE/rUZmknlBFJ8jffgfYE4bev9alacg1HFHESkafwjZQSfff/hxz7LxPLJSqXY9gP1xpOroXQbPCXRYszkpr0JIJNGs+p2sAqqL2YkVfteGzpHgUxK8RlhjV6LamDkkHb0kDj64RoPDTwEyNmFj0iwVvUTWwFd7sc9icWz1LMzgg+snmowW9tyFvtzioJVlBdHQs74ThEJKjzNHaOgSx4APyRwb2xzvOeD5Z20ZZJOTcZrSrd6PFbfm+mGTw34UzZPmamgAGzE0Te3H37++HSDwlNl1fMDMF3UMSs7Uu2/qpiCOdvnFNIVnIek9N6hkpFBjZCdSoGIok0SFB21GhsaO2Gj9oHVs1kvw+qULOSHdEZtwNqJ55FbH6HFnq/Uc3qSeOVg0Z2BBJUFRer01QYMoFXQBO+L+R6zHm41lfp2uRZDETEukrsBqV299XvjLYm2bLUko7bwHPC2ZlzcIn8wBpWcSARltI3VaDGga02R2P1OJyi3JAZI59FBwjFWVnO+mQuSCSQTvXp4PZJ6z1aeDMtl8vFoQNuTqtKJ9AYyaGIUWauySLxnQ/CnmSRuFnIk1yMh9K3vpYmyCoOx7jirwXaFwxxzHTYk9LvmpHYKF0lTJpslVDAelbrfe9RJ+L/TIlgAjYD8tuAVYMGWiSwAu69uAPfcbn8nJDBF+9jhd30yFBRC03p1bs1gLwAaFbHAc53LPKUmnjliUEKhEgBbs76R6qFgLwMC8uGOXmyhx6K8ZXWCa1NpCJ6RRoCr5BXt339sTx5di2pMwVIBCqUK9yVBNn0rZugCbG+wGI+kdBjy4VEZl1qPyN6Wo3dcVuBdXRoGsE8x0whH1zaFIAX0gaeK37kt783WKozlJXkB9TiaSZVsssMiH1mhIBvZcAqoDH8tcJZvnBXq/V9M8UMQDu4uY22lU78bg0DR96xS6d0YiRfxBd2RQwIAWLURRpdVk0TuSRviDK9Iy0mZmZ2zEbF1pRKdD6aKFQBYo7aT7bWMZrUju2opq1bNeqJkcudUSB7XVpjoogXeyV4JavzEkn4GA2Z8T9PYp+8dJHYGSMllViFoI9UCgutO2rYfGDnW+hldfmokkEkoqKBNLKBdFyDqlN7n5JG92OXeJehPEzBKYaSVsBlZSbtbF2f73IuuxxlqPzLbj7m2mltzkfvHGWafJTmD1uYVGlVLEgMBSg7A0x2Xnc45jmEzEDdJKQvBIF8tdYX1lmNnYWAfMI33AOPeieMDBQV20f3H7fQjjfbt9MOedIz2hJVLaQWSNyQwsDdCD6gaFFT9sH/pcX54/QpeGjPMJfX8ixm+lyZn8P5dNJmHdXUmxet9/tXPxjoH7HZdHn5KRBcfqIYfJRhuONhz7nAPwuCmYIy6ySrFA9Rq4AjcuBqJbcUC4rAyLxU2Q6tPI6qAyFSvZQxVwLA7e5xpBOWV1MdTy+V8o6z0rPpLrjVh6SyabF+lnU7dq0kfbBNYhJGY5KP8J+3f8AoccPzvUHzGf/ABMKmONGQmQNxqcEmxty5+3vjuKsNTVvZB/4RjbPDMn7CT1bMzJ5eUjgjK+d6303pUsWBo72QRRFmzhb654FlzHl5qIKyoqhwX1M2gmzxye+Oh+IejiZ0mU6GX85vlRuA3033G47HEGQywy6hXZlDLsw2ANm+R9xd7DAkVaOVw5CUawoaON2O6Eatt6QEEmhdmrFX3w8eFfET6HXKmOQqL8lpDroEDVbbbm735HGAPiOLMRym11opBF6fUpvdDsLAJ2I71eDsvTumPl3/DzNDIg16g2mQML3o/LEWNt8S00O0D+u9VkZnkzGX/DkrpWQE6SxP8W9BqUUfjnEEMjmOMuTqIBN9/5YJ+Kuu/hYo8pncr+IV46eYNSvtvdjZrF7E/bHO8j4wdQPNAKD8ukmwvYfNDG2nJOPsQ1TsMddztMFIDh20lT3v6/GF2bwelgpBmGUgEGPcfzHOJuvdXhk0OrU6srUwrg7/B2vFrK/tHMQKKisoOxK3t8cbfGJltb8zC+wjZRQRJYGyEj9RitjMZjmEzWTjHWMkaycVf8A8UX/ALcZjMaaXUEJk7HXnN/4VH82wP8ACw/2uL7/AOuMxmE+Rsc54V1Zs6RYiho0Nru6+uHTwjEoyUNADVV0Kv1Dn3xmMx0Q5E+Bo8N7oxPOrnHMf2p5+XzJo/Nk0UfRrOn8ntdYzGYnU4GuRT8P5h2iitmNuLsk3u2OgeCjrz+WR/UlE6W3WxETdHa73v3xmMxmN8DX4nycZ6hlEMaFTHMSpUVYIANVXBP64rZmdh1KRQzAVVAmuB2xmMxjq447/Y10MvPb7i/49nYowLMR6TRJ51gX+m2Of1ye+++MxmIRtI63mZWXoOUZWKtpi3Bo9+4xV69m5Gy+fDO5CojLbE6SGiojfY/IxmMxv/E5kWOnOTlUJJJ9HP8AlbDLMo8rNtQ1LGdJ7r6b2PbcA7e2MxmOTw6W399zq8Tz++x5BKfJDWdWqH1XvvIgO/O42OEXxT/v5B2EjV+gP9ST9zj3GY6NX8fcx0v3/hxnrA/fy/5v+WC/hHMNrZdTUoBUWaB9wOxxmMxMuCdP1M7b4XQGJZiAZfIf95/HyP4uf54D9IycZdGMaFmMwYlRZ9J5Nb4zGYa/j+9TR/y/ehZ6CgRo1QBVZU1BRQap5ALA5oADf2w0IxZ31G6kNXvwoH9Me4zHdP1fQ4o+kiy5tJQdxdUdx+ev6Y18SSETQAE15rCr2ryZNqxmMxk+SxU8ZSsIoGBIIIog771e+OP5qdtS+ptpGA3PBO4xmMwtQcToX7Zp28jKrqbTb7Wa4Xtjk+XY+5xmMxD4iOfqJpzviLGYzET9RB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xQTEhQUExQWFhUXGBwaFxgXGB0dHhwfHRobIB8fHxwdHCggHx4lHRwdIjEhJSksLi4uGCAzODMsNygtLisBCgoKDg0OGxAQGywkICUvNCw0LCwsLCwsLCwsLCwsLCwsLCwsLCwsLCwsLCwsLCwsLCwsLCwsLCwsLCwsLCwsLP/AABEIALIBHAMBIgACEQEDEQH/xAAcAAACAgMBAQAAAAAAAAAAAAAFBgMEAAIHAQj/xABFEAACAgAFAgUCAwUFBgUDBQABAgMRAAQSITEFQQYTIlFhcYEUMpEHI0KhsRVSYnLBJDOi0fDxQ4KSsuFjk+IWJVNz0//EABkBAAMBAQEAAAAAAAAAAAAAAAABAgMEBf/EAC0RAAICAQMCBAYCAwEAAAAAAAABAhEhAxIxQVEEIjJhE3GRwdHwQoFSYqEU/9oADAMBAAIRAxEAPwDj+LWSkANNwecVMeg4UZU7IYWSKmGnYnn4GG/ps+pTtQG23GE3K51iCpI9Xx3GD0OdXQVLVwwC7b9wf0x36M0soykhjBrnHscqkWCD9ML56mNNWd6BHP8APFbJLTbE6bPevuBjZ+JzhE7BwjN4nQHA/IZldIthwN8Wcr1UKSxTUo435P8AXG3xIpWRtYx9I6drG7kfGGAZNFTTV4C9J6vG9EbH2P8ATBcZ9SMc+o5N+xSoEZ7LnV6RQ7HviJYHUi/UD7YZFe/4cYcre42w1rVhi2ACbppcWUAr22vA9OnBjpUMG9zhreI1Rv7YFZ2Exi1ax884uGo3gGqBj+GZu1EfXFSbo8iiyB/y+uCo6u9adV4CeOeoTIIYw9GRGLJQsetdJbvRGrbbtgnrPTVyHGG90it4x6qoijyOWrcLJPJ7tsQt/wCHn4I+Mc56xEfNGo+kr6NuwNf1vDLBFeq2Ojgnb84osSeSKIH9MA+sxAThm1HUt1e4ANbjtdXWPLbcnbOuqVAaVQNu4ONJgQLFiuMXmko6itgnv84q55lKmvtRxLQh8vYfQf0xoTjdfyr/AJR/TGhx7LZyGjY8xsRjXEganGpxscanAM0OI2xKwxiR3iWBVK41K4ttHXONJyD2whlWsTQuBjTGhwgLQmAxo2dPYYqk40JxFDskmzjYHTSG+cWliZzSiz/1e/YAYYsh4ClkjSSSVIS41Kjijp7HcjnfCdIaTZzrG6jGmN0x5yNiS6OLKS7i8VtXfFiJMbIRddx2xtFOdQvgG+PjfFXV7YzVW/f/AK3w7CgyJOSNz2rbb+mJYpj887V9OTgY+Yo7bbcXf64t5ec6BqA+t/Yf0xVhQw9HzJJ+LBF8kn6d9xh7yuQlWjteETLKNcSEWOSR73f/AF/8YfeiZ1ioUhqI1C+R2q+98/fHRpyklRnOK5J1z8oNFf0xfHVCNmFexxXZL4sYhfPFSAV/XF7VLoZ8FuXqunkc4hfMxP8Am/ljJZAw4BwJzsahX/8ADCqWLE7UB/z2xUYxq+AzZU6hBWopqOxKn7HvhMzTPNJJLKSzufWx22oUFrgVQvtWKs/iedphl9fpYgmiONINfHc/ffBTyDQ9V3RUCrr2J5sGzv2IJxx+I1VqVXQ6dKDjyQQJGPXYvTxRJIv0sBxergdq3wG66qCXVszMAWG/p24vufc++GKDkDSdRUnbZdGw02fY2S2A3X0RZtiGfvQOmuBXuPY98Yo0kBEdrtVP0G/+ntilOFGs6DumkX2NrR/QEffBYq5Y6KB+Nv53gdm0Ok3xW+Bk0O8Y9Cf5R/QY0YYmgH7uP/Iv9Bjwrj1jkK5GPCMTFcakYQEVY8rEhGPKwgISMYNsSkY8RVLaS6Kav1msS2lyNKyBjiNhgl/Z18S5f/76D+pGNp+lUQFlhf02SJo6s9hb2f0/XEb49ytrBq5VyLCMR8KTjPwEh2Eb/wDpP/LAnOwyQyMhc7URpkDCjuN1YjFSQsSbZj9zjB677Gnww7J0+QcxsPqKxXmy7KLIrAMxngWT23w2+D/DepmdyVWMapJAAa9kUnlj7f6cr47b4D4aDnQOlJlMv+OzStIW2y+VUWZSDsWH90EA/a8JHXun57OTPmMwoDvvpLKukdgATsBhv8RdS86cxrM9dlSQ7gc/l9XsCbHH3wMXp0QA82JAx39ZXUe1/cg8/wAsZy8zLSpCFjeMb40xumMVyImT7H3wZyOT1Kb2oWf5VX6j9cBF2N4PZTqlDag1Xvfzf3IA/TG8H3EylFF6/f49/jEshHcVvx2+cVc3mQTYv5v3vEmRgaTcsQvx74L6IZ4pu77bf98G+ghQys3F1vv9sDFgGoA7X3xYi2KBBuHofoMVHDsTGaTKlZdjQJPfi/8AqvvhsyfUCoFcVgVJ06XUrFHo0eKH88TCNkADCiANvtjuhGKbRhK6QZfrDYqT58tziqq7c40bGqikRknTNEd8BfEWc86QC20BVUhtlZgSTtfHAvuVGCOBTGpG4sk87+25r67fb783jPQq7m2gssUp0I6ggJC3p42u15vtf9BhqWEDXa6TYDEDbg1Xc+mhp7lTeFfqCEdRSqTdSSd9W29ECxe4FWfnDVOjVer0jTS12skqa3Fm/wDEdYx5p1nkStZrSV0m2b++Bwa524Qd6wC8TONagazIN2c7XfAA4AAHGGb+yJIwjKxRXVqU1bED0sqHcb0uojgk9sLniFRqVCoBBPqLXZoXv78Xud74w48hJYBBjcjcmz7/APbEM3T3B3YFCrEH3K1Yr7j+eCMuVOkWdve9sCZEA1UTt84rHUgd8kbhi/yL/wC0Y3Ix500fuIf/AOtP/aMSkY9VcI4+pAVxoVxORiKZ3XdED+4IJI+wPGJnLarKirdHuXy7SMFRSzHgAWcUZ82iNpbXtzSg/p6heDnh+bOMW0QhIm9Ej+SSaPKqCdTXxQNbiyBiDqmSjlLN5U8aClTy4tR73qsqCSf7uw/njjn4n/E3jo9wV/aOX2Fy3/kX/wD0xd6/0pEyySkusr/7mEqNb/VQTSn3/qdse+Hc1kYGaTX5kig+WJIyoDb1wXF8b9t+++KvWPImYytnGklNawYyu/dUJbdRvR2xlLVm1TNIwislCDoeaZQfw8o+qEf1GLeW8G5l01Hy0XVX7yVFIrvRN1hYzjJ5jBGkKCtJkoMRXcAkXyNsQ6QRuAcRYDX1Dwo0Q9EsUhHIDot/RmYA/U19DgdN0KTSWBhWrOg5iMtt9wCfgXgDKiiPTvWoHjbg9/f4+uHL9nXgY50tNO3lZOK9b7AsQLKqSNq5J7ffBYiLwn4beZx/domWXtEv19zvVc/TfD51GJHg/CwhhlwKIUnVJexLFd9/ittuMLnUOtJEZIYMz+Gy0ZAVDpeSQ7kyMXBCg9gBtt9MD0UTeqWXMTixQaQ0QfZUKrR/ocVFpA0FsysGX/M0MV0DbAEgdqJLkc9sDM91RVcgPGflpNJ59iQR9xivmcnoJWGGFGJ/MEH7tewJuy2KkPQpty7OCTfoy+oEdjbC7r7Ye59BUJgxmMxgxiSbhsbq+IxjMMZZAwR6dLRH8sDQcWMs5GNIvIBZ51OkHnuft/W7x5BOvlXyfMFfWtv+/wAYqQ2Qw7kE37YijamWxaiiRxde+KchJHak6vIUUGztRJA3+uIM6zPRbf24wJy3iCEgABlvbdT+ljFl+qxd5FH15/TnHepQ5TRg0+pmk41xLlpopRqR1YcekjFp8r3QbH3N4veLaVVy5PBH/XbAZ1GthQ5II3+Od/r/APPGGAax2r6YA5hLeTfliSP05P8A19Tjm8W7ivmbaKyxW6un/wC4pQPK3d9gfy73QFe297DDOmW1M2lTrXlqofxUfZfTze/owt9WQf2hEBbVp2rZdjsNhYF37b4aFRgG0m1sUCNxyT6QdO1k7++OBnSizLHAsiM7h3CuGVWZRp2BLSkUfVR222G2FbxRIsjIAV0BiF0A7Uq2LPPI3rvhneZAwXSWJVrdzdCq0+Wg9O1kf5b7YXOt5ZvMQokjoATQXftbUCaBtRZ9sNMTQHpQtAjFDzEPpAtq4rB3pcEcjMshlUAWCkQat+4LrQ++G2bwyMscvHGkWZmk1PTIVZAQPzlJT6avvQ3w7JKPSMuxy8BKkfuk7H+6N+MThIz/AONEPqWH/uUb4G+IM4uWnQQK0aaVVmUuvr911HVo4As3tffBDoHTFnk8zMyBIdXrZ3ALmxYBY782x7A+5AO78XKkkiPgrqRrNASP32kAWSY2NnfYAcDjezjbxH1Bfwv+xuwMbAu6a0ZlIYaWG1778njteLPiTpOWaUGLP5QAqNYFgKRsAqoD6dNDck2LJ3xW6Z0zKhJI5M9D+8RRaJK5DB7AACCwR/XjGL1ZS9TLUEsoUF6k5UHXJ/6j/wA8MnQ88Y8s6aR58jaFMjPYB/uqSFT/ADk38d8E4/A0cKrJJPXqOkvGVArvQJe7BFEXdbe248MebK1zKwD3bqV8wBdZZdX5j2I5HJwhtMUR4JziN6Y10n/60X67yYtjwjm9joQb1ZmiA7f/AFPn+eAbH1MjgalNGseyP+7Cdg5YD6gD/TCsdBbM+Bs0RssV32miP32fjF7K+BH0r5yyobCkrokFsdq0k7DvvhViIOHvw/4amlhy8EB8uWdjmJZq3jhFxoLFH1kuaBF0MTJYwxrHIv8AgbwfJ1CRkOqONGQysRwpViKvlj22qiT23ffE8EkpTJZUGLKQUdMdAuVI9TPqGwYg6RZJILEXQE+JvHq5KQZLKDzI4gEdw2gM6j1gFRZ3O5vmwMKa+N84LMYhj2IBWMEj7veLx1IGXL+Dnl0fimLAEuoYqxOomrUBVuufVtQ2xefpLLGIEC13mPJO59LCvTVCtuAPeufZzxTnnW3zc59wr6Bv8LW2NvAkskmZkItnEDhdTsaLMiXv7arr4w1JBR0FvDzqgYMDp3UJp29W5o+osR84F5jywQNKtQ5dix5PcNX/AM3iDqnUc3CoBVZIdXAcCRwKul0kkDi6r0n2vFl+qK4QxhY1CgANRPJ3Njb6DbbFJodHKMe4wY2C4yMzzGAY9rG2nBQG6YsxL/TFePFhMaICaJjRx5r9W31x6BixlsvTDgd98MAg0pKfls9qxUbMHko22Lp4G/3xVmhckUSL425wIZBk5yFJ3UhjRWwR9xgnleuTqRWYk54bf+oxH0jpbuxB4Pfj4v6Dv9MbFPXoVSTZFDe69sO64Cjo5nwGzK27nc78V8Dv/wBse9EXMOAWQ0W0gcGttyTzufft2HNyXK+qRWjlJUgMgX1b3wCL7fzxevqKcVQtOLTEzraVnkI9VaaArayeaJ7m+eCMOOTyhZ3jZbkIGxOkWQ1Ui/mNdvjveJ4vD0cswMeZ8ubQA6usor39YIAPFA81WJ+qyjLRrHmMzHKpekHEqhSDRYN7WQps7bHHMzWyvFlyZdA0xC7LVpVT+Te/XvdUa/Ntiv1dCjEhJTGiC3joslVbajZCkfwhjQG59ra5yby45XyTKum4543LHQ17ajvRu6LbHisQf/qGJHOXeMPqArVXcbUoJUiyP726j2oPoHJrlvFPlEhMusisoJdwUkbb+Jw5s1wfnbFHLdVzE88kMaGXUNRumoA8+YNLErdXe5rBqXp0Mi64Ig60Q5YkspAFGkKgAjg1W3Y4uyxtlY2XJdLkLOo8xmLFSQOK1FyosnSSOQaOEwFKHqKxjRnM7IU/jhH72xtsdR0KbBsHj2xP4q8cZTMZR4cvCUBYFDpRQtV2U8c/rhZ634az2Yl8ybJ5izyscBQbdqC198Ux4OzyyrH+HkAYgeYyOEWzXrcrQA7kYWBldmNKSD6jS7H1H423N4cM9G/T8gkzweVNJLo1sbkVWRiDpuoyaI3F0MR9XyWayjxz5Mu0OVjSNpAgO7qzM6q10NTkahxXN4VeqeI2mR4WbWplEjMbLM4UqDZ34J5wASw9ez0WZRYszJ+/Zb50nU2nvsaN7/GDXhzxLPPnMvCRGWBaNW07airLrauWHviGYL/akEQNjL+VH/8AaXU//HrOF/wlMR1PKUeZ4/8AicA/1wW7B4RWzmcueUsAHMj2RwfUeMT+eO5xe6p02OKKWebWrsSsChdmfWxcsT2RWXjclhxgD0rKNNLDDGLeWQKP1/8An+WATwGfDmSbNZiPLJy70SOwvdvoFs/bHXf2l+JU6dCcrlCBmZlFsOYogNCn4OkaVHvZ+q74IzWW6c+alCPLcjZeKYBLAjFvQJ3uwx2rasKHiEhxms3LrPmuBDrO7Fid/wDKkakAbcg98UIUzswvtg5mumSx5dcwy/u2VW53AdnVbH+LQxHwL74E5LKtPNFCl65HVAK7sQL/AJ3jonjGBJAcqjVEkqksnqJEaeWoANDSFBIF7lr74SA50ubXuKwzfsvyLydSj07RC3kY7DStGr/zhNsL/wDY7xkmRQyK2mtWm9rB33r9O4w0+DoqMsk7eQqGMIKJBOqyKAJ00L2oHDis5JydG/aR1iHLZSSOAKZ5V0alFlFondvc1sPm8cfyXTiiKJc0ImIso8bWL+a3/wCdjtgl4l6r5s0rFwUtq0rpUfwjSPc1wfb74UJ2Lm3YseLYkn9TipvI7PWQjkYlXjG+ayzo5V2BYbWDqH2ON8tlWZtIHyfYD3J9sJE0YkG1tsK73v8ATHkcJY0Ma5zPs1Am1XgHF2I6WVlY6qBFdvpWGmmBXXKm6IYUPbFnL5YltIB298WspLIsg0uSX31Nfb3u7APv74uWV2jJZv4mAP8AL/nhodFnKeG2kUSA6V95CFBO2w3JJ+2BvX1KxvRF7XuOL7e/2xfLSkD0k7Vvt/XEk3TzIvr8te3qN7XdekEi+PvgeQNukMwSNmX1UOe3G/6YJ5vNMy+iSj7X78j7jEuXVdwpY0ObNDt8YnymUkndYoz6tDadlAUqptrI9r++CgsyDPZdI6il8tiBq1Qk773TBya3r8vFYt5PKZdwA2dgC3Z/3it80GQAk/X74X8j06OQxmSRUQgah+81fJ2BHGCWZykRb0x5cKNhRn3rub3s4jPRl8j30/wgD5WYTNMEUa1BWrHIumNAjnvRwP6Nn82kszx6JIg2p2IHoXck8hqoGh9qwHyXXcxCqpHJGFWqXzHqh29R4wYTx3myrgx5Yk/lIah8Ahib/wBMO7JoFdX8TzZjTFIoiZTqegGZgaoEE7G+1isVxmlIqRUZa4P/AOQr9DgFJAxkdyYowx1O5ktBfwAWbc3t8+2BmXzqAgySCj+UkHTsRwPrvfIw7CjqfTPGyiJUZEaIKFoqQukCq1H0kUPnBHJdH6VmZITHBCsyr5gCruAw249JA+brbjCr07JrGVOlcyHQmOJNasxHNflIC9yLHtZ4pdb8bONSwQfhR+Qn1a7AI3fY2Pb43vEsYN6hkfwmfky6maTVLpy/luFcagCRZAUgGhR2J5w5dA8XTxu8C5XMSOiapPNMSFieK0llvauf4gPbHIM9mZzJCmrzmOpUuySWPH1sn9cdW8PdNOWgrMpDHLujmJjdFbp1FgmwBexqz2OJjGS9TNdWUHWxdM/PqEujftQE7uhheN4tRnEiFVhCmjqbWSTdAALZJqsAetftfeN1PlxvAxKsPVe+qqbbagL+p54wF8KdBXNyS6ZWjskskouRnChr4AZTzsbArbvij478O+XAEkjlDRFiKog6mYsx2HpoLvW3G2+Dcrozo6r0nxJl+rZKdHVoojGQ5Vv4bYHSav8AhOxHHvha8K+HuljNDKRyhpYx5gBQCTzI2oNrr+6ASh2Js1yMKHh/qWUyOUPkr508hGpWFDTZAunBJsiuK3+9TL+NmKMqxKJyxuRkGoJyFVjZrVr3P97BKPDHCsoe8j4HhnkeSSSPL565rELBkfUrAPpPDUSWAPuaGBXg/wDZNLG6Zgzp5wR6Qg0HYMEYEdghVxtdntWELLeJ9OYjZHkUqGJYEbswa7/wkNv8XhwzX7Wpg0bhY45ELectWG/hXmm23NA7YFxkHzgMeOv2VZ3NyoYpYBDFGqRoxcH3ZjSkWzEt+mFfpUMWQzgVnXzVy5hiZQraZHUnziA1nckDuBWH3rfibNnKIAWMkyK1RhUYJIDf5gbIHBUqRzvjiXW+ojz9SXaEgFiCaGws/wAtqG+G1QrHuZ4/9iyeXU6E3d2qzuXc/wDnZa/8i/TCt+0PqGrMCEcRDf8AzNV/ooUfY4efC3jTKHLRvmYZCFB83RGPLLr3OgCmOxC3W7fXAnq3iPpOZUzPlf3pVmo6kBKk0C6n1MfYKAd7N4bVhaoB+CITHrzG2tF0xcWpcEah32XVXsSDgtBl2K67Plg6b50kbmu1f6nFfoXiTzXdEgjKMVYxBa0/wghrBOm63JoE7HjB3I9WXLxTJOEVWDLHpULqcL6gVob8Ld7nnm8NVwJC9+MUhpWiBo+gP6lVqYBiO+kNte2rffFHI9GzJhkzBIaOJmKsfzMxB243ANHnnYc4buqeGjLHH6yoSjJpUmtiKXc+2w+RxucV+s5vyMouW06LaxbAkgljWxPf9fphpZyNnNZs5rCigKu6v1Ek7m/ih9vk4jrDK3h+OWNpA6w+XXmFtRDFiaIAG3FV9MCs70zy2KpIkqj+NTpH6Mb++IcWZ0VY7Yk9+cERG6IWsDUpHPxgj4e6aGKMRYBPp9yN9/cfGDSZILKbJaVhskSWAD/mAFVtsMXGOCjnVbgHvX88H8jk2r27E4rZnLh+oCNwIgWAIfSoFDvXp5GOhweE/wB359eaADsnpQ0dNk73uRttzghHkngTG/dq1b6tr/rX6YrL1B1IKcj42wUzilHYEUP7o7fH05/ngx4f8H5rN3phEaaS3mSAgH/LtZJ7VhlAXLdYk0WwBs37Hniv1xb6dnFfXJOxihRCdYUsSxICrXAvfcn+E4sddjkMi5FVAMZUFaA1NxyO5JrntiXqwXIZcZdp/MDSgzpGCAtAenVRVyDY7gH3wSdAlZH09hHl55zLHrlNQKQXJUGidJpUFWA25v2wY8MeL4ws7gRgmNlXQDYJFA2boDvvvtiTKplC8/mwRlIsrGkI9QqyqrZU2zfvDZI5HbAHp3X5YdMGVVBGCdbRogYEnkvWpva7/hrtiaceSm1LhBLo3TpZ0/cxgFVv96SmoCgdN0Ce/PGM6hlHiRWKrqOx3ICt/dN963vjeu2KPXM9M0TM0shIF6mdjX6n2x75hbKRGUfni523UM1Hbe6Fb+2DAiwkU3ouIENuHDDTX6/f6YyZiJfL0sQCAQFu7Nbb7gfHN4vR555CWJ3YDsOABQ47VjSWIhtRJ9Q3NnY/Px8/GE6Ar56FnjcHSBvuSA23bTfxzg/4H8EwpG+czA1LGNSRg6+AGBYDYiiDXzvikkDbUxrY82NjX0wrQ9XMKyguyATMHCNp1D0lT7WPUPph2FBjqEref5okYyG7b8p08AADYLprixgt4W65FHFMc4kLZcsKd0LsWrdQPmrskcHA7wlkIc1l8w8mtiBavFqDIO5ojy9Pejua2xQy3Ti2Wky4JkJlQp2J2b1Ffo1fG+FYUO8Ph/puaVZsnmBltQD6fTaMrK1296KIojg+4wb6TLGjNFkcp5z168wZY6NmiTIrMfnSu/wMcV8T5E5WbyAxnSKwRp06CTbAbm+bs/ywZ6X4nlhyyjLzMjLTqoCrzzqAFNsO4PY/VXatDcXF0xs/a14fjy+WaVc1IkkjKArkEFhuSG2ddrFgnkCgMc76T4w6nCER1OZhUbRyoJVI/wAwBIr3BwxL4lEkcH4r/awr61MnKkMG0hgbINAEHbtWGboPiupZfIWGIOwMjSE6iANt6ttuADsBwTZw6sQoS6s6Acr0t4ZkkRpmUMUq7rSwpeL/AO+LPVc9BFkEyawoZXVpJXItwSTpIP8AlqqOwFYaPE/ifN5hDFHEALtpEJIIWtw1bAkk0dxQ788+6vkJpc3FGsUnmyrshUg1QUXe2nXdnjnEzV0rLjjLLvUM70yLKZJo/InzUDr5ihHKyKykSBuxokG/8O2F09RgabM60haPzVYOUOtV1GwisQa3PpIPa8dB6B+y/MRIzr+HeS0epKe6vYEi1BDWb/X2bc94PnUiSFYAQgULH6K7nlSHPyxHziqRnYm+EfGZY+WsGYlZRpjlEesql+i0A07DvYGwxzfxdktGYzXpIqS3sC1Ldj9WvjHQuoR5jJO0sgkhffcWLH+ErsfbbCsMnPLC0qxtI0sqlxV7s1Rgk9yd+e5wSY/mdE8HdFk/smF0jlVmTUqoxCEVYdgDTajbURe9DjfOk9GzE8ERzsME7X5ipKB6FOoAAIoLbcAmhV/QR04ZpIAi5R1CFrYK1jf+JWO6i2pq7c40i6hm9BI0MQpG0dEgG+1Vv3I5AwOVFQQ4Z/oAzESxIFMdeqFUEMY+L0l2YbcnT374HL4cDRtY8qSBbVHQFiAKBVi4rfuDW/ci8L83UZ2gEsOYzUFgADUHQWNgCQGFj2/1vCxmMz1cFHkd0erjY+ri/YkKPrV3hhaSoeer9TTKR1OiTgAOsZ9enWRu5vSDVUQCaFdycIHXsw7J5oj9JIYr2jAoX/l4Uew+uDGX6kMwjeYVy+a4JNiJiKoHa4ib9iu3C4X+o5fORiRJlIVzqNUwumUDUp/KRv7cHDZNmZAGeo499e1C/m7AFmhfvi7m/DsakBCzADciubPYHY1W2F3ofVZ8nKskQ9QO17gn/X2++G3M/tDeRrmVFkGxBhXavqt/rhKfcS2tZFrp3VV1qPWttRbVsLPNAE/Wt8O2Y8VCGAxQmNmosWLEMed1DCuBxf2wj9My6edza8o1dwR2P/W2Ictn2ErP5McwtrEiauTd377d+N8CbSyA59MTzV8yYR+ZIpKkldZANmt9Sg0e3b5xahghZRQlUGqbzDpvbmj9P1GFxfFSBlVsrl0UEEMiEMP8Leoij9O+GHNwa2Pr8mCRgQzi0o1uSNwbv087bYd5HSorQ5OdHZC/nJdhat1v4oEiucMnRfH8qRSxsRcVlLGoAJRoLVlqvcmt8L+b6Vl41YQyq5DWXQEg7Xas1EMDwK2337Yr5pBKRRkddCoZZFHmgkDV6lG63sLJoH64VqytslHc1h9Qr0jJCVjmJ5lAlPmBQtuSTYJPAO/A9qoc4V/FER0dySSv17/6Yd+g9Bi/s1p3JUo+lNcthwDX5NPc2K+L2wneLukPNNlly0bosoNeY9KW3JO9aRp49wL74cqfBEboIdL6dmM5MIUmEfnxgTSPRARFVjY9wQhBFb1uMBenQpksxJAzayW0iVfyNV0B/wA8PHUvDDZNBMs6nLtFoZtQ1VUZ3A3smPt74Tcr0w5omOMA7hkJoW3bnkG+O94mRaSawFsg34qYZeF1VrJeRwdKKgtif0qvfA09KzWbEsOWVneIttGPQVViNnJFCtwOSdgMPnh3ocIeYR+XCWUxuT60Ymtegg7fAN4sdQ6ouWhXLZNzpt/Ndf4nsDSDXb49++HVIkX/AAtBcaCdyGC+qkBoqNwdxx/ocN39gekynNwplwtsxQhgO35m2J+SOeMJGchctZosedgas1de4/XBDoHUp4jPHIglVkYKZL0v6l2IPI0k7bbV7YjUnGKb7FRhJ17g3reWXLRJO08LRy15SIxV2BFhmW6AAqyCRZ5OLMXgvy5opGRZITpdmUa7U+okVzYPveAkuSl6nmYpswwihjhpmUcRxUtRg8szlh7Dn4x0nwj4jLwhYhKsEY8uKRtDK2gUCzkLuv5bog0OSMUnawKmmVc9lkXpMEscf+7nIkBFFlLOKajdUU2+cWvDHUJsmAuaXUjKHRTTMNW4IodztXbG/iN3aLQXRhI/5y5NXVOaUC+CDv8AlAFVgdnIo8k8LLK8kzuia3LyDY8nUxCgbkKAAKHti4xbTfYl80Qde6yidVrXEmUmT98xQMVl0VvY1bFV3qhZ740znhvp0qQ5fzdWamOqNoAwWrIGo6dKjYizvdbHHL/E/TJfOklmLL5hkfet7ZtFAHgisdU6P4y8qNFRFQCON2ehqJIOx+SePv8AOMZNtK3RajlpAnwl4WP4j8H5sPlSqyzOPVIwB1Ut2AxK/m3oA4JdZ8Gx5XNt+GYGGlaQllZojuKIJFj0k+/N4WPDfVJ5OqfitLkAtqZNlsKQATVccjk4P9a8GZ583l80geOAuokHmBZKLkszLZWiGoXZoCxjSWzlEpS4CHXepS5yJNJCtr0SFGA1kH0nTeoXZBsVx9iXjyJ8tn8nmotOuQvE6vsoVgDyGU83uT2xe6t0iCMJKXYz610gitdMDp00ATXf9Kwd690LLSaTNGrtso1WQDtvpuu3PzjPS1I6jdfIc040czHir/a7DMkQAak5tlBJBJs+vm2INHm8NMHieWBFWTVMCoINaSQRsd96IF/+bnHPPE3RzDNnWhj0JCwvsBqGoXe9bn6CsXOmeKfxUaRPEUky0Q1WbEiBgpI27BgfoMXLA455GjrXi+GREUx6PVZMttWkE0AVNEmgCt1z2wQgzuQnyqFlpGdX8sO2rWhoBd7bccDmx74Wh+TccAkfHsSfsNvt3wy+F8iMsEmpdUq3GgU0jX+9QXwTV/Y9hhRY5BzqnQDI6zRnSygEI47g8ahuPSaq+a9sL3Uc2rSmJsuRMOfORify7aGT83vq+O52x0OFrFj7j2wtePc5DHCWKLLKtaUPsSLs9rA2vF2ZRkxUm6KwiJWSMxqp1W1XR/L69O4rahya2q8KGb6ecvqYEqCdwwatq2sbD63/ABDnD6OhxTrHmGETuSpjDb0LoekirBIom6AAFYi6t0gPHP58bmIDhAHLPqo/u1sUKBrsBXbDk6VspKzjPXs+Wf8ALoG1KbFihxe9cYJ+G4GdfMkJ2B8kWw3BO4AO7aiNP0Pvhv8AHHTFlijS2EYNr5kRSTUQfg0L59wB7DHOosyYlaNomVlNhlc0aPOk883d4m7Bqix1RLJuiRyaAuveu/zz84ETwOzEhg/yx3/nz9cMHTIsvOtvKy0R5g4AW/zA8knjTW2GoZfI0o/FOoA2Chart+ZSePnBtbFhiL09Aqgf9XhxzPV+mmJ0/CxLMUILIWFGhW4ABbnt+uOfxdQ0jizjTKZebMy/u1Or+IoCAPknFPUikSk26XI0ZTqvT4Ft4RmZdtnalX3J08/Au8T9Nz/mtoiPpa28uJHKjvpUUSSAP1OKMvgctZWRtgLOnWGPeiAqqPgknEuX8N5bLgSTz5g0fyRxlAfjzATX9fpiN6k6VGz0tSGZRYRXp2bzRGmCWGqRVaPRfyNRAv3+o5wF8VebkZPK/LJpAbe6sA0SDRJBX9cPnQPGvTssCBlmZlk9BNahf5aJJPHJ253wnePvEEeZKxiMWGZi5u9THejfHA3vZRgjoxi3Jcl6ni9XU01pSflXBD4W8QA6VzGlhbkliQa07WRxTUR78Yr9LzIzXUEWWbTHr2c7hQoJ47g1XzeHrpeahngYZmRmVYW0RBQI701bIOTqNgj2Hfjm3QWjkIQRucxY8oKfzH5B27cYU31Ih2O0de6UseRzAUHyZodQ1ijqVNQYXwbv0gfc4Sv2Z5dDlMzKJTG2oo4NFdIAZSF/NfI+2Grq2ZlhyMiL5hX8KxZXKqE12CQBzp3NVvucCP2SsEyTGfKa4gzssrOpVhwVCMwFghvV9PbFZdE4Ra6TNHBDIfPE7IukFUoIDwdhbG+5On6408ZZqGHpEGZyzBJyY1XS3qXksSvZrU71/FiznPE+ScKiKyIU0tcSmx/d9JFAHe6OFTxx09TkzJFNFIiMpIGtTd6aCMKA3Hf3wnafsPyuPuSfskyj/j5nzMoHkRh3DtqLWQQBvXteGPxv1RW6awZx5wYGEWNSKGAN9zYNAm+PnC1H0mfL5uHN5jJlsrIESV1GpGEgpXQL61NaSBzYrvjo3iTwpHLk3WJVIZAItPqAprtf4t73O/OFGKuwcnSTfBz3q/TzH07JOF0vMHs93WRiyMdzW1bYZ/2SRrPl2izTK0CaIok1lVZizkggEamuueT9sUOtZdsxk8rl1y5ieFNPmFTvoULzQFmrI3O677YDdOymdgyVOkqwwyallWgBuxP+L8xFMDt+mEuy5G4vbuax3Op9c6FlTHJBED+7iIRFe9FH1bsTVKaAOwv9OW+OM5rUafzA2vquvoRX9MLnhrxAUzEk7SusiC4qqiTsQ187dqN4aPCsWUzGZzEeeLoqqPKMYO92STs29VQ+Ti91WiOzCPWPDAzuf6cqakjniMratJ2Ck2EDHYgCrN7m8DvHvSY8vmmjjZm/dhQDsFMaMx/zbCga78DBrwl09lV/30ccvTs46iSUldUTDZdRDAXbEKVPOJpOm/iuqp+IkWVRA01xjSrHUgCnayvqJJABNYTt0ONZsE/s+ib8K7aZDqtr11pKm2NdzoXk/O2DHXvE7FIjKzaGTVXux3F1vVH+mPMrkE/s2Xy/L8798umzr9LOCAo/wkGzQrCinVTIsMUyA+WUi1XR2Vbqh/Dxfxg22ilPasnWM14jWTINmUUsY45G0Mq6lZVNg6mJUe7EWQLGKfg39ohzWUMuciCESqo8vitOoOQx9NEHvhW8VeJMznYZfJBUIArKpsurNTDsCTtfxhb6X1ELC8BGhC+vdVFH8rqx4BOiwtgc4cVcbMk7Sf8AYY8d+M8scyHEbSpJC8bI5Kgm6Vm0n1BdzWN/C3S4I2AAeRzYLqyhVjdNNEE1/ET82O4rC3l+oCXMIiRqpXV6qIagCbojih3x1nwn4QSB4s5HL5O5DITqDrxXIq9iOa2wTVPGS4vFiy7FSsZb3pbBY0aYqDzRHHNVtuMEen+I/KByzAyQsGZWX/eRnayOzUTdA3ua9sEuo9KUvK8QSZfM1ySalDKxAGlbPpOmhY3sfG6nm/D3qk/DkmZvUVIZyNRpragAuxYkXxxjOKfU1k49Al0Xx86qUk1NsBqi/MwANfmHpsA+rTfA25wqZnxnDmc6fMVo4rHlmyTG6jckE0bI3J774qeNMm5lZwQtBCCh5DgHeufVtfxhLiyxd9mtuWLc/N3i+TJ+V0fSfQGkbL+WBGwairMrKo4IFLY9O3tddsQvAcoQiyBtTCRkMhDDaifdwxHc845/4W8Z5jKBcpOgD6f3LSAqfVWlSRuQ2wDfS/h9h8RaIw8yRsbUP5KszLvsSKDMB3I4vjnFUAo+LOuNHIX8ggtukgPJ3DAi/T27dvvgVlcjFndxGQQjHQkihjsQ2kNd7b6ee+Hjq08GZhaJVEkTsCCrUEKgjbfZuea7YG+HegJlFlWRvM80jaTTagAgC/e73BG1Yra7JvNChm+hIkASMaVazJ5gUSjbYWux7cbffG8H7OBKivHmqUgbHkfWiB/3wQ8R9NOXkSRCxgY02pr0k8X7C6APzgfJ5vp8pk01/ELPf+VVhcOmNoTvDfRPxLkuSIkI1EcsTwq/J/kMP0skeXURxolgbJ/Any/d3+v8sAcnnBloljXlRufdjyf9PoMCM31M1V33J9yccE7nI9bw7h4fS/2fLC+f6mCbkJkP+M+kfRR6R+mBEnVqvQoF7GhtgTJMWO+PC9DFxjtOfU8TvfsMXTOjNLG0wKsFbXQb1LQN6hXGwOx4BwvZmJ2/etVMxC3tdHeh7Dj7YbcvLHEEjy0rSiUKXIXe6Gs1zoXdbPsTgJ4oAUpGDsqjb2LEk/zxqnJYkc2stKk4X7/P2G/wj1YeUEURMSrIVk773sLHpNi7598KPhJG/tRdGzCSStG1bMLHsAT9hgTl5tI/pjXp8zrKGQ6TdFt6F+9dsabrMDuc+YhSP98rTRD0sllteokaroElmP5bOkDjFXp5y8DWII0HADb0DX5Q4HuPnnfnCp0jqjGVA81hDqRjsNQq23F1Q2O3ODvUutQwZbzsxqkaSZaYOrezEKq1Q0myC1erjvjRsaQfc/ikcq2S9B2LAG/TxqI0r9fjEEngf8fEi/imjVV0t5SVExBsELsCSTu249PztU8KZzI5n94N1DBfJZG40ngjYnUVJG+31rD9mutJEz+Z5npA2jjdz9aVTXtviV5m3ZUk4rgTlyEmVi/Dx58FUIjRZk1Lzo0sNF/msbEgAHA3M9R6kulDpKxqKEYAFN6QNP8AFR3oD335wZyBbNyZnMmCSKG7iWT0M2wVjRbayCaNfe8GJIVEqaUUvIALJCsVA/iOxobWQO9YaqrZLyA8r1LMDLvDLBJszfvAQ+hr7KOaNggGvpgL4lWWDps8XnLM80qw+hQCpeyFPJ5HHbHQes52LLiCJhrnmkCxqlrZYgM3wi3ZJ/1wOy2QglEmqIT+pwVbQEEkZ2LGgS3ZeaA53xlCcJtyis8WaOU4wULxzRzjpXQg3V86qxI7xvSxlbQKQbcMSACNqv8AvcGsNPQ+kZiCbMyr5aiQIxmdQAg0EtpB3JF1V16Se1YOdM6pFH5iRQiC9/SlEX+W6/PdUNJPOCidPjIUsLZlJETU3yAbI1EaSaJ7Vi8E13FFPAcbO88k85WZleQEoqsa5peeQOARZwXynTcuhUCNkawokaRwSDe1ht/yk1x8bDF9p5GiaSZPIETDSW2LnXtsaAHsL77/ADp02YTxNE0baDVmRadWDWGtttmIIVqPtd1gvAEnQ+jZRJHWCNfNYXJqLAlCRagEVpJA973F45zlCcpLlEmyrMyZnMGrVvN1M1ULIBFAUfbDB1/weVzJziygx+WthQd2jNj8pJ9RrtgTB06TMvOJSVTLskyuraXTUur0WdLWOQSPy82cO0hVaI+oftKolPwIigI0MC3qXseAAp/LvR4wI6N1GGPNZqKUORKySRhFDIWDEqG2JA5453w0Z3wtlUy0s0qyMzIZA7OFNAEk6SwsEghau7G2Bf7LfEGvO5WN4kiD5R0DgAeZoNAn5/dvvsfUcPhUT7lfxL19SfLkpSykCQbGjR2Ye57HmsGeg9alZR+8E+gXbkg0K5Kg7j9dsLfinpUcjFQRy1A7cE0Bvv8AXasafs+6NI0xDSVE4QmQcLROy+7c71Q2u7rERk7srpR07LtFKjMgAEop6rciwLrawSd8AZshmIMwBEQ/mJJbqwDAFRYoryKqwNt8W+qeDZpJActnWij/APEKKKYmq0lVAH/FVjfFyfwp+FRGjV8xJJSTPLK2ofxAqVHp9Qr0jv3xbd9AVCvF4eQ5uR8y7eWgo+o6C+hWUEfn0+prI/lgTnuiZVszqjm0gyBW0qWAVr3vYbGhZq77HDP13pulGkaR9bAqqnToX+I7kB2f/ER3+bxzqeFoWazuSFoHtd3+u4rvhPBTyPXjPKwZ2BIzLC0qV5c8XKgbENwdJA4PteNpeqNlk0mRsyVVR+7FFlI9Q1Ka1AGq3A57YVZeqtMJIkH70xgFk7oKrkUv3Nc8E4bfDn7O80kKyySiUaBphQjuDydNGrNgbm+e2DdkWCDp3icPqLgLIp9Ws77XsdI39IF/T5x7n8zA00aJmJJNWgmztpAv0nai1e3G2L+VySrmIlMZjcBwHUrS7C7o3ZFbY8g8NQxFjIxzIdi2mSkKE8+VIDYBH8J2+ne9kpRJlLayHOeEMxK6tJqMAQhlDgmz32FEAGx9vjC9JkJYqR1YMoAPpO/zx3w9R+OI8vP5MqaMuAiJMT6RSrSv/dI4sjBGbxZ0wm/xmW/9YxDSunyO7RxXM9JDHfMRqPdjgTmsvll5nLn2Rf8AU4DVj3HKtP3Oifi1LiC/tt/gsy5leI0r/Exs/wDIYqO2PScOvg3wUk6LmMwxCE2sY21AHufY/HbGsIW6RzSm5O2E/BkCR9MclakzLlSwFEIdgt/UFtu3OE/rUZmknlBFJ8jffgfYE4bev9alacg1HFHESkafwjZQSfff/hxz7LxPLJSqXY9gP1xpOroXQbPCXRYszkpr0JIJNGs+p2sAqqL2YkVfteGzpHgUxK8RlhjV6LamDkkHb0kDj64RoPDTwEyNmFj0iwVvUTWwFd7sc9icWz1LMzgg+snmowW9tyFvtzioJVlBdHQs74ThEJKjzNHaOgSx4APyRwb2xzvOeD5Z20ZZJOTcZrSrd6PFbfm+mGTw34UzZPmamgAGzE0Te3H37++HSDwlNl1fMDMF3UMSs7Uu2/qpiCOdvnFNIVnIek9N6hkpFBjZCdSoGIok0SFB21GhsaO2Gj9oHVs1kvw+qULOSHdEZtwNqJ55FbH6HFnq/Uc3qSeOVg0Z2BBJUFRer01QYMoFXQBO+L+R6zHm41lfp2uRZDETEukrsBqV299XvjLYm2bLUko7bwHPC2ZlzcIn8wBpWcSARltI3VaDGga02R2P1OJyi3JAZI59FBwjFWVnO+mQuSCSQTvXp4PZJ6z1aeDMtl8vFoQNuTqtKJ9AYyaGIUWauySLxnQ/CnmSRuFnIk1yMh9K3vpYmyCoOx7jirwXaFwxxzHTYk9LvmpHYKF0lTJpslVDAelbrfe9RJ+L/TIlgAjYD8tuAVYMGWiSwAu69uAPfcbn8nJDBF+9jhd30yFBRC03p1bs1gLwAaFbHAc53LPKUmnjliUEKhEgBbs76R6qFgLwMC8uGOXmyhx6K8ZXWCa1NpCJ6RRoCr5BXt339sTx5di2pMwVIBCqUK9yVBNn0rZugCbG+wGI+kdBjy4VEZl1qPyN6Wo3dcVuBdXRoGsE8x0whH1zaFIAX0gaeK37kt783WKozlJXkB9TiaSZVsssMiH1mhIBvZcAqoDH8tcJZvnBXq/V9M8UMQDu4uY22lU78bg0DR96xS6d0YiRfxBd2RQwIAWLURRpdVk0TuSRviDK9Iy0mZmZ2zEbF1pRKdD6aKFQBYo7aT7bWMZrUju2opq1bNeqJkcudUSB7XVpjoogXeyV4JavzEkn4GA2Z8T9PYp+8dJHYGSMllViFoI9UCgutO2rYfGDnW+hldfmokkEkoqKBNLKBdFyDqlN7n5JG92OXeJehPEzBKYaSVsBlZSbtbF2f73IuuxxlqPzLbj7m2mltzkfvHGWafJTmD1uYVGlVLEgMBSg7A0x2Xnc45jmEzEDdJKQvBIF8tdYX1lmNnYWAfMI33AOPeieMDBQV20f3H7fQjjfbt9MOedIz2hJVLaQWSNyQwsDdCD6gaFFT9sH/pcX54/QpeGjPMJfX8ixm+lyZn8P5dNJmHdXUmxet9/tXPxjoH7HZdHn5KRBcfqIYfJRhuONhz7nAPwuCmYIy6ySrFA9Rq4AjcuBqJbcUC4rAyLxU2Q6tPI6qAyFSvZQxVwLA7e5xpBOWV1MdTy+V8o6z0rPpLrjVh6SyabF+lnU7dq0kfbBNYhJGY5KP8J+3f8AoccPzvUHzGf/ABMKmONGQmQNxqcEmxty5+3vjuKsNTVvZB/4RjbPDMn7CT1bMzJ5eUjgjK+d6303pUsWBo72QRRFmzhb654FlzHl5qIKyoqhwX1M2gmzxye+Oh+IejiZ0mU6GX85vlRuA3033G47HEGQywy6hXZlDLsw2ANm+R9xd7DAkVaOVw5CUawoaON2O6Eatt6QEEmhdmrFX3w8eFfET6HXKmOQqL8lpDroEDVbbbm735HGAPiOLMRym11opBF6fUpvdDsLAJ2I71eDsvTumPl3/DzNDIg16g2mQML3o/LEWNt8S00O0D+u9VkZnkzGX/DkrpWQE6SxP8W9BqUUfjnEEMjmOMuTqIBN9/5YJ+Kuu/hYo8pncr+IV46eYNSvtvdjZrF7E/bHO8j4wdQPNAKD8ukmwvYfNDG2nJOPsQ1TsMddztMFIDh20lT3v6/GF2bwelgpBmGUgEGPcfzHOJuvdXhk0OrU6srUwrg7/B2vFrK/tHMQKKisoOxK3t8cbfGJltb8zC+wjZRQRJYGyEj9RitjMZjmEzWTjHWMkaycVf8A8UX/ALcZjMaaXUEJk7HXnN/4VH82wP8ACw/2uL7/AOuMxmE+Rsc54V1Zs6RYiho0Nru6+uHTwjEoyUNADVV0Kv1Dn3xmMx0Q5E+Bo8N7oxPOrnHMf2p5+XzJo/Nk0UfRrOn8ntdYzGYnU4GuRT8P5h2iitmNuLsk3u2OgeCjrz+WR/UlE6W3WxETdHa73v3xmMxmN8DX4nycZ6hlEMaFTHMSpUVYIANVXBP64rZmdh1KRQzAVVAmuB2xmMxjq447/Y10MvPb7i/49nYowLMR6TRJ51gX+m2Of1ye+++MxmIRtI63mZWXoOUZWKtpi3Bo9+4xV69m5Gy+fDO5CojLbE6SGiojfY/IxmMxv/E5kWOnOTlUJJJ9HP8AlbDLMo8rNtQ1LGdJ7r6b2PbcA7e2MxmOTw6W399zq8Tz++x5BKfJDWdWqH1XvvIgO/O42OEXxT/v5B2EjV+gP9ST9zj3GY6NX8fcx0v3/hxnrA/fy/5v+WC/hHMNrZdTUoBUWaB9wOxxmMxMuCdP1M7b4XQGJZiAZfIf95/HyP4uf54D9IycZdGMaFmMwYlRZ9J5Nb4zGYa/j+9TR/y/ehZ6CgRo1QBVZU1BRQap5ALA5oADf2w0IxZ31G6kNXvwoH9Me4zHdP1fQ4o+kiy5tJQdxdUdx+ev6Y18SSETQAE15rCr2ryZNqxmMxk+SxU8ZSsIoGBIIIog771e+OP5qdtS+ptpGA3PBO4xmMwtQcToX7Zp28jKrqbTb7Wa4Xtjk+XY+5xmMxD4iOfqJpzviLGYzET9RB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4.bp.blogspot.com/-9QENet9Kj34/UMo60kIFXJI/AAAAAAAABJ8/COb3x8FAvkM/s1600/Guerras%2By%2BRumores%2Bde%2BGuerra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699" y="465138"/>
            <a:ext cx="8126911" cy="591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33655" y="1854600"/>
            <a:ext cx="77004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Luego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dijo: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-Se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alzará nación  contra nación y reino contra reino,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habrá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grandes terremotos, </a:t>
            </a:r>
          </a:p>
        </p:txBody>
      </p:sp>
    </p:spTree>
    <p:extLst>
      <p:ext uri="{BB962C8B-B14F-4D97-AF65-F5344CB8AC3E}">
        <p14:creationId xmlns:p14="http://schemas.microsoft.com/office/powerpoint/2010/main" val="8285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2" y="465986"/>
            <a:ext cx="8118975" cy="5943779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57566" y="4002682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en diversos países epidemias y hambre. </a:t>
            </a:r>
          </a:p>
        </p:txBody>
      </p:sp>
    </p:spTree>
    <p:extLst>
      <p:ext uri="{BB962C8B-B14F-4D97-AF65-F5344CB8AC3E}">
        <p14:creationId xmlns:p14="http://schemas.microsoft.com/office/powerpoint/2010/main" val="109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464997"/>
            <a:ext cx="8244840" cy="5956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97540" y="1450892"/>
            <a:ext cx="33303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Habrá también cosas espantos y grandes señales en el cielo. </a:t>
            </a:r>
          </a:p>
        </p:txBody>
      </p:sp>
    </p:spTree>
    <p:extLst>
      <p:ext uri="{BB962C8B-B14F-4D97-AF65-F5344CB8AC3E}">
        <p14:creationId xmlns:p14="http://schemas.microsoft.com/office/powerpoint/2010/main" val="2207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perseguiran a fieles catol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5" y="446796"/>
            <a:ext cx="8197482" cy="5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5839" y="533878"/>
            <a:ext cx="414904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PE" sz="32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Pero</a:t>
            </a:r>
            <a:r>
              <a:rPr lang="es-PE" sz="32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,  antes de todo eso, los detendrán, los perseguirán, entregándoles a las sinagogas y a la cárcel, y los harán  comparecer ante reyes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32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y gobernadores, por causa de mi nombre. </a:t>
            </a:r>
            <a:r>
              <a:rPr lang="es-PE" sz="32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Así </a:t>
            </a:r>
            <a:r>
              <a:rPr lang="es-PE" sz="32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tendrán ocasión de dar testimonio de mí.</a:t>
            </a:r>
            <a:endParaRPr lang="es-ES" sz="3200" b="1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5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210" y="457836"/>
            <a:ext cx="8152401" cy="59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2263" y="3695194"/>
            <a:ext cx="720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Hagan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propósito de no  preocuparse por su defensa,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porque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 les daré palabras y sabiduría a las que no podrá hacer frente ni contradecir ninguno de sus adversarios.</a:t>
            </a: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0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9" y="469034"/>
            <a:ext cx="8171688" cy="5958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63587" y="430481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s-PE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incluso serán traicionados  por sus padres, y parientes, y hermanos, y amigos. </a:t>
            </a:r>
            <a:r>
              <a:rPr lang="es-PE" sz="3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 </a:t>
            </a:r>
            <a:r>
              <a:rPr lang="es-PE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algunos de ustedes los matarán, </a:t>
            </a:r>
            <a:r>
              <a:rPr lang="es-PE" sz="3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PE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todos los odiarán por causa mía. </a:t>
            </a:r>
            <a:endParaRPr lang="es-ES" sz="3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hablan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453798"/>
            <a:ext cx="8151223" cy="59644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29833" y="4277733"/>
            <a:ext cx="7344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ni un cabello de su cabeza se perderá.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Gracias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la constancia salvarán sus vidas”.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					Palabra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 Señor.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4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050" name="Picture 2" descr="Resultado de imagen para fondo el tiempo esta cerca antigue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" y="469909"/>
            <a:ext cx="8136777" cy="59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0 Rectángulo"/>
          <p:cNvSpPr/>
          <p:nvPr/>
        </p:nvSpPr>
        <p:spPr>
          <a:xfrm>
            <a:off x="1639034" y="2985388"/>
            <a:ext cx="4962063" cy="2360023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354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EL TIEMPO </a:t>
            </a:r>
            <a:endParaRPr lang="es-PE" sz="5400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ESTÁ </a:t>
            </a:r>
            <a:r>
              <a:rPr lang="es-PE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CERCA…</a:t>
            </a:r>
          </a:p>
        </p:txBody>
      </p:sp>
      <p:sp>
        <p:nvSpPr>
          <p:cNvPr id="3" name="11 CuadroTexto"/>
          <p:cNvSpPr txBox="1"/>
          <p:nvPr/>
        </p:nvSpPr>
        <p:spPr>
          <a:xfrm>
            <a:off x="5652120" y="5912810"/>
            <a:ext cx="285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17 </a:t>
            </a:r>
            <a:r>
              <a:rPr lang="es-PE" sz="20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de noviembre </a:t>
            </a:r>
            <a:r>
              <a:rPr lang="es-PE" sz="20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2019</a:t>
            </a:r>
            <a:endParaRPr lang="es-PE" sz="20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8 Rectángulo"/>
          <p:cNvSpPr/>
          <p:nvPr/>
        </p:nvSpPr>
        <p:spPr>
          <a:xfrm>
            <a:off x="3863213" y="416732"/>
            <a:ext cx="45057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Lucas 21, 5 -19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825219"/>
            <a:ext cx="3154168" cy="40409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615043" y="469909"/>
            <a:ext cx="4343400" cy="572135"/>
            <a:chOff x="696" y="689"/>
            <a:chExt cx="6840" cy="901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33º  TO –Ciclo C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538135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EL TIEMPO ESTÁ CERCA…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595959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193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53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799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75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0" y="230808"/>
            <a:ext cx="8424936" cy="612067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27838" y="901744"/>
            <a:ext cx="3419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Del </a:t>
            </a:r>
            <a:r>
              <a:rPr lang="ca-ES" sz="1600" b="1" i="1" dirty="0" err="1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evangelio</a:t>
            </a:r>
            <a:r>
              <a:rPr lang="ca-ES" sz="1600" b="1" i="1" dirty="0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1600" b="1" i="1" dirty="0" err="1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según</a:t>
            </a:r>
            <a:r>
              <a:rPr lang="ca-ES" sz="1600" b="1" i="1" dirty="0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san Lucas)    </a:t>
            </a:r>
            <a:r>
              <a:rPr lang="ca-ES" sz="1600" b="1" i="1" dirty="0" err="1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Lc</a:t>
            </a:r>
            <a:r>
              <a:rPr lang="ca-ES" sz="1600" b="1" i="1" dirty="0">
                <a:solidFill>
                  <a:srgbClr val="91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21: 5-19   </a:t>
            </a:r>
            <a:r>
              <a:rPr lang="ca-E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</a:t>
            </a:r>
            <a:r>
              <a:rPr lang="ca-ES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aquel</a:t>
            </a:r>
            <a:r>
              <a:rPr lang="ca-E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tiempo</a:t>
            </a:r>
            <a:r>
              <a:rPr lang="ca-ES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algunos hablaban del Templo, admirados de la belleza de sus piedras y de las ofrendas que lo adornaban. Jesús les dijo: “esto que ustedes contemplan, llegará un día en que no quedará piedra sobre piedra: todo será destruido”. Ellos le preguntaron: “Maestro, ¿Cuándo será eso?, ¿y cual será la señal de que todo eso está para suceder?” . Él contestó: “Cuidado con que nadie los engañe. Porque muchos vendrán usurpando mi nombre, diciendo: “Yo soy”, o bien “ El momento esta cerca”. No vayan tras ellos.  Cuando oigan noticias de guerras y de revoluciones, no tengan pánico. Porque eso tiene que ocurrir primero, pero el final no vendrá en seguida”. </a:t>
            </a:r>
            <a:endParaRPr lang="es-ES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467380"/>
            <a:ext cx="7200800" cy="36933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Cada uno puede leer en voz alta el versículo que más le llamó la atención </a:t>
            </a:r>
            <a:endParaRPr lang="es-PE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16016" y="901744"/>
            <a:ext cx="349238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Luego les dijo: “Se alzará nación contra nación y reino contra reino, habrá grandes terremotos y grandes señales en el cielo. Pero, antes de todo eso, los detendrán, los perseguirán, entregándolos a las sinagogas y a la cárcel, y los harán comparecer ante reyes y gobernadores, por causa de mi nombre. Así tendrán ocasión  de dar testimonio de mí. Hagan el propósito de no preocuparse por su defensa, porque yo les daré palabras y sabiduría a las que no podrá hacer frente ni contradecir ninguno de sus adversarios. E incluso serán traicionados por sus padres, y parientes, y hermanos, y amigos. Y a algunos de ustedes los matarán, y todos los odiarán por causa mía. Pero ni un cabello de su cabeza se perderá. Gracias a la constancia salvarán sus vidas”.</a:t>
            </a:r>
            <a:endParaRPr lang="es-ES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249" y="440989"/>
            <a:ext cx="8239488" cy="5968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78293" y="412632"/>
            <a:ext cx="5918928" cy="707886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chemeClr val="bg1"/>
                </a:solidFill>
                <a:effectLst>
                  <a:outerShdw blurRad="50800" dist="38100" algn="l" rotWithShape="0">
                    <a:srgbClr val="810200"/>
                  </a:outerShdw>
                </a:effectLst>
              </a:rPr>
              <a:t>Preguntas para la lectura: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85928" y="3901210"/>
            <a:ext cx="69294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571500" indent="-5715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600" i="1" kern="0" dirty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¿Qué situación da pie a Jesús para iniciar este discurso sobre el fin del mundo?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600" i="1" kern="0" dirty="0"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4" y="426284"/>
            <a:ext cx="8160230" cy="6009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3762109" y="2978346"/>
            <a:ext cx="4728754" cy="28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200" kern="0" dirty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¿Qué conflictos pueden encontrarse los discípulos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?, </a:t>
            </a:r>
            <a:r>
              <a:rPr lang="es-PE" sz="3000" kern="0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¿</a:t>
            </a:r>
            <a:r>
              <a:rPr lang="es-PE" sz="3000" kern="0" dirty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Qué recomendaciones da Jesús a sus seguidores</a:t>
            </a:r>
            <a:r>
              <a:rPr lang="es-PE" sz="3000" kern="0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?.</a:t>
            </a:r>
            <a:endParaRPr lang="es-PE" sz="3200" kern="0" dirty="0">
              <a:solidFill>
                <a:schemeClr val="bg1"/>
              </a:solidFill>
              <a:effectLst>
                <a:glow rad="1270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Resultado de imagen para pergamino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98" y="272311"/>
            <a:ext cx="8616798" cy="25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299187" y="643780"/>
            <a:ext cx="4191676" cy="16463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s-PE" sz="1200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V.v</a:t>
            </a:r>
            <a:r>
              <a:rPr lang="es-PE" sz="1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8-11</a:t>
            </a:r>
            <a:r>
              <a:rPr lang="es-PE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s-PE" sz="1200" dirty="0">
                <a:solidFill>
                  <a:srgbClr val="C00000"/>
                </a:solidFill>
                <a:latin typeface="Times New Roman" pitchFamily="18" charset="0"/>
              </a:rPr>
              <a:t>El dijo: «Mirad, no os dejéis engañar. Porque vendrán muchos usurpando mi nombre y diciendo: "Yo soy" y "el tiempo está cerca". No les sigáis. </a:t>
            </a:r>
            <a:r>
              <a:rPr lang="es-PE" sz="1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s-PE" sz="1200" dirty="0">
                <a:solidFill>
                  <a:srgbClr val="C00000"/>
                </a:solidFill>
                <a:latin typeface="Times New Roman" pitchFamily="18" charset="0"/>
              </a:rPr>
              <a:t>Cuando oigáis hablar de guerras y revoluciones, no os aterréis; porque es necesario que sucedan primero estas cosas, pero el fin no es inmediato.» </a:t>
            </a:r>
            <a:r>
              <a:rPr lang="es-PE" sz="1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s-PE" sz="1200" dirty="0">
                <a:solidFill>
                  <a:srgbClr val="C00000"/>
                </a:solidFill>
                <a:latin typeface="Times New Roman" pitchFamily="18" charset="0"/>
              </a:rPr>
              <a:t>Entonces les dijo: «Se levantará nación contra nación y reino contra reino</a:t>
            </a:r>
            <a:r>
              <a:rPr lang="es-PE" sz="1200" dirty="0" smtClean="0">
                <a:solidFill>
                  <a:srgbClr val="C00000"/>
                </a:solidFill>
                <a:latin typeface="Times New Roman" pitchFamily="18" charset="0"/>
              </a:rPr>
              <a:t>.  </a:t>
            </a:r>
            <a:r>
              <a:rPr lang="es-PE" sz="1200" dirty="0">
                <a:solidFill>
                  <a:srgbClr val="C00000"/>
                </a:solidFill>
                <a:latin typeface="Times New Roman" pitchFamily="18" charset="0"/>
              </a:rPr>
              <a:t>Habrá grandes terremotos, peste y hambre en diversos lugares, habrá cosas espantosas, y grandes señales del cielo.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12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3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yocreo.com/noticiasimg/201108191819041b43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" y="476672"/>
            <a:ext cx="8180461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pergamino 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819"/>
          <a:stretch/>
        </p:blipFill>
        <p:spPr bwMode="auto">
          <a:xfrm>
            <a:off x="504717" y="4145280"/>
            <a:ext cx="7266569" cy="24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084184" y="2698833"/>
            <a:ext cx="7424201" cy="6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solidFill>
                <a:srgbClr val="FFFF00"/>
              </a:solidFill>
              <a:effectLst>
                <a:outerShdw blurRad="63500" dist="76200" dir="1800000" algn="l" rotWithShape="0">
                  <a:srgbClr val="C00000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04065" y="4564532"/>
            <a:ext cx="60588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«Pero, antes de todo esto, os echarán mano y os perseguirán, entregándoos a las sinagogas y cárceles y llevándoos ante reyes y gobernadores por mi nombre; </a:t>
            </a:r>
            <a:r>
              <a:rPr lang="es-PE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esto os sucederá para que deis testimonio.  </a:t>
            </a:r>
            <a:r>
              <a:rPr lang="es-PE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Proponed, pues, en vuestro corazón no preparar la defensa, </a:t>
            </a:r>
            <a:r>
              <a:rPr lang="es-PE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porque yo os daré una elocuencia y una sabiduría a la que no podrán resistir ni contradecir todos vuestros adversarios.  </a:t>
            </a:r>
            <a:r>
              <a:rPr lang="es-PE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16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Seréis entregados por padres, hermanos, parientes y amigos, y matarán a algunos de vosotros, </a:t>
            </a:r>
            <a:r>
              <a:rPr lang="es-PE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y seréis odiados de todos por causa de mi nombre.  </a:t>
            </a:r>
            <a:r>
              <a:rPr lang="es-PE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Pero no perecerá ni un cabello de vuestra cabeza.  </a:t>
            </a:r>
            <a:r>
              <a:rPr lang="es-PE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 </a:t>
            </a:r>
            <a:r>
              <a:rPr lang="es-P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 vuestra perseverancia salvaréis vuestras almas. 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23101" y="476672"/>
            <a:ext cx="4941380" cy="17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800" b="1" kern="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s-PE" sz="2400" b="1" kern="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Vv. 12-19</a:t>
            </a:r>
            <a:r>
              <a:rPr lang="es-PE" sz="2800" b="1" kern="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: ¿Qué persecuciones aguardan a los discípulos?, </a:t>
            </a:r>
            <a:r>
              <a:rPr lang="es-ES" sz="2800" b="1" kern="0" dirty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¿Cómo deben actuar en esa situación?, ¿Qué les espera si se mantienen fieles</a:t>
            </a:r>
            <a:r>
              <a:rPr lang="es-ES" sz="2800" b="1" kern="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</a:rPr>
              <a:t>?.</a:t>
            </a:r>
            <a:endParaRPr lang="es-PE" sz="2800" b="1" kern="0" dirty="0">
              <a:solidFill>
                <a:srgbClr val="C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7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7" y="435747"/>
            <a:ext cx="8149887" cy="5991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98503" y="493406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 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50600" y="493406"/>
            <a:ext cx="2471274" cy="684267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ME dice el texto?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10553" y="3725789"/>
            <a:ext cx="8382292" cy="2956452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utura Md BT" panose="020B0602020204020303" pitchFamily="34" charset="0"/>
              </a:rPr>
              <a:t> </a:t>
            </a:r>
            <a:r>
              <a:rPr lang="es-PE" sz="2800" i="1" u="sng" kern="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utura Md BT" panose="020B0602020204020303" pitchFamily="34" charset="0"/>
              </a:rPr>
              <a:t>Motivación</a:t>
            </a:r>
            <a:r>
              <a:rPr lang="es-PE" sz="2800" i="1" kern="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Futura Md BT" panose="020B0602020204020303" pitchFamily="34" charset="0"/>
              </a:rPr>
              <a:t>: Jesús no oculta a sus discípulos que las dificultades y los conflictos son una realidad en la historia y en la vida de sus seguidores. Hoy nos exhorta a encarar con realismo y fe madura todas las violencias, conflictos y dificultades que puedan traer la vida y la historia.</a:t>
            </a:r>
          </a:p>
        </p:txBody>
      </p:sp>
    </p:spTree>
    <p:extLst>
      <p:ext uri="{BB962C8B-B14F-4D97-AF65-F5344CB8AC3E}">
        <p14:creationId xmlns:p14="http://schemas.microsoft.com/office/powerpoint/2010/main" val="32283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0" y="476671"/>
            <a:ext cx="8151223" cy="59328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66150" y="658143"/>
            <a:ext cx="3862307" cy="20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me llama la atención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este pasaje?,</a:t>
            </a:r>
            <a:endParaRPr lang="ca-ES" sz="3200" b="1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2711" y="3789040"/>
            <a:ext cx="52434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¿qué impresión me causa lo que dice el Señor respecto de las señales que indicarán o manifestarán la cercanía de su regreso?</a:t>
            </a:r>
            <a:endParaRPr lang="es-ES" sz="32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70" y="1370923"/>
            <a:ext cx="1675314" cy="21299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25403"/>
            <a:ext cx="8136905" cy="6010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67542" y="351686"/>
            <a:ext cx="81369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Vendrán muchos usurpando mi nombre y diciendo: Yo soy. </a:t>
            </a:r>
            <a:endParaRPr lang="es-PE" sz="3200" b="1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Quiénes son los falsos mesías de hoy?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¿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qué manera nos confunden? </a:t>
            </a:r>
            <a:endParaRPr lang="es-ES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5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466965"/>
            <a:ext cx="8142514" cy="595996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8972" y="475674"/>
            <a:ext cx="80534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pienso de las adversidades que tendrán los que siguen al Señor,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persecuciones, engaños, rechazo, traiciones, cárcel y aún la muerte?,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50800" dist="25400" algn="l" rotWithShape="0">
                  <a:srgbClr val="FFFF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762" y="2472517"/>
            <a:ext cx="25392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da a entender esta situación?,                     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50800" dist="25400" algn="l" rotWithShape="0">
                  <a:srgbClr val="FFFF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8404" y="4462260"/>
            <a:ext cx="29224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254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actitud debemos tener en esos momentos?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50800" dist="25400" algn="l" rotWithShape="0">
                  <a:srgbClr val="FFFF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4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sized_noicabells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44" y="469886"/>
            <a:ext cx="8118503" cy="596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1840" y="4298320"/>
            <a:ext cx="53469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000" b="1" dirty="0">
                <a:solidFill>
                  <a:srgbClr val="FFFF00"/>
                </a:solidFill>
                <a:effectLst>
                  <a:glow rad="101600">
                    <a:srgbClr val="260D00"/>
                  </a:glow>
                </a:effectLst>
                <a:latin typeface="Arial Unicode MS" pitchFamily="34" charset="-128"/>
              </a:rPr>
              <a:t>¿Hasta qué punto somos signo de esperanza ante los demás por nuestra manera de afrontar las dificultades?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16016" y="406080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600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un cabello de su cabeza se perderá. </a:t>
            </a:r>
          </a:p>
        </p:txBody>
      </p:sp>
    </p:spTree>
    <p:extLst>
      <p:ext uri="{BB962C8B-B14F-4D97-AF65-F5344CB8AC3E}">
        <p14:creationId xmlns:p14="http://schemas.microsoft.com/office/powerpoint/2010/main" val="3286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75706"/>
            <a:ext cx="8176169" cy="59599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928662" y="692696"/>
            <a:ext cx="28575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77330" y="4797152"/>
            <a:ext cx="7992888" cy="1372166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s-PE" sz="2800" i="1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Motivación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Pidámosle la gracia de ser perseverantes, vigilantes y orantes en medio de las pruebas cotidianas y las persecuciones.</a:t>
            </a:r>
            <a:endParaRPr lang="es-PE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14623" y="584256"/>
            <a:ext cx="2574748" cy="965696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err="1">
                <a:solidFill>
                  <a:srgbClr val="FFFF00"/>
                </a:solidFill>
                <a:effectLst>
                  <a:glow rad="88900">
                    <a:srgbClr val="4C2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Oratio</a:t>
            </a:r>
            <a:endParaRPr lang="es-PE" sz="2000" b="1" dirty="0">
              <a:solidFill>
                <a:srgbClr val="FFFF00"/>
              </a:solidFill>
              <a:effectLst>
                <a:glow rad="88900">
                  <a:srgbClr val="4C26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rgbClr val="FFFFFF"/>
                </a:solidFill>
                <a:effectLst>
                  <a:glow rad="88900">
                    <a:srgbClr val="4C2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le digo al Señor motivado por su Palabra?</a:t>
            </a:r>
            <a:endParaRPr lang="es-PE" sz="2400" dirty="0">
              <a:solidFill>
                <a:srgbClr val="000000"/>
              </a:solidFill>
              <a:effectLst>
                <a:glow rad="88900">
                  <a:srgbClr val="4C26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8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6" y="466314"/>
            <a:ext cx="8186954" cy="5952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9 Onda"/>
          <p:cNvSpPr/>
          <p:nvPr/>
        </p:nvSpPr>
        <p:spPr>
          <a:xfrm rot="21408629">
            <a:off x="4722303" y="3673224"/>
            <a:ext cx="1781892" cy="88587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“Les servirá para dar testimonio”</a:t>
            </a:r>
            <a:endParaRPr lang="es-PE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Doble onda"/>
          <p:cNvSpPr/>
          <p:nvPr/>
        </p:nvSpPr>
        <p:spPr>
          <a:xfrm>
            <a:off x="3321155" y="4708334"/>
            <a:ext cx="1493217" cy="625887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“No vayan detrás” </a:t>
            </a:r>
            <a:endParaRPr lang="es-PE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Doble onda"/>
          <p:cNvSpPr/>
          <p:nvPr/>
        </p:nvSpPr>
        <p:spPr>
          <a:xfrm>
            <a:off x="1314693" y="4489533"/>
            <a:ext cx="1821192" cy="702170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“No </a:t>
            </a:r>
            <a:r>
              <a:rPr lang="es-PE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s-PE" sz="1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asusten</a:t>
            </a:r>
            <a:r>
              <a:rPr lang="es-PE" sz="1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” </a:t>
            </a:r>
            <a:endParaRPr lang="es-PE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Onda"/>
          <p:cNvSpPr/>
          <p:nvPr/>
        </p:nvSpPr>
        <p:spPr>
          <a:xfrm rot="21448938">
            <a:off x="762746" y="3275154"/>
            <a:ext cx="1366683" cy="733760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“Estén </a:t>
            </a:r>
            <a:endParaRPr lang="es-PE" sz="1200" b="1" kern="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2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atentos</a:t>
            </a:r>
            <a:r>
              <a:rPr lang="es-PE" sz="12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”</a:t>
            </a:r>
            <a:endParaRPr lang="es-PE" sz="1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90733" y="483732"/>
            <a:ext cx="8135546" cy="129781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</a:t>
            </a:r>
            <a:r>
              <a:rPr lang="es-ES_tradnl" sz="2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Ambientación</a:t>
            </a:r>
            <a:r>
              <a:rPr lang="es-ES_tradn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: </a:t>
            </a:r>
            <a:r>
              <a:rPr lang="es-PE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Recortes de periódico que reflejen conflictos y desastres que suceden hoy en el mundo. Alrededor situamos carteles con frases del evangelio: “Estén atentos”, “No se asusten”, “No vayan detrás”, “Les servirá para dar testimonio”…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000" kern="0" dirty="0">
                <a:ln w="18415" cmpd="sng">
                  <a:solidFill>
                    <a:srgbClr val="F8F2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</a:t>
            </a:r>
            <a:endParaRPr lang="es-PE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44886" y="6066413"/>
            <a:ext cx="51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Cantos sugeridos: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ES_tradn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Ya </a:t>
            </a:r>
            <a:r>
              <a:rPr lang="es-ES_tradn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 temo, Señor.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1" grpId="0"/>
      <p:bldP spid="10" grpId="0"/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" y="476673"/>
            <a:ext cx="8138864" cy="597666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20378" y="476673"/>
            <a:ext cx="401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Luego de un tiempo de oración personal, compartimos   nuestra oración.</a:t>
            </a:r>
            <a:endParaRPr lang="es-PE" sz="24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471887"/>
            <a:ext cx="8130322" cy="5928913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64104" y="4512821"/>
            <a:ext cx="48316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llega para regir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pueblos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con rectitud.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46852" y="545164"/>
            <a:ext cx="50692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a-ES" sz="1400" i="1" dirty="0">
                <a:solidFill>
                  <a:srgbClr val="FFFF7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srgbClr val="FFFF7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Toquen la cítara para el Señor, suenen los  instrumentos: con clarines </a:t>
            </a:r>
            <a:r>
              <a:rPr lang="es-ES" sz="2800" b="1" i="1" dirty="0" smtClean="0">
                <a:solidFill>
                  <a:srgbClr val="FFFF7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y </a:t>
            </a:r>
            <a:r>
              <a:rPr lang="es-ES" sz="2800" b="1" i="1" dirty="0">
                <a:solidFill>
                  <a:srgbClr val="FFFF7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 son de trompetas, aclamen al Rey y Señor.</a:t>
            </a:r>
            <a:endParaRPr lang="ca-ES" sz="2800" b="1" i="1" dirty="0">
              <a:solidFill>
                <a:srgbClr val="FFFF7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7158" y="285728"/>
            <a:ext cx="27767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4400" b="1" i="1" dirty="0" err="1">
                <a:solidFill>
                  <a:srgbClr val="8F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4400" b="1" i="1" dirty="0">
                <a:solidFill>
                  <a:srgbClr val="8F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8F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97</a:t>
            </a:r>
            <a:r>
              <a:rPr lang="ca-ES" sz="2400" b="1" i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ca-ES" sz="6000" b="1" i="1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rios y montañ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462961"/>
            <a:ext cx="8187235" cy="5963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04424" y="620819"/>
            <a:ext cx="77069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Retumbe el mar y cuanto contiene, la tierra y cuantos la habitan; aplaudan los ríos, aclamen los montes al Señor, que llega para regir la tierra.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60274" y="4214949"/>
            <a:ext cx="31786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>
                <a:solidFill>
                  <a:srgbClr val="99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Señor llega para regir los pueblos con rectitud.</a:t>
            </a:r>
            <a:endParaRPr lang="ca-ES" sz="2800" b="1" i="1" dirty="0">
              <a:solidFill>
                <a:srgbClr val="9933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" y="470262"/>
            <a:ext cx="8155143" cy="5939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74125" y="572466"/>
            <a:ext cx="55473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Regirá el orbe con justicia</a:t>
            </a:r>
            <a:r>
              <a:rPr lang="es-ES" sz="36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y </a:t>
            </a:r>
            <a:r>
              <a:rPr lang="es-ES" sz="36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los pueblos con rectitud.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17244" y="3525866"/>
            <a:ext cx="20882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>
                <a:solidFill>
                  <a:srgbClr val="99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Señor llega para regir los pueblos con rectitud.</a:t>
            </a:r>
            <a:endParaRPr lang="ca-ES" sz="2800" b="1" i="1" dirty="0">
              <a:solidFill>
                <a:srgbClr val="9933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" y="429251"/>
            <a:ext cx="8168641" cy="599767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2844" y="1133360"/>
            <a:ext cx="592182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200" u="sng" kern="0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Motivación</a:t>
            </a:r>
            <a:r>
              <a:rPr lang="es-PE" sz="2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: San Vicente, escribe al Hno. Juan </a:t>
            </a:r>
            <a:r>
              <a:rPr lang="es-PE" sz="2200" kern="0" dirty="0" err="1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Barreau</a:t>
            </a:r>
            <a:r>
              <a:rPr lang="es-PE" sz="2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, preso injustamente en Argel, animándolo a perseverar en medio de la tribulación:  </a:t>
            </a:r>
            <a:r>
              <a:rPr lang="es-PE" sz="2200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“</a:t>
            </a:r>
            <a:r>
              <a:rPr lang="es-PE" sz="2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He sentido gran consuelo, mayor que cualquier otro, por la mansedumbre de espíritu con que ha recibido este golpe y aprovecha su estado de prisionero. Doy gracias a Dios con un sentimiento de incomparable gratitud. Nuestro Señor, que bajó del cielo a la tierra para </a:t>
            </a:r>
            <a:r>
              <a:rPr lang="es-PE" sz="2200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redimir</a:t>
            </a:r>
            <a:r>
              <a:rPr lang="es-PE" sz="2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a los hombres fue hecho prisionero por ellos; ¡Qué dicha, querido hermano, poder ser tratado casi de igual forma! Se fue de aquí como de un lugar de alegría y reposo para asistir a los esclavos de Argel; y ahí es tratado de forma similar a ellos y no de otra forma. </a:t>
            </a:r>
            <a:endParaRPr lang="es-ES" sz="2200" kern="0" dirty="0">
              <a:solidFill>
                <a:schemeClr val="bg1"/>
              </a:solidFill>
              <a:effectLst>
                <a:glow rad="101600">
                  <a:srgbClr val="0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24769" y="530684"/>
            <a:ext cx="2371642" cy="522052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me lleva a hacer el texto?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4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8" y="468079"/>
            <a:ext cx="8173319" cy="59501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785082" y="1180991"/>
            <a:ext cx="5904656" cy="4339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2300" dirty="0">
                <a:solidFill>
                  <a:srgbClr val="FF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Cuanta más relación tengan nuestras acciones con las hechas y sufridas en esta vida por nuestro Salvador, más le serán agradables. En tanto su prisión se asemeja a la suya, en cuanto honran su paciencia, ruego que El los mantenga en esa actitud…</a:t>
            </a:r>
            <a:endParaRPr lang="es-PE" sz="2300" dirty="0">
              <a:solidFill>
                <a:srgbClr val="FF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ES_tradnl" sz="2300" dirty="0" smtClean="0">
                <a:solidFill>
                  <a:srgbClr val="FF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Siga </a:t>
            </a:r>
            <a:r>
              <a:rPr lang="es-ES_tradnl" sz="2300" dirty="0">
                <a:solidFill>
                  <a:srgbClr val="FF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querido hermano, conservándose en la santa sumisión a la voluntad divina pues así se cumplirá en usted la promesa de Nuestro Señor de que ni uno solo de sus cabellos se perderá y de que en su paciencia poseerán vuestra alma. (San Vicente de Paúl IV,81-82)</a:t>
            </a:r>
            <a:endParaRPr lang="es-PE" sz="2300" dirty="0">
              <a:solidFill>
                <a:srgbClr val="FF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6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461554"/>
            <a:ext cx="8186057" cy="5982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388350" y="6313488"/>
            <a:ext cx="541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-J.R-</a:t>
            </a:r>
            <a:endParaRPr lang="es-E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089286" y="2913662"/>
            <a:ext cx="5495880" cy="30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La realidad que vivimos                está generando desconcierto, desilusión y desesperanza.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¿Qué puedo hacer para devolverle a tanta gente la esperanza?</a:t>
            </a:r>
          </a:p>
        </p:txBody>
      </p:sp>
    </p:spTree>
    <p:extLst>
      <p:ext uri="{BB962C8B-B14F-4D97-AF65-F5344CB8AC3E}">
        <p14:creationId xmlns:p14="http://schemas.microsoft.com/office/powerpoint/2010/main" val="17761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Imagen" descr="y1poyX5B2GYkCu_B4vkmMglOz8tLxvtoeB3_OS_MhGtAA6A2pfZXbXTl2GNNeMZ_5gXlIG4ESMNm7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0399" y="437258"/>
            <a:ext cx="8153648" cy="5981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4897" y="390440"/>
            <a:ext cx="5653048" cy="5902784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buNone/>
            </a:pPr>
            <a:r>
              <a:rPr lang="es-PE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Señor </a:t>
            </a: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Jesús, Tú que nos adviertes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las adversidades que tendremos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 pasar por vivir nuestra </a:t>
            </a:r>
            <a:r>
              <a:rPr lang="es-PE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fe </a:t>
            </a: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ti,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 pedimos que nos des la gracia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tu Espíritu Santo,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 que en todo momento,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cada circunstancia, </a:t>
            </a:r>
          </a:p>
          <a:p>
            <a:pPr algn="ctr"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nuestra vida y nuestras actitudes, </a:t>
            </a:r>
            <a:endParaRPr lang="es-PE" sz="2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buFontTx/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hablen de ti y te den a conocer, </a:t>
            </a:r>
          </a:p>
          <a:p>
            <a:pPr algn="ctr">
              <a:buFontTx/>
              <a:buNone/>
            </a:pPr>
            <a:r>
              <a:rPr lang="es-PE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 que así mostremos tu </a:t>
            </a:r>
            <a:r>
              <a:rPr lang="es-PE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proyecto de amor,</a:t>
            </a:r>
          </a:p>
          <a:p>
            <a:pPr algn="ctr">
              <a:buFontTx/>
              <a:buNone/>
            </a:pPr>
            <a:r>
              <a:rPr lang="es-ES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 buscamos hacerlo vida, aún en medio de persecuciones y desprecios, </a:t>
            </a:r>
          </a:p>
          <a:p>
            <a:pPr algn="ctr">
              <a:buFontTx/>
              <a:buNone/>
            </a:pPr>
            <a:r>
              <a:rPr lang="es-ES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pero buscando siempre identificarnos contigo, </a:t>
            </a:r>
          </a:p>
          <a:p>
            <a:pPr algn="ctr">
              <a:buFontTx/>
              <a:buNone/>
            </a:pPr>
            <a:r>
              <a:rPr lang="es-ES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dando testimonio de ti, en todo momento, </a:t>
            </a:r>
          </a:p>
          <a:p>
            <a:pPr algn="ctr">
              <a:buFontTx/>
              <a:buNone/>
            </a:pPr>
            <a:r>
              <a:rPr lang="es-ES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buscando ser fieles y coherentes, </a:t>
            </a:r>
          </a:p>
          <a:p>
            <a:pPr algn="ctr">
              <a:buFontTx/>
              <a:buNone/>
            </a:pPr>
            <a:r>
              <a:rPr lang="es-ES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haciendo vida tus enseñanzas. AMÉN</a:t>
            </a:r>
          </a:p>
          <a:p>
            <a:pPr algn="ctr">
              <a:buFontTx/>
              <a:buNone/>
            </a:pPr>
            <a:r>
              <a:rPr lang="es-PE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 </a:t>
            </a:r>
            <a:endParaRPr lang="es-PE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0827" y="437258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626659" y="4273159"/>
            <a:ext cx="6331618" cy="40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s-PE" sz="20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" y="423236"/>
            <a:ext cx="8324960" cy="60646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0684" y="6048884"/>
            <a:ext cx="21176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Catarata de </a:t>
            </a:r>
            <a:r>
              <a:rPr kumimoji="0" lang="es-PE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Ahuashiyaku</a:t>
            </a:r>
            <a:r>
              <a:rPr kumimoji="0" lang="es-PE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–Tarapoto  Perú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84262" y="3840587"/>
            <a:ext cx="3943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¡Oh María sin pecado concebida, ruega por nosotros que recurrimos a Ti!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37064" y="6419805"/>
            <a:ext cx="4301542" cy="369332"/>
          </a:xfrm>
          <a:prstGeom prst="rect">
            <a:avLst/>
          </a:prstGeom>
          <a:solidFill>
            <a:srgbClr val="528E3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489403"/>
            <a:ext cx="8135143" cy="5958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97873" y="419634"/>
            <a:ext cx="7132477" cy="57800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u="sng" dirty="0" smtClean="0">
                <a:solidFill>
                  <a:srgbClr val="C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Ambientación</a:t>
            </a:r>
            <a:r>
              <a:rPr lang="es-PE" sz="2400" b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Estamos </a:t>
            </a:r>
            <a:r>
              <a:rPr lang="es-ES_tradnl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en la recta final del año litúrgico, lo que significa que hemos completado un tramo más en la historia de la salvación. Hoy,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el evangelio nos </a:t>
            </a:r>
            <a:r>
              <a:rPr lang="es-ES_tradnl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invita a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mantenernos fieles al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mensaje </a:t>
            </a:r>
            <a:r>
              <a:rPr lang="es-ES_tradnl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en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cualquier momento </a:t>
            </a:r>
            <a:r>
              <a:rPr lang="es-ES_tradnl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nuestra existencia, </a:t>
            </a:r>
            <a:r>
              <a:rPr lang="es-ES_tradnl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por difícil </a:t>
            </a: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y 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				doloroso que pueda ser.</a:t>
            </a:r>
            <a:r>
              <a:rPr lang="es-ES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 Tener siempre presente </a:t>
            </a:r>
            <a:endParaRPr lang="es-ES" sz="2400" i="1" dirty="0" smtClean="0">
              <a:solidFill>
                <a:srgbClr val="000000"/>
              </a:solidFill>
              <a:effectLst>
                <a:glow rad="2540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nuestro </a:t>
            </a:r>
            <a:r>
              <a:rPr lang="es-ES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destino final es </a:t>
            </a:r>
            <a:endParaRPr lang="es-ES" sz="2400" i="1" dirty="0" smtClean="0">
              <a:solidFill>
                <a:srgbClr val="000000"/>
              </a:solidFill>
              <a:effectLst>
                <a:glow rad="2540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imprescindible </a:t>
            </a:r>
            <a:r>
              <a:rPr lang="es-ES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para </a:t>
            </a:r>
            <a:endParaRPr lang="es-ES" sz="2400" i="1" dirty="0" smtClean="0">
              <a:solidFill>
                <a:srgbClr val="000000"/>
              </a:solidFill>
              <a:effectLst>
                <a:glow rad="2540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recorrer </a:t>
            </a:r>
            <a:r>
              <a:rPr lang="es-ES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el </a:t>
            </a:r>
            <a:endParaRPr lang="es-ES" sz="2400" i="1" dirty="0" smtClean="0">
              <a:solidFill>
                <a:srgbClr val="000000"/>
              </a:solidFill>
              <a:effectLst>
                <a:glow rad="2540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						camino </a:t>
            </a:r>
            <a:r>
              <a:rPr lang="es-ES" sz="2400" i="1" dirty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sin errar</a:t>
            </a:r>
            <a:r>
              <a:rPr lang="es-ES" sz="2400" i="1" dirty="0" smtClean="0">
                <a:solidFill>
                  <a:srgbClr val="000000"/>
                </a:solidFill>
                <a:effectLst>
                  <a:glow rad="2540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_tradnl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  </a:t>
            </a:r>
            <a:endParaRPr lang="es-PE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28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2" y="444136"/>
            <a:ext cx="8159931" cy="59740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374" y="1374824"/>
            <a:ext cx="3676111" cy="484309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s-P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Señor Jesús, Tú que viniste a anunciar el reinado de Dios, a darnos a conocer su proyecto de amor, también nos dijiste que volverías, para derrotar definitivamente a la muerte, y así instaurar y manifestar el proyecto  original del Padre.</a:t>
            </a:r>
          </a:p>
          <a:p>
            <a:pPr marL="0">
              <a:spcBef>
                <a:spcPts val="0"/>
              </a:spcBef>
              <a:buNone/>
            </a:pPr>
            <a:endParaRPr lang="es-ES_tradn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388075" y="2243797"/>
            <a:ext cx="3242118" cy="39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Tú nos fortaleces previniéndonos de las adversidades, contrariedades y aún persecuciones 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que tendremos que pasar para dar testimonio de nuestra fe en ti. </a:t>
            </a:r>
          </a:p>
          <a:p>
            <a:pPr marL="342900" indent="-342900" algn="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 </a:t>
            </a:r>
          </a:p>
          <a:p>
            <a:pPr marL="342900" indent="-342900" algn="r" eaLnBrk="0" fontAlgn="base" hangingPunct="0">
              <a:spcAft>
                <a:spcPct val="0"/>
              </a:spcAft>
              <a:defRPr/>
            </a:pPr>
            <a:endParaRPr lang="es-ES_tradnl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98344" y="3459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lang="es-P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es-ES_tradnl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5" y="470261"/>
            <a:ext cx="8190309" cy="5956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47564" y="3933056"/>
            <a:ext cx="78488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76200" dir="4200000" sx="101000" sy="101000" algn="l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Por eso, Señor, danos la gracia de ser conscientes lo que implica seguirte a ti y vivir de acuerdo a tu voluntad, para que en todo momento, te demos a conocer con nuestra vida y con nuestras acciones y actitudes. Que así sea.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endParaRPr lang="es-ES_tradnl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st="76200" dir="4200000" sx="101000" sy="101000" algn="l" rotWithShape="0">
                  <a:srgbClr val="99330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9" y="451480"/>
            <a:ext cx="8154872" cy="59549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1520" y="4057268"/>
            <a:ext cx="8185727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PE" sz="240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Motivación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El Evangelio de hoy, aunque hable de destrucción, es un Evangelio de vida. Es una invitación a no dejarnos llevar por el miedo a la destrucción sino a vivir la esperanza de la nueva vida.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Jesús nos insiste en que solamente quien persevere en su fe, alcanzará la vida.   Escuchemos: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0C06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89125" y="2317544"/>
            <a:ext cx="5087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64189" y="4725144"/>
            <a:ext cx="8043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64189" y="467127"/>
            <a:ext cx="2413899" cy="803354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s-P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Lc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21, 5- 19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le:Jerus-n4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35238"/>
            <a:ext cx="8227724" cy="59916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4294" y="4898699"/>
            <a:ext cx="7896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aquel tiempo,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algunos hablaban del Templo, admirados de la belleza de sus piedras y de las ofrendas que lo adornaban.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9784" y="657127"/>
            <a:ext cx="30227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21, 5-19</a:t>
            </a:r>
            <a:endParaRPr lang="es-P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1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3" y="381079"/>
            <a:ext cx="8389837" cy="6143381"/>
          </a:xfrm>
          <a:prstGeom prst="rect">
            <a:avLst/>
          </a:prstGeom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769325" y="567166"/>
            <a:ext cx="56518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dijo: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-Esto </a:t>
            </a:r>
            <a:r>
              <a:rPr lang="es-PE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ustedes contemplan, llegará un día en que no quedará piedra sobre piedra: todo será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destruido. </a:t>
            </a:r>
            <a:endParaRPr lang="es-ES" sz="32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32040" y="1124744"/>
            <a:ext cx="2701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theme/theme1.xml><?xml version="1.0" encoding="utf-8"?>
<a:theme xmlns:a="http://schemas.openxmlformats.org/drawingml/2006/main" name="Tres_Cosas.gis.leon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2080</Words>
  <Application>Microsoft Office PowerPoint</Application>
  <PresentationFormat>Presentación en pantalla (4:3)</PresentationFormat>
  <Paragraphs>121</Paragraphs>
  <Slides>38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38</vt:i4>
      </vt:variant>
    </vt:vector>
  </HeadingPairs>
  <TitlesOfParts>
    <vt:vector size="62" baseType="lpstr">
      <vt:lpstr>Agency FB</vt:lpstr>
      <vt:lpstr>Arial</vt:lpstr>
      <vt:lpstr>Arial Narrow</vt:lpstr>
      <vt:lpstr>Arial Rounded MT Bold</vt:lpstr>
      <vt:lpstr>Arial Unicode MS</vt:lpstr>
      <vt:lpstr>Calibri</vt:lpstr>
      <vt:lpstr>Calibri Light</vt:lpstr>
      <vt:lpstr>Comic Sans MS</vt:lpstr>
      <vt:lpstr>Futura Md BT</vt:lpstr>
      <vt:lpstr>Kristen ITC</vt:lpstr>
      <vt:lpstr>Papyrus</vt:lpstr>
      <vt:lpstr>Poor Richard</vt:lpstr>
      <vt:lpstr>Segoe UI Semibold</vt:lpstr>
      <vt:lpstr>Tahoma</vt:lpstr>
      <vt:lpstr>Tekton Pro</vt:lpstr>
      <vt:lpstr>Times</vt:lpstr>
      <vt:lpstr>Times New Roman</vt:lpstr>
      <vt:lpstr>Verdana</vt:lpstr>
      <vt:lpstr>Wingdings</vt:lpstr>
      <vt:lpstr>Tres_Cosas.gis.leon</vt:lpstr>
      <vt:lpstr>simple</vt:lpstr>
      <vt:lpstr>4_Diseño predeterminado</vt:lpstr>
      <vt:lpstr>En blanco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82</cp:revision>
  <dcterms:created xsi:type="dcterms:W3CDTF">2016-11-08T01:09:12Z</dcterms:created>
  <dcterms:modified xsi:type="dcterms:W3CDTF">2019-11-11T23:19:33Z</dcterms:modified>
</cp:coreProperties>
</file>