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44"/>
  </p:notesMasterIdLst>
  <p:sldIdLst>
    <p:sldId id="257" r:id="rId7"/>
    <p:sldId id="306" r:id="rId8"/>
    <p:sldId id="258" r:id="rId9"/>
    <p:sldId id="30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300" r:id="rId24"/>
    <p:sldId id="274" r:id="rId25"/>
    <p:sldId id="275" r:id="rId26"/>
    <p:sldId id="276" r:id="rId27"/>
    <p:sldId id="303" r:id="rId28"/>
    <p:sldId id="279" r:id="rId29"/>
    <p:sldId id="304" r:id="rId30"/>
    <p:sldId id="280" r:id="rId31"/>
    <p:sldId id="281" r:id="rId32"/>
    <p:sldId id="282" r:id="rId33"/>
    <p:sldId id="305" r:id="rId34"/>
    <p:sldId id="287" r:id="rId35"/>
    <p:sldId id="288" r:id="rId36"/>
    <p:sldId id="289" r:id="rId37"/>
    <p:sldId id="290" r:id="rId38"/>
    <p:sldId id="291" r:id="rId39"/>
    <p:sldId id="292" r:id="rId40"/>
    <p:sldId id="294" r:id="rId41"/>
    <p:sldId id="297" r:id="rId42"/>
    <p:sldId id="309" r:id="rId4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89A8"/>
    <a:srgbClr val="8EA6CC"/>
    <a:srgbClr val="B49622"/>
    <a:srgbClr val="000000"/>
    <a:srgbClr val="642425"/>
    <a:srgbClr val="990000"/>
    <a:srgbClr val="FFFF66"/>
    <a:srgbClr val="FFFFCC"/>
    <a:srgbClr val="05410C"/>
    <a:srgbClr val="4B8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DC487-9789-4D8C-85CF-222FE6BBC7FC}" type="datetimeFigureOut">
              <a:rPr lang="es-PE" smtClean="0"/>
              <a:t>16/09/2019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49B0E-0467-4C84-B568-78CCBDB8336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746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1F026-3CDE-4BCD-9FA4-7EA64FEE266D}" type="slidenum">
              <a:rPr lang="es-PE" smtClean="0">
                <a:solidFill>
                  <a:prstClr val="black"/>
                </a:solidFill>
              </a:rPr>
              <a:pPr/>
              <a:t>19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5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10935-1E8B-460F-9A0B-E31BD30092E6}" type="datetime10">
              <a:rPr lang="ca-ES">
                <a:solidFill>
                  <a:srgbClr val="000000"/>
                </a:solidFill>
              </a:rPr>
              <a:pPr>
                <a:defRPr/>
              </a:pPr>
              <a:t>15:41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1C018-4FA0-4DBF-BC1E-873092AB56E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4379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9D41D-289B-43E5-B393-CA10835D0575}" type="datetime10">
              <a:rPr lang="ca-ES">
                <a:solidFill>
                  <a:srgbClr val="000000"/>
                </a:solidFill>
              </a:rPr>
              <a:pPr>
                <a:defRPr/>
              </a:pPr>
              <a:t>15:41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C278-CBBA-4947-98EC-BD1DE6320F2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7535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56067-5863-4CA0-A87A-71B12A1D4D98}" type="datetime10">
              <a:rPr lang="ca-ES">
                <a:solidFill>
                  <a:srgbClr val="000000"/>
                </a:solidFill>
              </a:rPr>
              <a:pPr>
                <a:defRPr/>
              </a:pPr>
              <a:t>15:41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D3080-34DA-4240-8E35-8430C2F18A7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1840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D397-1329-4811-8007-70AD982D97E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83406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2F230-F02C-4DA1-9BB5-B5936173524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14066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34DA2-21C6-42F7-A34C-25BA732321C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951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9EF5-51E5-46DB-8BEF-7A888FEE476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50657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E6D4-67F2-4A4E-A329-2F01E6B3792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25898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EB7D-DDE4-47DC-89B2-8E80285064E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449380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D2988-C123-42FE-AA41-530582ABC46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68348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45368-32C9-46AD-A526-D8B36C4E002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26420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DC1E0-F87F-4160-A162-3535E6D81C14}" type="datetime10">
              <a:rPr lang="ca-ES">
                <a:solidFill>
                  <a:srgbClr val="000000"/>
                </a:solidFill>
              </a:rPr>
              <a:pPr>
                <a:defRPr/>
              </a:pPr>
              <a:t>15:41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28EE-1A3E-4B13-9457-D44CE8228A6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2169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3635-5177-4BBA-8D2C-FB50618B73F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96412"/>
      </p:ext>
    </p:extLst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8B030-0F4D-4641-8CC8-E474AC5EAB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04478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9A909-4274-474E-9B74-8BB3A5BDE97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57317"/>
      </p:ext>
    </p:extLst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73A9E-433C-4BB3-9029-DDC329E016B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7088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2082-D80F-4C82-B208-64200045BBB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66463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12FA-5123-4647-A1A9-29B64B9E96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99063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5DEB2-6769-4787-850C-7179F4870F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90307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EA9F7-7B37-4BD5-BD46-44D7649BAB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96856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AAB3D-19AA-4578-B523-BBD4B969F2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78024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FD50-CC08-469B-896E-E1C3FC441DD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2347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99DA-8BF3-471D-A4E2-B385256C9EA2}" type="datetime10">
              <a:rPr lang="ca-ES">
                <a:solidFill>
                  <a:srgbClr val="000000"/>
                </a:solidFill>
              </a:rPr>
              <a:pPr>
                <a:defRPr/>
              </a:pPr>
              <a:t>15:41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11CC2-0468-441B-8EAA-FA8EF99B57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62679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CB20-1ABF-4BF0-9F82-F9997D775E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57630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F629-282D-44E4-8590-B5EEB9341D6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12070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8BFAA-2820-4CF2-A691-33612DFCFFA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79579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2A4F-B7EC-4F49-BC9E-744BE14E103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37876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2858-800A-44EF-AE5A-55CE760C422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42808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49058-EB6D-40E9-8423-0F3FDA23BD2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27833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F9C13-87A8-4BB1-9F4C-3FA9FDC2406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75063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14C1-B108-4C65-A8EE-A87014AD8FD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48002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D7E8-54A8-47FA-BE8E-1065E68DC1C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92559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0B0B-025F-48D7-8B64-F4FD965E672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96869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FA878-CB01-4BB8-921E-1A2CF44495D7}" type="datetime10">
              <a:rPr lang="ca-ES">
                <a:solidFill>
                  <a:srgbClr val="000000"/>
                </a:solidFill>
              </a:rPr>
              <a:pPr>
                <a:defRPr/>
              </a:pPr>
              <a:t>15:41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D1FBD-58CE-42CD-8C73-7EEEAC385B7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6326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8653-E553-44CE-A292-13EEB7F4C41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1326"/>
      </p:ext>
    </p:extLst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2377-5267-4AF2-B350-E1AF5F44082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0411"/>
      </p:ext>
    </p:extLst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BBC5C-77AD-41E1-88BF-509109C7A79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53527"/>
      </p:ext>
    </p:extLst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5AB28-5B8C-42B0-992A-FA0F6FE2A56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45875"/>
      </p:ext>
    </p:extLst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309E3-863E-482B-882C-B22508E1EF8B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68421"/>
      </p:ext>
    </p:extLst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C9BF3-8DD0-41F6-897C-61AC86BF51F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65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4EA2C-3437-4431-95D9-0387BBFFD21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80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874BA-3E2F-4222-9EF8-2B9EADB2DB8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22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7AEE9-E7C3-4383-BA20-77A5F873614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89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3BF69-BC5A-4FA8-83CE-6195A0FB8F9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4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8B363-17E0-433B-9D6C-0F57607D7E08}" type="datetime10">
              <a:rPr lang="ca-ES">
                <a:solidFill>
                  <a:srgbClr val="000000"/>
                </a:solidFill>
              </a:rPr>
              <a:pPr>
                <a:defRPr/>
              </a:pPr>
              <a:t>15:41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9583-4B52-41F0-A93D-99EB7B2784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82996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54ABA-8414-4DBC-8976-7DD11CA49AB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72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275F6-CFD3-43DB-8AAF-521B3809D2E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00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57253-3F2D-4EB5-ACD2-A4E0F77CA57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20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796C7-3B3C-41CC-B997-210ABBA4D0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53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0A0AA-0BAE-4167-B1E0-E1DEC75F0E3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961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98F2D-EF76-466B-AA27-31520137BDF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312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713F3-CCFC-4961-94F4-640AEDFD4C4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75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F21C5-81ED-41F7-BC6B-43FA2CF10A8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78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3E406-1FC4-4225-BDE9-8CE0E410544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1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220CC-C366-49CB-9989-06755C3E41B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0F6D7-60A2-4541-901A-EBA6E0933E89}" type="datetime10">
              <a:rPr lang="ca-ES">
                <a:solidFill>
                  <a:srgbClr val="000000"/>
                </a:solidFill>
              </a:rPr>
              <a:pPr>
                <a:defRPr/>
              </a:pPr>
              <a:t>15:41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3D6B2-4FD8-4F0D-8372-8F3564ABD6F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06812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B1C2C-1105-40EF-A0F3-E7E2C5B62B8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753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71A13-48BB-4DE3-A469-8CE717EEF7D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289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CEFE0-1B8F-4845-BEA6-3CD2AC4766F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23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16342-65AE-453A-9761-9214BD2D766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62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B7521-12A0-411B-95A1-78568DFD150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7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3E18F-0CEA-4466-8164-D93CB40D692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860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6F25E-6B44-4F13-A2B6-817DAAF9637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3A732-C2C7-4446-9F48-85BAE408CAEB}" type="datetime10">
              <a:rPr lang="ca-ES">
                <a:solidFill>
                  <a:srgbClr val="000000"/>
                </a:solidFill>
              </a:rPr>
              <a:pPr>
                <a:defRPr/>
              </a:pPr>
              <a:t>15:41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ED1DC-CAA7-481C-ACCC-2D36D8D9F20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9961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F252-C738-4A95-986D-54C1E61EC08F}" type="datetime10">
              <a:rPr lang="ca-ES">
                <a:solidFill>
                  <a:srgbClr val="000000"/>
                </a:solidFill>
              </a:rPr>
              <a:pPr>
                <a:defRPr/>
              </a:pPr>
              <a:t>15:41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6C7F-80F8-485E-BBDE-97FCF70E422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3983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33DBF-12B1-4CE2-BA4B-6827B245E96F}" type="datetime10">
              <a:rPr lang="ca-ES">
                <a:solidFill>
                  <a:srgbClr val="000000"/>
                </a:solidFill>
              </a:rPr>
              <a:pPr>
                <a:defRPr/>
              </a:pPr>
              <a:t>15:41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77264-3514-4FF0-8CD0-99D39F4B7E3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8980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18BFD-B4DE-4D4C-81DD-C8D9A2D0034C}" type="datetime10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15:41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B21445-F4D9-4127-916C-0AE7056CE60F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7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E345E0-4A8A-4C4B-9256-0ECC0D0E7C85}" type="slidenum">
              <a:rPr lang="fr-FR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fr-FR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36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8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D449A6-22B5-4EB0-8167-81F62D36EE5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27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46A39E-8013-482B-9FE2-BFD92DB9D17C}" type="slidenum">
              <a:rPr lang="ca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72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684028-73E8-403C-ADA9-88BF70463780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3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855F14-7CC3-4EC1-B642-6AE17B2AEE22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28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7" y="522172"/>
            <a:ext cx="8178086" cy="58142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ángulo 2"/>
          <p:cNvSpPr/>
          <p:nvPr/>
        </p:nvSpPr>
        <p:spPr>
          <a:xfrm>
            <a:off x="814313" y="5889509"/>
            <a:ext cx="9380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P. Érick Félix</a:t>
            </a:r>
            <a:endParaRPr lang="es-PE" sz="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546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poesia vital 4.wav"/>
          </p:stSnd>
        </p:sndAc>
      </p:transition>
    </mc:Choice>
    <mc:Fallback xmlns="">
      <p:transition spd="slow">
        <p:fade/>
        <p:sndAc>
          <p:stSnd loop="1">
            <p:snd r:embed="rId4" name="poesia vital 4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"/>
          <a:stretch/>
        </p:blipFill>
        <p:spPr>
          <a:xfrm>
            <a:off x="481632" y="533314"/>
            <a:ext cx="8221284" cy="58030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1632" y="533314"/>
            <a:ext cx="2893762" cy="43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El administrador se puso a pensar</a:t>
            </a: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: "¿Qué voy a hacer ahora  que mi señor me quita el empleo? Para trabajar la tierra no tengo fuerzas; mendigar me  da vergüenza. </a:t>
            </a:r>
            <a:endParaRPr lang="es-ES" sz="2800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272011" y="1687133"/>
            <a:ext cx="243090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Ya </a:t>
            </a: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se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lo que voy a hacer para que, cuando me echen de la administración, encuentre quien me reciba en su casa. " </a:t>
            </a:r>
          </a:p>
        </p:txBody>
      </p:sp>
    </p:spTree>
    <p:extLst>
      <p:ext uri="{BB962C8B-B14F-4D97-AF65-F5344CB8AC3E}">
        <p14:creationId xmlns:p14="http://schemas.microsoft.com/office/powerpoint/2010/main" val="14988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1" y="512965"/>
            <a:ext cx="8192921" cy="5810562"/>
          </a:xfrm>
          <a:prstGeom prst="rect">
            <a:avLst/>
          </a:prstGeom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17725" y="2397740"/>
            <a:ext cx="32345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880C02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Fue llamando uno a uno a los deudores de su señor y dijo al primero: "¿cuánto debes a mi señor?”            Éste respondió:</a:t>
            </a:r>
            <a:endParaRPr lang="es-ES" sz="2800" dirty="0">
              <a:solidFill>
                <a:srgbClr val="FFFFFF"/>
              </a:solidFill>
              <a:effectLst>
                <a:glow rad="101600">
                  <a:srgbClr val="880C02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2060" y="5643245"/>
            <a:ext cx="6700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800" b="1" dirty="0">
              <a:solidFill>
                <a:srgbClr val="FFFFFF"/>
              </a:solidFill>
              <a:effectLst>
                <a:glow rad="101600">
                  <a:srgbClr val="880C02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5996" y="1209131"/>
            <a:ext cx="27146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600" b="1" dirty="0">
              <a:solidFill>
                <a:srgbClr val="FFFFFF"/>
              </a:solidFill>
              <a:effectLst>
                <a:glow rad="101600">
                  <a:srgbClr val="880C02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329052" y="2103815"/>
            <a:ext cx="225604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880C02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 “Cien barriles de aceite.” </a:t>
            </a: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880C02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Él le dijo: "Aquí está tu recibo; date prisa, siéntate y escribe </a:t>
            </a: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rgbClr val="880C02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cincuenta.”</a:t>
            </a:r>
            <a:endParaRPr lang="es-ES" sz="2800" dirty="0">
              <a:solidFill>
                <a:srgbClr val="FFFFFF"/>
              </a:solidFill>
              <a:effectLst>
                <a:glow rad="101600">
                  <a:srgbClr val="880C02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756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1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2" y="489397"/>
            <a:ext cx="8180832" cy="5859888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4512" y="489397"/>
            <a:ext cx="304364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Luego </a:t>
            </a: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le dijo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a otro:  "Y tú, ¿cuánto </a:t>
            </a: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debes?”  </a:t>
            </a:r>
          </a:p>
          <a:p>
            <a:pPr fontAlgn="base">
              <a:spcAft>
                <a:spcPct val="0"/>
              </a:spcAft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Él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contestó: </a:t>
            </a:r>
            <a:endParaRPr lang="es-ES" sz="2800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  <a:ea typeface="Arial Unicode MS" pitchFamily="34" charset="-128"/>
              <a:cs typeface="Arial Unicode MS" pitchFamily="34" charset="-128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“Cien sacos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de trigo</a:t>
            </a: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.”</a:t>
            </a:r>
            <a:endParaRPr lang="es-ES" sz="2800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0538" y="2947115"/>
            <a:ext cx="304364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Le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dijo: </a:t>
            </a:r>
            <a:endParaRPr lang="es-ES" sz="2800" dirty="0" smtClean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"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Aquí está tu recibo, escribe ochenta." </a:t>
            </a:r>
          </a:p>
        </p:txBody>
      </p:sp>
    </p:spTree>
    <p:extLst>
      <p:ext uri="{BB962C8B-B14F-4D97-AF65-F5344CB8AC3E}">
        <p14:creationId xmlns:p14="http://schemas.microsoft.com/office/powerpoint/2010/main" val="8422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6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" b="1542"/>
          <a:stretch/>
        </p:blipFill>
        <p:spPr>
          <a:xfrm>
            <a:off x="491385" y="528033"/>
            <a:ext cx="8160090" cy="5784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151549" y="528033"/>
            <a:ext cx="349992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Y el amo felicitó al administrador injusto, por la astucia con que había procedido. Y es que, los hijos de este mundo son más astutos con su gente que los hijos de la luz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ES" sz="28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erlin Sans FB" panose="020E0602020502020306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36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3" y="498861"/>
            <a:ext cx="8186451" cy="578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Llamada rectangular"/>
          <p:cNvSpPr/>
          <p:nvPr/>
        </p:nvSpPr>
        <p:spPr bwMode="auto">
          <a:xfrm>
            <a:off x="4857752" y="428604"/>
            <a:ext cx="4071966" cy="3286148"/>
          </a:xfrm>
          <a:prstGeom prst="wedgeRectCallout">
            <a:avLst>
              <a:gd name="adj1" fmla="val -108188"/>
              <a:gd name="adj2" fmla="val 590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461870" y="4575600"/>
            <a:ext cx="830236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ES" sz="3200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Por eso les digo: </a:t>
            </a:r>
            <a:r>
              <a:rPr lang="es-ES" sz="3200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Gánense </a:t>
            </a:r>
            <a:r>
              <a:rPr lang="es-ES" sz="3200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amigos con el dinero injusto, para que, cuando les falte, los reciban a ustedes en las moradas  eternas. </a:t>
            </a:r>
          </a:p>
        </p:txBody>
      </p:sp>
    </p:spTree>
    <p:extLst>
      <p:ext uri="{BB962C8B-B14F-4D97-AF65-F5344CB8AC3E}">
        <p14:creationId xmlns:p14="http://schemas.microsoft.com/office/powerpoint/2010/main" val="4025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6" y="509788"/>
            <a:ext cx="8226008" cy="58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8595" y="4479646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dirty="0">
                <a:solidFill>
                  <a:srgbClr val="FFFF00"/>
                </a:solidFill>
                <a:effectLst>
                  <a:glow rad="101600">
                    <a:srgbClr val="3F0C03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El que es de fiar en lo poco, lo es también en lo mucho; el que no es honrado en lo mínimo tampoco en lo importante es honrado.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7" y="509788"/>
            <a:ext cx="2623696" cy="192279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736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1" b="27686"/>
          <a:stretch/>
        </p:blipFill>
        <p:spPr>
          <a:xfrm>
            <a:off x="476518" y="530057"/>
            <a:ext cx="8165206" cy="5780591"/>
          </a:xfrm>
          <a:prstGeom prst="rect">
            <a:avLst/>
          </a:prstGeom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42901" y="4360092"/>
            <a:ext cx="75995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 no fueron de confianza con el injusto dinero, ¿quién les confiará los bienes verdaderos? </a:t>
            </a:r>
            <a:r>
              <a:rPr lang="es-PE" sz="28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 si no fueron fieles con lo ajeno, ¿quién les confiará lo que les pertenece a ustedes? </a:t>
            </a:r>
            <a:endParaRPr lang="es-ES" sz="28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88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0" y="515154"/>
            <a:ext cx="8163693" cy="58083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490910" y="388627"/>
            <a:ext cx="3825023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900" dirty="0">
                <a:solidFill>
                  <a:srgbClr val="FFFF00"/>
                </a:solidFill>
                <a:effectLst>
                  <a:glow rad="228600">
                    <a:srgbClr val="2D2DB9">
                      <a:lumMod val="50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Ningún siervo puede servir a dos señores, pues odiará a uno y amará al otro o </a:t>
            </a:r>
            <a:endParaRPr lang="es-ES" sz="2900" dirty="0" smtClean="0">
              <a:solidFill>
                <a:srgbClr val="FFFF00"/>
              </a:solidFill>
              <a:effectLst>
                <a:glow rad="228600">
                  <a:srgbClr val="2D2DB9">
                    <a:lumMod val="50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2900" dirty="0">
              <a:solidFill>
                <a:srgbClr val="FFFF00"/>
              </a:solidFill>
              <a:effectLst>
                <a:glow rad="228600">
                  <a:srgbClr val="2D2DB9">
                    <a:lumMod val="50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Berlin Sans FB" panose="020E0602020502020306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900" dirty="0" smtClean="0">
                <a:solidFill>
                  <a:srgbClr val="FFFF00"/>
                </a:solidFill>
                <a:effectLst>
                  <a:glow rad="228600">
                    <a:srgbClr val="2D2DB9">
                      <a:lumMod val="50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será </a:t>
            </a:r>
            <a:r>
              <a:rPr lang="es-ES" sz="2900" dirty="0">
                <a:solidFill>
                  <a:srgbClr val="FFFF00"/>
                </a:solidFill>
                <a:effectLst>
                  <a:glow rad="228600">
                    <a:srgbClr val="2D2DB9">
                      <a:lumMod val="50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fiel a uno y despreciará al otro. </a:t>
            </a:r>
            <a:r>
              <a:rPr lang="es-ES" sz="2900" dirty="0" smtClean="0">
                <a:solidFill>
                  <a:srgbClr val="FFFF00"/>
                </a:solidFill>
                <a:effectLst>
                  <a:glow rad="228600">
                    <a:srgbClr val="2D2DB9">
                      <a:lumMod val="50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            No </a:t>
            </a:r>
            <a:r>
              <a:rPr lang="es-ES" sz="2900" dirty="0">
                <a:solidFill>
                  <a:srgbClr val="FFFF00"/>
                </a:solidFill>
                <a:effectLst>
                  <a:glow rad="228600">
                    <a:srgbClr val="2D2DB9">
                      <a:lumMod val="50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erlin Sans FB" panose="020E0602020502020306" pitchFamily="34" charset="0"/>
                <a:ea typeface="Arial Unicode MS" pitchFamily="34" charset="-128"/>
                <a:cs typeface="Arial Unicode MS" pitchFamily="34" charset="-128"/>
              </a:rPr>
              <a:t>pueden servir a Dios y al dinero."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731854" y="5207671"/>
            <a:ext cx="3394715" cy="574943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Palabra </a:t>
            </a:r>
            <a:r>
              <a:rPr lang="es-PE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del Señor</a:t>
            </a:r>
            <a:endParaRPr lang="es-PE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65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7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453569"/>
            <a:ext cx="8319752" cy="60144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43189" y="706186"/>
            <a:ext cx="352881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a-ES" sz="1600" b="1" i="1" dirty="0">
                <a:solidFill>
                  <a:srgbClr val="361B00"/>
                </a:solidFill>
                <a:latin typeface="Arial Narrow" panose="020B0606020202030204" pitchFamily="34" charset="0"/>
              </a:rPr>
              <a:t>Lucas 16: 1-13 </a:t>
            </a:r>
            <a:r>
              <a:rPr lang="es-ES" sz="1600" b="1" dirty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En aquel tiempo, dijo Jesús a </a:t>
            </a:r>
            <a:r>
              <a:rPr lang="es-ES" sz="1600" b="1" dirty="0" smtClean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sus discipulos </a:t>
            </a:r>
            <a:r>
              <a:rPr lang="es-ES" sz="1600" b="1" dirty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: </a:t>
            </a:r>
            <a:r>
              <a:rPr lang="es-ES" sz="1600" b="1" i="1" dirty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“Un hombre rico tenía un administrador, a quien acusaron ante su señor de malgastar sus bienes. Entonces lo llamó y le dijo: «¿Es cierto lo que me cuentan de ti? Entrégame el balance de tu gestión, porque quedas despedido». El administrador se puso a pensar: «¿Qué voy a hacer ahora que mi señor me quita el empleo? Para trabajar la tierra no tengo fuerzas; mendigar me da vergüenza. Ya sé lo que voy a hacer para que, cuando me echen de la administración, encuentre quien me reciba en su casa” . Fue llamando uno a uno a los deudores de su señor y dijo al primero: «¿Cuánto debes a mi señor?». Este respondió: «Cien barriles de aceite». Él le dijo: «Aquí está el recibo; date prisa, siéntate y escribe cincuenta”. Luego le dijo a otro: “Y tú ¡Cuánto debes? Él contestó “Cien sacos de trigo». </a:t>
            </a:r>
            <a:endParaRPr lang="ca-ES" sz="1600" b="1" i="1" dirty="0">
              <a:solidFill>
                <a:srgbClr val="361B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2424" y="161511"/>
            <a:ext cx="8100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solidFill>
                  <a:srgbClr val="FFFFFF"/>
                </a:solidFill>
                <a:effectLst>
                  <a:glow rad="1016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Cada uno puede leer en voz alta el versículo que más le llamó la atención </a:t>
            </a:r>
            <a:endParaRPr lang="es-PE" sz="2000" b="1" dirty="0">
              <a:solidFill>
                <a:srgbClr val="FFFFFF"/>
              </a:solidFill>
              <a:effectLst>
                <a:glow rad="1016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75031" y="757701"/>
            <a:ext cx="347729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Le </a:t>
            </a:r>
            <a:r>
              <a:rPr lang="es-ES" sz="1600" b="1" i="1" dirty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dijo:  «Aquí está tu recibo,  escribe ochenta». Y el amo felicitó al administrador injusto, por la astucia con que había procedido. </a:t>
            </a:r>
            <a:r>
              <a:rPr lang="es-ES" sz="1050" b="1" i="1" dirty="0" smtClean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s-ES" sz="1600" b="1" i="1" dirty="0" smtClean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Y </a:t>
            </a:r>
            <a:r>
              <a:rPr lang="es-ES" sz="1600" b="1" i="1" dirty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es que, los hijos de este mundo son más astutos con su  gente que los hijos de la luz. </a:t>
            </a:r>
            <a:r>
              <a:rPr lang="es-ES" sz="1600" b="1" i="1" dirty="0" smtClean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Por </a:t>
            </a:r>
            <a:r>
              <a:rPr lang="es-ES" sz="1600" b="1" i="1" dirty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eso les digo: Gánense amigos con el dinero injusto, para que, cuando les falte, los reciban a ustedes en las moradas eternas. </a:t>
            </a:r>
            <a:r>
              <a:rPr lang="es-ES" sz="1600" b="1" i="1" dirty="0" smtClean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El </a:t>
            </a:r>
            <a:r>
              <a:rPr lang="es-ES" sz="1600" b="1" i="1" dirty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que es de fiar en lo poco, lo es también en lo mucho; el que no es honrado en lo mínimo tampoco en lo importante es honrado. </a:t>
            </a:r>
            <a:r>
              <a:rPr lang="es-ES" sz="1600" b="1" i="1" dirty="0" smtClean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Si </a:t>
            </a:r>
            <a:r>
              <a:rPr lang="es-ES" sz="1600" b="1" i="1" dirty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no  fueron de confianza con el injusto dinero, ¿quién les confiará los bienes verdaderos? </a:t>
            </a:r>
            <a:r>
              <a:rPr lang="es-ES" sz="1600" b="1" i="1" dirty="0" smtClean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Y </a:t>
            </a:r>
            <a:r>
              <a:rPr lang="es-ES" sz="1600" b="1" i="1" dirty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si no fueron files con lo ajeno, ¿quién les confiará lo que </a:t>
            </a:r>
            <a:r>
              <a:rPr lang="es-ES" sz="1600" b="1" i="1" dirty="0" smtClean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les </a:t>
            </a:r>
            <a:r>
              <a:rPr lang="es-ES" sz="1600" b="1" i="1" dirty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pertenece a ustedes? </a:t>
            </a:r>
            <a:r>
              <a:rPr lang="es-ES" sz="1600" b="1" i="1" dirty="0" smtClean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Ningún siervo puede </a:t>
            </a:r>
            <a:r>
              <a:rPr lang="es-ES" sz="1600" b="1" i="1" dirty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servir a dos señores, pues odiará a uno y amará al otro o será fiel a uno y despreciará al otro. No pueden  servir a Dios y al dinero”.</a:t>
            </a:r>
            <a:endParaRPr lang="ca-ES" sz="1600" b="1" i="1" dirty="0">
              <a:solidFill>
                <a:srgbClr val="361B0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36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 hombre rico despide a su mayordo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0" y="499315"/>
            <a:ext cx="8180683" cy="58113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33355" y="591176"/>
            <a:ext cx="5918928" cy="550984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40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</a:rPr>
              <a:t>Preguntas para la lectura: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 rot="1782804">
            <a:off x="5480305" y="1903871"/>
            <a:ext cx="335758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3200" b="1" kern="0" dirty="0">
              <a:solidFill>
                <a:srgbClr val="FFFF00"/>
              </a:solidFill>
              <a:effectLst>
                <a:glow rad="50800">
                  <a:schemeClr val="accent4">
                    <a:satMod val="175000"/>
                    <a:alpha val="46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0287" y="3957917"/>
            <a:ext cx="4098080" cy="1384948"/>
          </a:xfr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marL="0" lvl="0" indent="0" algn="ct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PE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 ¿Qué se le reprocha al empleado?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b="1" dirty="0">
                <a:solidFill>
                  <a:srgbClr val="FFFF00"/>
                </a:solidFill>
                <a:effectLst>
                  <a:glow rad="50800">
                    <a:schemeClr val="accent4">
                      <a:satMod val="175000"/>
                      <a:alpha val="46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¿Qué le plantea su patrón?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s-PE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s-PE" b="1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s-PE" b="1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-2.77778E-6 -7.40741E-7 C 0.01198 -0.02407 0.03299 -0.05856 0.05799 -0.05856 C 0.09497 -0.05856 0.125 -0.02268 0.125 0.02269 C 0.125 0.03727 0.12205 0.0507 0.11598 0.0625 C 0.11702 0.0625 -2.77778E-6 0.24236 -2.77778E-6 0.24375 C -2.77778E-6 0.24236 -0.11701 0.0625 -0.11597 0.0625 C -0.12205 0.0507 -0.125 0.03727 -0.125 0.02269 C -0.125 -0.02268 -0.09496 -0.05856 -0.05694 -0.05856 C -0.03298 -0.05856 -0.01198 -0.02407 -2.77778E-6 -7.40741E-7 Z " pathEditMode="relative" rAng="0" ptsTypes="AAAAAA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8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pat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-2.77778E-6 -7.40741E-7 C 0.01198 -0.02407 0.03299 -0.05856 0.05799 -0.05856 C 0.09497 -0.05856 0.125 -0.02268 0.125 0.02269 C 0.125 0.03727 0.12205 0.0507 0.11598 0.0625 C 0.11702 0.0625 -2.77778E-6 0.24236 -2.77778E-6 0.24375 C -2.77778E-6 0.24236 -0.11701 0.0625 -0.11597 0.0625 C -0.12205 0.0507 -0.125 0.03727 -0.125 0.02269 C -0.125 -0.02268 -0.09496 -0.05856 -0.05694 -0.05856 C -0.03298 -0.05856 -0.01198 -0.02407 -2.77778E-6 -7.40741E-7 Z " pathEditMode="relative" rAng="0" ptsTypes="AAAAAAA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40" y="384313"/>
            <a:ext cx="8448260" cy="6082748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3A732-C2C7-4446-9F48-85BAE408CAEB}" type="datetime10">
              <a:rPr lang="ca-ES" smtClean="0">
                <a:solidFill>
                  <a:srgbClr val="000000"/>
                </a:solidFill>
              </a:rPr>
              <a:pPr>
                <a:defRPr/>
              </a:pPr>
              <a:t>15:41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30"/>
            <a:ext cx="9144000" cy="6891130"/>
          </a:xfrm>
          <a:prstGeom prst="frame">
            <a:avLst>
              <a:gd name="adj1" fmla="val 673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6" y="429000"/>
            <a:ext cx="8398248" cy="59734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66"/>
            <a:ext cx="9144000" cy="687456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43339" y="6134696"/>
            <a:ext cx="59899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7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HIJAS DE LA CARIDAD – PADRES VICENTINOS - PERÚ</a:t>
            </a:r>
            <a:endParaRPr lang="es-PE" sz="7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/>
          <a:srcRect l="12486" r="12485" b="-86"/>
          <a:stretch/>
        </p:blipFill>
        <p:spPr>
          <a:xfrm>
            <a:off x="0" y="59634"/>
            <a:ext cx="9130748" cy="6798365"/>
          </a:xfrm>
          <a:prstGeom prst="rect">
            <a:avLst/>
          </a:prstGeom>
        </p:spPr>
      </p:pic>
      <p:pic>
        <p:nvPicPr>
          <p:cNvPr id="9" name="Picture 2" descr="https://www.periodistadigital.com/wp-content/uploads/2015/04/servir-a-dios-o-al-diner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" y="579900"/>
            <a:ext cx="8173484" cy="5718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9 Rectángulo"/>
          <p:cNvSpPr/>
          <p:nvPr/>
        </p:nvSpPr>
        <p:spPr>
          <a:xfrm>
            <a:off x="5836614" y="547878"/>
            <a:ext cx="26981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ln w="11430"/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entSchbkCyrill BT" panose="02040603050705020303" pitchFamily="18" charset="-52"/>
              </a:rPr>
              <a:t>San Lucas  16,1-13</a:t>
            </a:r>
            <a:endParaRPr lang="es-PE" sz="2000" b="1" dirty="0">
              <a:ln w="11430"/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entSchbkCyrill BT" panose="02040603050705020303" pitchFamily="18" charset="-52"/>
            </a:endParaRP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511507" y="3651478"/>
            <a:ext cx="7921846" cy="1279635"/>
          </a:xfrm>
          <a:prstGeom prst="rect">
            <a:avLst/>
          </a:prstGeom>
        </p:spPr>
        <p:txBody>
          <a:bodyPr wrap="none" fromWordArt="1"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60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DIOS  </a:t>
            </a:r>
            <a:r>
              <a:rPr lang="es-PE" sz="60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60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 </a:t>
            </a:r>
            <a:r>
              <a:rPr lang="es-PE" sz="6000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EL DINERO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49272" y="5936227"/>
            <a:ext cx="3128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  </a:t>
            </a:r>
            <a:r>
              <a:rPr lang="es-ES" b="1" dirty="0" smtClean="0"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22 </a:t>
            </a:r>
            <a:r>
              <a:rPr lang="es-ES" b="1" dirty="0"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setiembre </a:t>
            </a:r>
            <a:r>
              <a:rPr lang="es-ES" b="1" dirty="0" smtClean="0"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Comic Sans MS" pitchFamily="66" charset="0"/>
              </a:rPr>
              <a:t>2019.</a:t>
            </a:r>
            <a:endParaRPr lang="es-ES" b="1" dirty="0">
              <a:solidFill>
                <a:srgbClr val="FFFF00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5" name="Group 226"/>
          <p:cNvGrpSpPr>
            <a:grpSpLocks/>
          </p:cNvGrpSpPr>
          <p:nvPr/>
        </p:nvGrpSpPr>
        <p:grpSpPr bwMode="auto">
          <a:xfrm>
            <a:off x="545511" y="571767"/>
            <a:ext cx="4343400" cy="572135"/>
            <a:chOff x="696" y="689"/>
            <a:chExt cx="6840" cy="901"/>
          </a:xfrm>
        </p:grpSpPr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696" y="1004"/>
              <a:ext cx="6840" cy="586"/>
            </a:xfrm>
            <a:prstGeom prst="rect">
              <a:avLst/>
            </a:prstGeom>
            <a:solidFill>
              <a:srgbClr val="70AD47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PE"/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1672" y="777"/>
              <a:ext cx="5400" cy="6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>
                <a:spcAft>
                  <a:spcPts val="0"/>
                </a:spcAft>
              </a:pPr>
              <a:r>
                <a:rPr lang="es-ES_tradnl" sz="1100" b="1" dirty="0">
                  <a:solidFill>
                    <a:srgbClr val="385623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DOMINGO 25º  TO –Ciclo C</a:t>
              </a:r>
              <a:endParaRPr lang="es-PE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ctr">
                <a:spcAft>
                  <a:spcPts val="0"/>
                </a:spcAft>
              </a:pPr>
              <a:r>
                <a:rPr lang="es-ES_tradnl" sz="11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DIOS O EL DINERO</a:t>
              </a:r>
              <a:endParaRPr lang="es-PE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>
                <a:spcAft>
                  <a:spcPts val="0"/>
                </a:spcAft>
              </a:pPr>
              <a:r>
                <a:rPr lang="es-ES_tradnl" sz="1100" b="1" dirty="0">
                  <a:solidFill>
                    <a:srgbClr val="808080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 </a:t>
              </a:r>
              <a:endParaRPr lang="es-PE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>
                <a:spcAft>
                  <a:spcPts val="0"/>
                </a:spcAft>
              </a:pPr>
              <a:r>
                <a:rPr lang="es-ES_tradnl" sz="1100" b="1" dirty="0">
                  <a:solidFill>
                    <a:srgbClr val="595959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 </a:t>
              </a:r>
              <a:endParaRPr lang="es-PE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8" name="Picture 193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689"/>
              <a:ext cx="585" cy="75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41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959"/>
            <a:ext cx="8229600" cy="58100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569643" y="532960"/>
            <a:ext cx="7582684" cy="147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PE" sz="3600" b="1" kern="0" dirty="0">
                <a:ln w="11430"/>
                <a:solidFill>
                  <a:srgbClr val="FFFF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Arial Narrow" panose="020B0606020202030204" pitchFamily="34" charset="0"/>
              </a:rPr>
              <a:t>   Fíjate en la forma de actuar de ese administrador. 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1251635" y="4636394"/>
            <a:ext cx="6063566" cy="149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Wave2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4400" b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  ¿Qué persigue con su comportamiento?</a:t>
            </a:r>
          </a:p>
        </p:txBody>
      </p:sp>
    </p:spTree>
    <p:extLst>
      <p:ext uri="{BB962C8B-B14F-4D97-AF65-F5344CB8AC3E}">
        <p14:creationId xmlns:p14="http://schemas.microsoft.com/office/powerpoint/2010/main" val="176491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-3.88889E-6 -0.00023 C 0.01181 -0.02407 0.03282 -0.05856 0.05782 -0.05856 C 0.09497 -0.05856 0.125 -0.02268 0.125 0.02269 C 0.125 0.03704 0.12205 0.05047 0.11598 0.0625 C 0.11702 0.0625 0.02188 0.07963 0.02188 0.08125 C 0.02188 0.07963 -0.11718 0.0625 -0.11614 0.0625 C -0.12222 0.05047 -0.125 0.03704 -0.125 0.02269 C -0.125 -0.02268 -0.09513 -0.05856 -0.05711 -0.05856 C -0.03298 -0.05856 -0.01198 -0.02407 -3.88889E-6 -0.00023 Z " pathEditMode="relative" rAng="0" ptsTypes="AAAAAA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56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" y="428320"/>
            <a:ext cx="8306874" cy="5882327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335879" y="277105"/>
            <a:ext cx="81899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indent="-6858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PE" sz="48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ekton Pro" panose="020F0603020208020904" pitchFamily="34" charset="0"/>
                <a:ea typeface="Adobe Fan Heiti Std B" pitchFamily="34" charset="-128"/>
              </a:rPr>
              <a:t>¿</a:t>
            </a:r>
            <a:r>
              <a:rPr lang="es-PE" sz="4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ekton Pro" panose="020F0603020208020904" pitchFamily="34" charset="0"/>
                <a:ea typeface="Adobe Fan Heiti Std B" pitchFamily="34" charset="-128"/>
              </a:rPr>
              <a:t>Qué es lo que se alaba en la actitud del </a:t>
            </a:r>
            <a:r>
              <a:rPr lang="es-PE" sz="48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ekton Pro" panose="020F0603020208020904" pitchFamily="34" charset="0"/>
                <a:ea typeface="Adobe Fan Heiti Std B" pitchFamily="34" charset="-128"/>
              </a:rPr>
              <a:t>administrador</a:t>
            </a:r>
            <a:r>
              <a:rPr lang="es-PE" sz="48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ekton Pro" panose="020F0603020208020904" pitchFamily="34" charset="0"/>
                <a:ea typeface="Adobe Fan Heiti Std B" pitchFamily="34" charset="-128"/>
              </a:rPr>
              <a:t>?</a:t>
            </a:r>
          </a:p>
          <a:p>
            <a:pPr marL="685800" indent="-6858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s-PE" sz="4800" b="1" kern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ekton Pro" panose="020F0603020208020904" pitchFamily="34" charset="0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5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r="5999" b="2445"/>
          <a:stretch/>
        </p:blipFill>
        <p:spPr>
          <a:xfrm>
            <a:off x="477340" y="514759"/>
            <a:ext cx="8137317" cy="5808768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503099" y="542793"/>
            <a:ext cx="8137317" cy="200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000" b="1" kern="0" dirty="0">
                <a:ln w="11430"/>
                <a:solidFill>
                  <a:srgbClr val="FFFF00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Adobe Gothic Std B" pitchFamily="34" charset="-128"/>
              </a:rPr>
              <a:t>Tras </a:t>
            </a:r>
            <a:r>
              <a:rPr lang="es-PE" sz="3000" b="1" kern="0" dirty="0" smtClean="0">
                <a:ln w="11430"/>
                <a:solidFill>
                  <a:srgbClr val="FFFF00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Adobe Gothic Std B" pitchFamily="34" charset="-128"/>
              </a:rPr>
              <a:t>la parábola se proponen tres aplicaciones de </a:t>
            </a:r>
            <a:r>
              <a:rPr lang="es-PE" sz="3000" b="1" kern="0" dirty="0">
                <a:ln w="11430"/>
                <a:solidFill>
                  <a:srgbClr val="FFFF00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Adobe Gothic Std B" pitchFamily="34" charset="-128"/>
              </a:rPr>
              <a:t>la misma</a:t>
            </a:r>
            <a:r>
              <a:rPr lang="es-PE" sz="3000" b="1" kern="0" dirty="0" smtClean="0">
                <a:ln w="11430"/>
                <a:solidFill>
                  <a:srgbClr val="FFFF00"/>
                </a:solidFill>
                <a:effectLst>
                  <a:glow rad="101600">
                    <a:srgbClr val="1A00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Adobe Gothic Std B" pitchFamily="34" charset="-128"/>
              </a:rPr>
              <a:t>: 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000" b="1" kern="0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dobe Gothic Std B" pitchFamily="34" charset="-128"/>
              </a:rPr>
              <a:t>Vv</a:t>
            </a:r>
            <a:r>
              <a:rPr lang="es-PE" sz="3000" b="1" kern="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dobe Gothic Std B" pitchFamily="34" charset="-128"/>
              </a:rPr>
              <a:t>. 8b-9: ¿cómo deben utilizarse, según estos </a:t>
            </a:r>
            <a:r>
              <a:rPr lang="es-PE" sz="3000" b="1" kern="0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dobe Gothic Std B" pitchFamily="34" charset="-128"/>
              </a:rPr>
              <a:t>versículos, los </a:t>
            </a:r>
            <a:r>
              <a:rPr lang="es-PE" sz="3000" b="1" kern="0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dobe Gothic Std B" pitchFamily="34" charset="-128"/>
              </a:rPr>
              <a:t>bienes materiales?</a:t>
            </a:r>
          </a:p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s-PE" sz="3200" b="1" kern="0" dirty="0">
              <a:ln w="11430"/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s-PE" sz="3200" b="1" kern="0" dirty="0">
              <a:ln w="11430"/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s-PE" sz="3200" b="1" kern="0" dirty="0" smtClean="0">
              <a:ln w="11430"/>
              <a:solidFill>
                <a:srgbClr val="FFFF00"/>
              </a:solidFill>
              <a:effectLst>
                <a:glow rad="101600">
                  <a:srgbClr val="1A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s-PE" sz="3200" b="1" kern="0" dirty="0">
              <a:ln w="11430"/>
              <a:solidFill>
                <a:srgbClr val="FFFF00"/>
              </a:solidFill>
              <a:effectLst>
                <a:glow rad="101600">
                  <a:srgbClr val="1A00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66405" y="2911312"/>
            <a:ext cx="48939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8 </a:t>
            </a:r>
            <a:r>
              <a:rPr lang="es-ES" sz="20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Y es que, los hijos de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este</a:t>
            </a:r>
          </a:p>
          <a:p>
            <a:pPr algn="ctr"/>
            <a:r>
              <a:rPr lang="es-ES" sz="20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mundo </a:t>
            </a:r>
            <a:r>
              <a:rPr lang="es-ES" sz="20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son más astutos con su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gente                      que </a:t>
            </a:r>
            <a:r>
              <a:rPr lang="es-ES" sz="20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los hijos de la luz</a:t>
            </a:r>
            <a:r>
              <a:rPr lang="es-ES" sz="20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.   </a:t>
            </a:r>
            <a:r>
              <a:rPr lang="es-ES" sz="14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9 </a:t>
            </a:r>
            <a:r>
              <a:rPr lang="es-ES" sz="20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Por eso </a:t>
            </a:r>
            <a:r>
              <a:rPr lang="es-ES" sz="20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les digo: Gánense amigos con el dinero injusto, para que, cuando les falte, los reciban a ustedes en las moradas eternas.</a:t>
            </a:r>
            <a:endParaRPr lang="es-PE" sz="20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889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0" y="1380350"/>
            <a:ext cx="4035701" cy="101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1626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el administrador ast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7" y="529781"/>
            <a:ext cx="8207163" cy="57937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2 Marcador de contenido"/>
          <p:cNvSpPr txBox="1">
            <a:spLocks/>
          </p:cNvSpPr>
          <p:nvPr/>
        </p:nvSpPr>
        <p:spPr bwMode="auto">
          <a:xfrm>
            <a:off x="475077" y="529781"/>
            <a:ext cx="8325504" cy="146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PE" sz="2400" b="1" kern="0" dirty="0" smtClean="0">
                <a:solidFill>
                  <a:srgbClr val="FFFF00"/>
                </a:solidFill>
                <a:effectLst>
                  <a:glow rad="88900">
                    <a:schemeClr val="accent4">
                      <a:satMod val="175000"/>
                    </a:schemeClr>
                  </a:glow>
                </a:effectLst>
                <a:latin typeface="Comic Sans MS" panose="030F0702030302020204" pitchFamily="66" charset="0"/>
              </a:rPr>
              <a:t>  </a:t>
            </a:r>
            <a:r>
              <a:rPr lang="es-PE" sz="2400" b="1" kern="0" dirty="0" smtClean="0"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Vv</a:t>
            </a:r>
            <a:r>
              <a:rPr lang="es-PE" sz="2400" b="1" kern="0" dirty="0"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s-PE" sz="2800" b="1" kern="0" dirty="0">
                <a:solidFill>
                  <a:schemeClr val="bg1"/>
                </a:solidFill>
                <a:effectLst>
                  <a:glow rad="88900">
                    <a:schemeClr val="accent4">
                      <a:satMod val="175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10-12: </a:t>
            </a:r>
            <a:r>
              <a:rPr lang="es-PE" sz="2800" b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¿Qué elementos </a:t>
            </a:r>
            <a:r>
              <a:rPr lang="es-PE" sz="2800" b="1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se contraponen en cada caso?, ¿</a:t>
            </a:r>
            <a:r>
              <a:rPr lang="es-PE" sz="2800" b="1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Cuál es la enseñanza que se desprende?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800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PE" sz="2800" kern="0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s-PE" sz="2800" kern="0" dirty="0">
              <a:solidFill>
                <a:srgbClr val="FFFF00"/>
              </a:solidFill>
              <a:effectLst>
                <a:glow rad="88900">
                  <a:schemeClr val="accent4">
                    <a:satMod val="175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75077" y="3591285"/>
            <a:ext cx="2633017" cy="2554545"/>
          </a:xfrm>
          <a:prstGeom prst="rect">
            <a:avLst/>
          </a:prstGeom>
          <a:solidFill>
            <a:srgbClr val="B49622"/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10 El que es de fiar en lo poco, lo es también en lo mucho; el que no es honrado en lo mínimo tampoco en lo importante es honrado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. 11 Si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no  fueron de confianza con el injusto 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dinero 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¿quién les confiará los bienes verdaderos? 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12 Y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si no fueron fieles con lo ajeno, ¿quién les confiará lo que les pertenece a ustedes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?.</a:t>
            </a:r>
            <a:endParaRPr lang="es-P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" y="470965"/>
            <a:ext cx="8100811" cy="586544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414544" y="1650807"/>
            <a:ext cx="30404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i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v.13 </a:t>
            </a:r>
            <a:r>
              <a:rPr lang="es-ES" sz="2400" i="1" dirty="0" smtClean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Ningún </a:t>
            </a:r>
            <a:r>
              <a:rPr lang="es-ES" sz="2400" i="1" dirty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siervo puede servir a dos señores, pues odiará a uno y amará al otro o será fiel a uno y </a:t>
            </a:r>
            <a:r>
              <a:rPr lang="es-ES" sz="2400" i="1" dirty="0" smtClean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despreciará </a:t>
            </a:r>
            <a:r>
              <a:rPr lang="es-ES" sz="2400" i="1" dirty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al otro. </a:t>
            </a:r>
            <a:r>
              <a:rPr lang="es-ES" sz="2400" i="1" dirty="0" smtClean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No pueden  servir a Dios y </a:t>
            </a:r>
            <a:r>
              <a:rPr lang="es-ES" sz="2400" i="1" dirty="0">
                <a:solidFill>
                  <a:srgbClr val="361B00"/>
                </a:solidFill>
                <a:latin typeface="Arial Narrow" panose="020B0606020202030204" pitchFamily="34" charset="0"/>
                <a:cs typeface="Times New Roman" pitchFamily="18" charset="0"/>
              </a:rPr>
              <a:t>al dinero</a:t>
            </a:r>
            <a:endParaRPr lang="es-PE" sz="2400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328411" y="470965"/>
            <a:ext cx="8500056" cy="97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457200" indent="-457200" algn="ctr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PE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v.13:¿</a:t>
            </a:r>
            <a:r>
              <a:rPr lang="es-PE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cuál es </a:t>
            </a:r>
            <a:r>
              <a:rPr lang="es-PE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 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Planteamiento radical</a:t>
            </a:r>
            <a:r>
              <a:rPr lang="es-PE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34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3" y="507293"/>
            <a:ext cx="8167482" cy="5790475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99999" y="673962"/>
            <a:ext cx="2552291" cy="767444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s-PE" b="1" dirty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s-PE" sz="1600" b="1" dirty="0">
                <a:solidFill>
                  <a:srgbClr val="FFFFFF"/>
                </a:solidFill>
                <a:latin typeface="Calibri" panose="020F0502020204030204" pitchFamily="34" charset="0"/>
                <a:cs typeface="Times New Roman" pitchFamily="18" charset="0"/>
              </a:rPr>
              <a:t>¿Qué ME dice el texto?</a:t>
            </a:r>
            <a:endParaRPr lang="es-PE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01138" y="4167664"/>
            <a:ext cx="8141724" cy="1435938"/>
          </a:xfrm>
          <a:prstGeom prst="rect">
            <a:avLst/>
          </a:prstGeom>
          <a:noFill/>
          <a:effectLst>
            <a:softEdge rad="63500"/>
          </a:effectLst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3200" i="1" u="sng" kern="0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50800" dist="38100" algn="l" rotWithShape="0">
                    <a:srgbClr val="000000">
                      <a:lumMod val="95000"/>
                      <a:lumOff val="5000"/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Motivación</a:t>
            </a:r>
            <a:r>
              <a:rPr lang="es-PE" sz="3200" i="1" kern="0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50800" dist="38100" algn="l" rotWithShape="0">
                    <a:srgbClr val="000000">
                      <a:lumMod val="95000"/>
                      <a:lumOff val="5000"/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s-PE" sz="3200" i="1" kern="0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50800" dist="38100" algn="l" rotWithShape="0">
                    <a:srgbClr val="000000">
                      <a:lumMod val="95000"/>
                      <a:lumOff val="5000"/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Para recorrer el camino de la vida, el Señor ha puesto en nuestras manos unos bienes:  el uso que hagamos de ellos dependerá de la meta que queramos alcanzar. </a:t>
            </a:r>
            <a:endParaRPr lang="es-PE" sz="3200" i="1" kern="0" dirty="0">
              <a:solidFill>
                <a:srgbClr val="FFFFFF"/>
              </a:solidFill>
              <a:effectLst>
                <a:glow rad="101600">
                  <a:srgbClr val="000000"/>
                </a:glow>
                <a:outerShdw blurRad="50800" dist="38100" algn="l" rotWithShape="0">
                  <a:srgbClr val="000000">
                    <a:lumMod val="95000"/>
                    <a:lumOff val="5000"/>
                    <a:alpha val="4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5" y="506108"/>
            <a:ext cx="8175496" cy="58464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95017" y="492879"/>
            <a:ext cx="80724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2800" b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Pensemos en nuestra relación con los bienes materiales. </a:t>
            </a:r>
            <a:endParaRPr lang="es-ES" sz="2800" b="1" dirty="0">
              <a:solidFill>
                <a:srgbClr val="C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85170" y="1659611"/>
            <a:ext cx="313985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</a:effectLst>
              </a:rPr>
              <a:t>¿Son una ayuda o una dificultad en nuestra vida como discípulos de Jesús?</a:t>
            </a:r>
            <a:endParaRPr lang="es-ES" sz="3200" b="1" dirty="0">
              <a:solidFill>
                <a:srgbClr val="C00000"/>
              </a:solidFill>
              <a:effectLst>
                <a:glow rad="228600">
                  <a:srgbClr val="FFFFFF"/>
                </a:glow>
              </a:effectLst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89430" y="4407690"/>
            <a:ext cx="307805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0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¿Vivimos para Dios o para el dinero?</a:t>
            </a:r>
          </a:p>
        </p:txBody>
      </p:sp>
    </p:spTree>
    <p:extLst>
      <p:ext uri="{BB962C8B-B14F-4D97-AF65-F5344CB8AC3E}">
        <p14:creationId xmlns:p14="http://schemas.microsoft.com/office/powerpoint/2010/main" val="131433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455757"/>
            <a:ext cx="8203842" cy="58548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167775" y="629150"/>
            <a:ext cx="431991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2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 ESSENCE" panose="02000000000000000000" pitchFamily="2" charset="0"/>
              </a:rPr>
              <a:t>¿Cómo “administro” lo que se me ha confiado en los distintos ámbitos y aspectos de mi vida: afectos, </a:t>
            </a:r>
            <a:r>
              <a:rPr lang="es-PE" sz="3200" b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 ESSENCE" panose="02000000000000000000" pitchFamily="2" charset="0"/>
              </a:rPr>
              <a:t>posesiones</a:t>
            </a:r>
            <a:r>
              <a:rPr lang="es-PE" sz="32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 ESSENCE" panose="02000000000000000000" pitchFamily="2" charset="0"/>
              </a:rPr>
              <a:t>, </a:t>
            </a:r>
            <a:endParaRPr lang="es-PE" sz="3200" b="1" dirty="0" smtClean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 ESSENCE" panose="02000000000000000000" pitchFamily="2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s-PE" sz="32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 ESSENCE" panose="02000000000000000000" pitchFamily="2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s-PE" sz="3200" b="1" dirty="0" smtClean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 ESSENCE" panose="02000000000000000000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32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 ESSENCE" panose="02000000000000000000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 ESSENCE" panose="02000000000000000000" pitchFamily="2" charset="0"/>
              </a:rPr>
              <a:t>responsabilidades</a:t>
            </a:r>
            <a:r>
              <a:rPr lang="es-PE" sz="32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 ESSENCE" panose="02000000000000000000" pitchFamily="2" charset="0"/>
              </a:rPr>
              <a:t>, </a:t>
            </a:r>
            <a:endParaRPr lang="es-PE" sz="3200" b="1" dirty="0" smtClean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 ESSENCE" panose="02000000000000000000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 ESSENCE" panose="02000000000000000000" pitchFamily="2" charset="0"/>
              </a:rPr>
              <a:t>dinero, etc</a:t>
            </a:r>
            <a:r>
              <a:rPr lang="es-PE" sz="32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 ESSENCE" panose="02000000000000000000" pitchFamily="2" charset="0"/>
              </a:rPr>
              <a:t>.?</a:t>
            </a:r>
            <a:endParaRPr lang="es-ES" sz="32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511988"/>
            <a:ext cx="8193024" cy="58340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44004" y="421632"/>
            <a:ext cx="80724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PE" sz="34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 CENA" panose="02000000000000000000" pitchFamily="2" charset="0"/>
              </a:rPr>
              <a:t>¿En la “administración” de las “cosas de Dios”</a:t>
            </a:r>
            <a:endParaRPr lang="es-ES" sz="3400" b="1" dirty="0"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630707" y="868233"/>
            <a:ext cx="398576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2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soy superficial o busco con inteligencia ser astuto y sagaz para que el Reino de Dios realmente se difunda entre los hombres?</a:t>
            </a:r>
            <a:endParaRPr lang="es-ES" sz="32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  <p:bldP spid="573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02" y="472761"/>
            <a:ext cx="8284937" cy="5902281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07511" y="540541"/>
            <a:ext cx="2750844" cy="1004923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s-PE" b="1" dirty="0" err="1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Oratio</a:t>
            </a:r>
            <a:endParaRPr lang="es-PE" b="1" dirty="0">
              <a:solidFill>
                <a:srgbClr val="FFFF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</a:pPr>
            <a:r>
              <a:rPr lang="es-PE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le digo al Señor motivado por su Palabra</a:t>
            </a:r>
            <a:r>
              <a:rPr lang="es-PE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?</a:t>
            </a:r>
            <a:endParaRPr lang="es-PE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2565514" y="2512558"/>
            <a:ext cx="2444368" cy="222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2700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ayude </a:t>
            </a:r>
            <a:r>
              <a:rPr lang="es-PE" sz="2700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a responder desde </a:t>
            </a:r>
            <a:r>
              <a:rPr lang="es-PE" sz="2700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las exigencias </a:t>
            </a:r>
            <a:r>
              <a:rPr lang="es-PE" sz="2700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del Reino a </a:t>
            </a:r>
            <a:r>
              <a:rPr lang="es-PE" sz="2700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las cuestiones que </a:t>
            </a:r>
            <a:r>
              <a:rPr lang="es-PE" sz="2700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se nos plantean </a:t>
            </a:r>
            <a:r>
              <a:rPr lang="es-PE" sz="2700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en              nuestra </a:t>
            </a:r>
            <a:r>
              <a:rPr lang="es-PE" sz="2700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vida diaria.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endParaRPr lang="es-PE" sz="2700" kern="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 CENA" panose="02000000000000000000" pitchFamily="2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endParaRPr lang="es-ES" sz="2700" kern="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3456771" y="540541"/>
            <a:ext cx="5236468" cy="127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es-PE" sz="27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Motivación: Pidamos a Dios que nos dé un corazón sensato, capaz de reconocer los bienes </a:t>
            </a:r>
            <a:r>
              <a:rPr lang="es-PE" sz="27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verdaderos. </a:t>
            </a:r>
            <a:r>
              <a:rPr lang="es-PE" sz="2700" kern="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Necesitamos, también, una importante </a:t>
            </a:r>
            <a:r>
              <a:rPr lang="es-PE" sz="2700" kern="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 CENA" panose="02000000000000000000" pitchFamily="2" charset="0"/>
              </a:rPr>
              <a:t>dosis de audacia, que nos </a:t>
            </a:r>
            <a:endParaRPr lang="es-ES" sz="27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6" y="465840"/>
            <a:ext cx="8391565" cy="5960717"/>
          </a:xfrm>
          <a:prstGeom prst="rect">
            <a:avLst/>
          </a:prstGeom>
        </p:spPr>
      </p:pic>
      <p:sp>
        <p:nvSpPr>
          <p:cNvPr id="16" name="2 Marcador de contenido"/>
          <p:cNvSpPr txBox="1">
            <a:spLocks/>
          </p:cNvSpPr>
          <p:nvPr/>
        </p:nvSpPr>
        <p:spPr>
          <a:xfrm>
            <a:off x="467544" y="465841"/>
            <a:ext cx="8352928" cy="1143008"/>
          </a:xfrm>
          <a:prstGeom prst="rect">
            <a:avLst/>
          </a:prstGeom>
          <a:noFill/>
        </p:spPr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ES_tradnl" sz="2000" b="1" u="sng" kern="0" dirty="0">
                <a:solidFill>
                  <a:srgbClr val="C00000"/>
                </a:solidFill>
                <a:latin typeface="Calibri" panose="020F0502020204030204" pitchFamily="34" charset="0"/>
              </a:rPr>
              <a:t>Ambientación:</a:t>
            </a:r>
            <a:r>
              <a:rPr lang="es-PE" sz="2000" b="1" u="sng" kern="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s-PE" sz="20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Recortes de revistas con anuncios publicitarios que nos aseguran una vida mejor. Al lado de estos recortes, colocamos diversos carteles de las necesidades de los hombres y mujeres de hoy</a:t>
            </a:r>
            <a:r>
              <a:rPr lang="es-PE" sz="2000" b="1" kern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</a:p>
          <a:p>
            <a:pPr algn="ctr" eaLnBrk="0" fontAlgn="base" hangingPunct="0">
              <a:spcAft>
                <a:spcPct val="0"/>
              </a:spcAft>
              <a:defRPr/>
            </a:pPr>
            <a:endParaRPr lang="es-PE" sz="2000" b="1" kern="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spcAft>
                <a:spcPct val="0"/>
              </a:spcAft>
              <a:defRPr/>
            </a:pPr>
            <a:endParaRPr lang="es-PE" sz="2000" b="1" kern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40194" y="5607048"/>
            <a:ext cx="3303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b="1" u="sng" kern="0" dirty="0">
                <a:solidFill>
                  <a:srgbClr val="C00000"/>
                </a:solidFill>
                <a:latin typeface="Calibri" panose="020F0502020204030204" pitchFamily="34" charset="0"/>
              </a:rPr>
              <a:t>Cantos sugeridos</a:t>
            </a:r>
            <a:r>
              <a:rPr lang="es-PE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: Cuando el pobre nada tiene</a:t>
            </a:r>
          </a:p>
        </p:txBody>
      </p:sp>
    </p:spTree>
    <p:extLst>
      <p:ext uri="{BB962C8B-B14F-4D97-AF65-F5344CB8AC3E}">
        <p14:creationId xmlns:p14="http://schemas.microsoft.com/office/powerpoint/2010/main" val="320331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7" y="526424"/>
            <a:ext cx="8228572" cy="58099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67553" y="5505409"/>
            <a:ext cx="7648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F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Luego de un tiempo de oración personal</a:t>
            </a:r>
            <a:r>
              <a:rPr lang="es-ES_tradnl" sz="2400" b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,  compartimos </a:t>
            </a:r>
            <a:r>
              <a:rPr lang="es-ES_tradnl" sz="2400" b="1" dirty="0">
                <a:solidFill>
                  <a:srgbClr val="FFFFF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nuestra </a:t>
            </a:r>
            <a:r>
              <a:rPr lang="es-ES_tradnl" sz="2400" b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alibri Light" pitchFamily="34" charset="0"/>
              </a:rPr>
              <a:t>oración. </a:t>
            </a:r>
            <a:endParaRPr lang="es-PE" sz="2400" b="1" dirty="0">
              <a:solidFill>
                <a:srgbClr val="FFFFFF"/>
              </a:solidFill>
              <a:effectLst>
                <a:glow rad="1397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Wb0XXNvnEKqyADbYMsAR_gRI2TH98ofZ9xxe1lP8BVsdxxmTUerE-lnF5kg0SoCXBSuiiwqfBW7FhYEF1JtJEHiXOdzt6H-7N7N8ip9GnyFYwfe4JOJZw8EtUMNTQ3EWmPW0ahuGrYbVwXNDR7nz6C18n7eRkzbQPXlOx9w5G1dLqKTjpWPqqsdJKKyOe65JzfONn-s14tFQZDCwzLH3ryJ8L5iK14brDFYMfRa_WtC3PXV6agEqRC103bpUh2oYYSOSlINxmd3BH3S8K8LWYFf15GjKNIi_BaP3AcQhCnsoJ-dkJSzZKhF0qzmG5FH_2mMpdbQdNqIm56Uw4lKciKsjho6buTjdkS3c7u-2PKHiX5a3iM0Dgnz9V0OQfMVt68Y5Go_4ArEJBGJPiH2MDmML3XQUG6cXBHZ-MOtFMqw3KZYNeRB8WJoELgYvB_87ejzY-urv8Revha9satTjv9sIw86lCA7C_bqebPAZ8fK-MxOVdxDOvUWel0ED1vRhQPIjdX6EvrkgJvqU50EA4GVVnj5h5_LTkJPNTJqq958F8Cc60xLugX6RwJplJJaAW2x-JpcnDNjRhhGm1lhsaCXl4B3OWpw9inDD4ZqT8aj2m3VA2sMVZOAIXjXHM-XC_sv5Kv7zUKbaNsOBCGMRHvQXkgKC1M36d43pyKGDDIaLEcRbwo2wLDow=w400-h300-k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7" y="495836"/>
            <a:ext cx="8202814" cy="584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25444" y="383230"/>
            <a:ext cx="23164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ca-ES" sz="36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Salmo</a:t>
            </a:r>
            <a:r>
              <a:rPr lang="ca-ES" sz="3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ca-E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112 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732245" y="1477128"/>
            <a:ext cx="45844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>
                <a:solidFill>
                  <a:srgbClr val="FFFFFF"/>
                </a:solidFill>
                <a:effectLst>
                  <a:glow rad="101600">
                    <a:srgbClr val="26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  <a:cs typeface="Times New Roman" pitchFamily="18" charset="0"/>
              </a:rPr>
              <a:t>Alaben, siervos del Señor, alaben el nombre del Señor</a:t>
            </a:r>
            <a:r>
              <a:rPr lang="es-ES" sz="2400" dirty="0" smtClean="0">
                <a:solidFill>
                  <a:srgbClr val="FFFFFF"/>
                </a:solidFill>
                <a:effectLst>
                  <a:glow rad="101600">
                    <a:srgbClr val="26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  <a:cs typeface="Times New Roman" pitchFamily="18" charset="0"/>
              </a:rPr>
              <a:t>. Bendito </a:t>
            </a:r>
            <a:r>
              <a:rPr lang="es-ES" sz="2400" dirty="0">
                <a:solidFill>
                  <a:srgbClr val="FFFFFF"/>
                </a:solidFill>
                <a:effectLst>
                  <a:glow rad="101600">
                    <a:srgbClr val="26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  <a:cs typeface="Times New Roman" pitchFamily="18" charset="0"/>
              </a:rPr>
              <a:t>sea el nombre </a:t>
            </a:r>
            <a:r>
              <a:rPr lang="es-ES" sz="2400" dirty="0" smtClean="0">
                <a:solidFill>
                  <a:srgbClr val="FFFFFF"/>
                </a:solidFill>
                <a:effectLst>
                  <a:glow rad="101600">
                    <a:srgbClr val="26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  <a:cs typeface="Times New Roman" pitchFamily="18" charset="0"/>
              </a:rPr>
              <a:t>            del </a:t>
            </a:r>
            <a:r>
              <a:rPr lang="es-ES" sz="2400" dirty="0">
                <a:solidFill>
                  <a:srgbClr val="FFFFFF"/>
                </a:solidFill>
                <a:effectLst>
                  <a:glow rad="101600">
                    <a:srgbClr val="26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  <a:cs typeface="Times New Roman" pitchFamily="18" charset="0"/>
              </a:rPr>
              <a:t>Señor, </a:t>
            </a:r>
            <a:r>
              <a:rPr lang="es-ES" sz="2400" dirty="0" smtClean="0">
                <a:solidFill>
                  <a:srgbClr val="FFFFFF"/>
                </a:solidFill>
                <a:effectLst>
                  <a:glow rad="101600">
                    <a:srgbClr val="26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  <a:cs typeface="Times New Roman" pitchFamily="18" charset="0"/>
              </a:rPr>
              <a:t>ahora                           y por </a:t>
            </a:r>
            <a:r>
              <a:rPr lang="es-ES" sz="2400" dirty="0">
                <a:solidFill>
                  <a:srgbClr val="FFFFFF"/>
                </a:solidFill>
                <a:effectLst>
                  <a:glow rad="101600">
                    <a:srgbClr val="26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Verdana" pitchFamily="34" charset="0"/>
                <a:cs typeface="Times New Roman" pitchFamily="18" charset="0"/>
              </a:rPr>
              <a:t>siempre</a:t>
            </a:r>
            <a:endParaRPr lang="ca-ES" sz="2800" dirty="0">
              <a:solidFill>
                <a:srgbClr val="FFFFFF"/>
              </a:solidFill>
              <a:effectLst>
                <a:glow rad="101600">
                  <a:srgbClr val="260000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622207" y="4183765"/>
            <a:ext cx="338899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Alaben al Señor, </a:t>
            </a:r>
            <a:r>
              <a:rPr lang="ca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que </a:t>
            </a:r>
            <a:r>
              <a:rPr lang="ca-E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alza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ca-E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miseria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al pobre.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3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3" y="521595"/>
            <a:ext cx="8158472" cy="57890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93100" y="564120"/>
            <a:ext cx="37391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A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El Señor se eleva sobre todos los pueblos, su gloria sobre los cielos. </a:t>
            </a:r>
            <a:endParaRPr lang="ca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3A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68455" y="5600531"/>
            <a:ext cx="7315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Alaben al Señor, que alza de la miseria al pobre.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992727" y="564120"/>
            <a:ext cx="373915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A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¿</a:t>
            </a:r>
            <a:r>
              <a:rPr lang="es-E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3A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cs typeface="Times New Roman" pitchFamily="18" charset="0"/>
              </a:rPr>
              <a:t>Quién como el Señor, Dios nuestro, que se eleva en su trono y se inclina para mirar al cielo y a la tierra.</a:t>
            </a:r>
            <a:endParaRPr lang="ca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3A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0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7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4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7lNnKEDhkRvptXOY2O835CA9vLOtH0RkgSFwqof07KNohwVHIgOAI8mJwMtJeQSC25IUsgEzEo8JNE6rP43ANNZ7ef1T6C4IQ9KmIHuHgcmPEppbU7jD1EwcASTXT3Dkeh1z6nZzutVINqZIYF5oepY7nXAgpj3UMtc6Y9yN4lPbYzojfPlrw1bHYm_Zff_bYbfh9jYBBZELLp6inB8TOKI_A3I_nr_U27-PwKUZlcKKw0KH_3rp5PDEuoH2Ll-PRHnuPsUcr8wfLsRX1O7TyVIRCNDJ_B2jZ4-t-CONt4wyN4OVrvvCoZvEEBQheM6FeGq7wCDLl1O7Owzn9HiKZq-ZQmhrXaJFGncDHQFxtyvlYne4xzE59pqFYMIN8MVM-CeqlrZUV6Ffnq_WRt9eM5EvZ-YacQYoy2Q3ZEzeNaMBpyfXGNlMhiYCVXBDfvOYC36-Bm4XYLr6xdgWDldBZyq_o_5yASnXcfSu-_Tuhh1QWDm2nKBnDtBArlevTCWxfNLtocvkt-tO8V_44UvLEhTBw3wQ95aFgpJk5BFTGq4wwI7gWpfsdwX8jQRZCLZ0QBRQzwB9mRd2goPmU3uuR2kWpLxoGvkuEYl67NVeByHLvSzfhug7BGuVUuhU5AeKtw0R6CI8pSSZs3L-KJnS7MVK_NyELb-mG84r8_GFXEXigu8qzBcmFua4=w938-h625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5" y="516764"/>
            <a:ext cx="8138419" cy="5806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76460" y="445243"/>
            <a:ext cx="83652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2800" dirty="0">
                <a:solidFill>
                  <a:srgbClr val="FFFFFF"/>
                </a:solidFill>
                <a:effectLst>
                  <a:glow rad="101600">
                    <a:srgbClr val="880C02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</a:rPr>
              <a:t> L</a:t>
            </a:r>
            <a:r>
              <a:rPr lang="es-ES" sz="2800" b="1" dirty="0" err="1">
                <a:solidFill>
                  <a:srgbClr val="FFFFFF"/>
                </a:solidFill>
                <a:effectLst>
                  <a:glow rad="101600">
                    <a:srgbClr val="880C02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evanta</a:t>
            </a: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rgbClr val="880C02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del polvo al desvalido, alza de la basura al pobre, para sentarlo con los príncipes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101600">
                    <a:srgbClr val="880C02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los </a:t>
            </a: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rgbClr val="880C02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príncipes de su pueblo.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75206" y="5525851"/>
            <a:ext cx="8361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Alaben al Señor, que alza de la miseria al pobre.</a:t>
            </a:r>
            <a:endParaRPr lang="ca-E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1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8" y="484672"/>
            <a:ext cx="8178084" cy="58663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596023" y="471793"/>
            <a:ext cx="2659674" cy="640269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s-PE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CONTEMPLATIO</a:t>
            </a:r>
          </a:p>
          <a:p>
            <a:pPr algn="ctr" eaLnBrk="0" fontAlgn="base" hangingPunct="0">
              <a:spcBef>
                <a:spcPct val="0"/>
              </a:spcBef>
            </a:pPr>
            <a:r>
              <a:rPr lang="es-PE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¿Qué me lleva a hacer el texto?</a:t>
            </a:r>
            <a:endParaRPr lang="es-PE" sz="3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15156" y="1299863"/>
            <a:ext cx="8152326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2300" u="sng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94000"/>
                    </a:prstClr>
                  </a:outerShdw>
                </a:effectLst>
                <a:latin typeface="Tekton Pro" panose="020F0603020208020904" pitchFamily="34" charset="0"/>
              </a:rPr>
              <a:t>Motivación</a:t>
            </a:r>
            <a:r>
              <a:rPr lang="es-PE" sz="2300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94000"/>
                    </a:prstClr>
                  </a:outerShdw>
                </a:effectLst>
                <a:latin typeface="Tekton Pro" panose="020F0603020208020904" pitchFamily="34" charset="0"/>
              </a:rPr>
              <a:t>: San Vicente nos dice: </a:t>
            </a:r>
          </a:p>
          <a:p>
            <a:pPr>
              <a:defRPr/>
            </a:pPr>
            <a:r>
              <a:rPr lang="es-PE" sz="2300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94000"/>
                    </a:prstClr>
                  </a:outerShdw>
                </a:effectLst>
                <a:latin typeface="Tekton Pro" panose="020F0603020208020904" pitchFamily="34" charset="0"/>
              </a:rPr>
              <a:t>“</a:t>
            </a:r>
            <a:r>
              <a:rPr lang="es-PE" sz="2300" kern="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94000"/>
                    </a:prstClr>
                  </a:outerShdw>
                </a:effectLst>
                <a:latin typeface="Tekton Pro" panose="020F0603020208020904" pitchFamily="34" charset="0"/>
              </a:rPr>
              <a:t>La razón por la que nuestro Señor quiere que se renuncie a todo, es que, al hacerlo así, necesariamente hay que amar a Dios. El corazón tiende hacia el amor lo mismo que la piedra tiende hacia abajo y el fuego hacia arriba, como su centro... </a:t>
            </a:r>
            <a:endParaRPr lang="es-ES" sz="2300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94000"/>
                  </a:prstClr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45476" y="3211788"/>
            <a:ext cx="54220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400" kern="0" dirty="0">
                <a:solidFill>
                  <a:schemeClr val="bg1"/>
                </a:solidFill>
                <a:effectLst>
                  <a:glow rad="1143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Por eso, si Dios nos ha destetado de todos los bienes, ha sido para que le amásemos con todo nuestro corazón, con todas nuestras fuerzas; pues es un Dios celoso. ¡Quiera Dios que tengamos este espíritu de pobreza, sí, este espíritu de pobreza! ¡Entonces amaremos a Dios perfectamente!  </a:t>
            </a:r>
            <a:r>
              <a:rPr lang="es-PE" sz="2000" kern="0" dirty="0">
                <a:solidFill>
                  <a:schemeClr val="bg1"/>
                </a:solidFill>
                <a:effectLst>
                  <a:glow rad="1143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(XI, 657</a:t>
            </a:r>
            <a:r>
              <a:rPr lang="es-PE" sz="2000" kern="0" dirty="0" smtClean="0">
                <a:solidFill>
                  <a:schemeClr val="bg1"/>
                </a:solidFill>
                <a:effectLst>
                  <a:glow rad="1143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)</a:t>
            </a:r>
            <a:endParaRPr lang="es-ES" sz="2000" kern="0" dirty="0">
              <a:solidFill>
                <a:schemeClr val="bg1"/>
              </a:solidFill>
              <a:effectLst>
                <a:glow rad="1143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59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1" y="461491"/>
            <a:ext cx="8341504" cy="5913551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2446986" y="667558"/>
            <a:ext cx="6130342" cy="290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es-PE" sz="3200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 ESSENCE" panose="02000000000000000000" pitchFamily="2" charset="0"/>
                <a:ea typeface="Adobe Heiti Std R" pitchFamily="34" charset="-128"/>
              </a:rPr>
              <a:t>Asumir </a:t>
            </a:r>
            <a:r>
              <a:rPr lang="es-PE" sz="3200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 ESSENCE" panose="02000000000000000000" pitchFamily="2" charset="0"/>
                <a:ea typeface="Adobe Heiti Std R" pitchFamily="34" charset="-128"/>
              </a:rPr>
              <a:t>con responsabilidad el llamado a ser testigos de la misericordia en medio de un mundo que olvida la solidaridad </a:t>
            </a:r>
            <a:r>
              <a:rPr lang="es-PE" sz="3200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 ESSENCE" panose="02000000000000000000" pitchFamily="2" charset="0"/>
                <a:ea typeface="Adobe Heiti Std R" pitchFamily="34" charset="-128"/>
              </a:rPr>
              <a:t>y </a:t>
            </a:r>
            <a:r>
              <a:rPr lang="es-PE" sz="3200" kern="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 ESSENCE" panose="02000000000000000000" pitchFamily="2" charset="0"/>
                <a:ea typeface="Adobe Heiti Std R" pitchFamily="34" charset="-128"/>
              </a:rPr>
              <a:t>la presencia de Cristo en los pobres.</a:t>
            </a:r>
            <a:r>
              <a:rPr lang="es-ES_tradnl" sz="3200" kern="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algn="l" rotWithShape="0">
                    <a:prstClr val="black"/>
                  </a:outerShdw>
                </a:effectLst>
                <a:latin typeface="AR ESSENCE" panose="02000000000000000000" pitchFamily="2" charset="0"/>
                <a:ea typeface="Adobe Heiti Std R" pitchFamily="34" charset="-128"/>
              </a:rPr>
              <a:t> </a:t>
            </a:r>
            <a:endParaRPr lang="es-PE" sz="3200" kern="0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algn="l" rotWithShape="0">
                  <a:prstClr val="black"/>
                </a:outerShdw>
              </a:effectLst>
              <a:latin typeface="AR ESSENCE" panose="02000000000000000000" pitchFamily="2" charset="0"/>
              <a:ea typeface="Adobe Heiti Std R" pitchFamily="34" charset="-128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4767" y="5645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4767" y="5645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s-P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s-P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-1"/>
          <a:stretch/>
        </p:blipFill>
        <p:spPr>
          <a:xfrm>
            <a:off x="476998" y="515153"/>
            <a:ext cx="8216242" cy="58083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5 Rectángulo"/>
          <p:cNvSpPr/>
          <p:nvPr/>
        </p:nvSpPr>
        <p:spPr>
          <a:xfrm>
            <a:off x="592907" y="453637"/>
            <a:ext cx="2318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Oración final </a:t>
            </a:r>
            <a:endParaRPr lang="es-PE" sz="2800" dirty="0"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3625" y="648915"/>
            <a:ext cx="5459614" cy="5468550"/>
          </a:xfr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Señor Jesús, Tú nos dices que nadie puede servir a dos señores a la vez,                             porque amará a uno y odiará a otro,                                por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eso, Señor, ahora que nos haces ver la necesidad de que nuestro corazón  sea solo tuyo, y que nuestra vida, refleje y manifieste tu vida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, que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todo lo que hagamos y digamos, exprese tus enseñanzas, te pedimos que nos des la gracia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de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hacer vida lo que nos pides, de imitar tus actitudes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, y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así ser fieles en todo lo que nos pides, ya sea mucho o poco, pero fieles y auténticos,  como nos pides y como lo fuiste Tú. </a:t>
            </a:r>
            <a:endParaRPr lang="es-PE" sz="24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Que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así sea.</a:t>
            </a: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s-PE" sz="24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 </a:t>
            </a:r>
            <a:endParaRPr lang="es-PE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0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0" y="500225"/>
            <a:ext cx="8199982" cy="585483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074276" y="606856"/>
            <a:ext cx="35924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Brush Script Std" panose="03060802040607070404" pitchFamily="66" charset="0"/>
                <a:cs typeface="Aharoni" panose="02010803020104030203" pitchFamily="2" charset="-79"/>
              </a:rPr>
              <a:t>¡Oh María sin pecado concebida, ruega por nosotros que recurrimos a Ti!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53167" y="6355055"/>
            <a:ext cx="4551165" cy="400110"/>
          </a:xfrm>
          <a:prstGeom prst="rect">
            <a:avLst/>
          </a:prstGeom>
          <a:solidFill>
            <a:srgbClr val="05410C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>
              <a:spcBef>
                <a:spcPts val="0"/>
              </a:spcBef>
              <a:defRPr/>
            </a:pP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</a:t>
            </a: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Sor Pilar Caycho Vela  </a:t>
            </a:r>
            <a:r>
              <a:rPr lang="es-PE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- Hija </a:t>
            </a:r>
            <a:r>
              <a:rPr lang="es-PE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de la </a:t>
            </a:r>
            <a:r>
              <a:rPr lang="es-PE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Caridad de San Vicente de Paúl</a:t>
            </a:r>
            <a:endParaRPr lang="es-PE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12934" y="1973622"/>
            <a:ext cx="208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i="1" dirty="0" smtClean="0">
                <a:solidFill>
                  <a:schemeClr val="bg1"/>
                </a:solidFill>
              </a:rPr>
              <a:t>Festividad de</a:t>
            </a:r>
            <a:endParaRPr lang="es-PE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536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6" y="503944"/>
            <a:ext cx="8178078" cy="581958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92432" y="503944"/>
            <a:ext cx="7946266" cy="5539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s-PE" sz="3000" dirty="0" smtClean="0">
                <a:solidFill>
                  <a:schemeClr val="tx1"/>
                </a:solidFill>
                <a:latin typeface="Clarendon Blk BT" panose="02040905050505020204" pitchFamily="18" charset="0"/>
              </a:rPr>
              <a:t>			</a:t>
            </a:r>
            <a:endParaRPr lang="es-PE" sz="3000" dirty="0">
              <a:solidFill>
                <a:schemeClr val="tx1"/>
              </a:solidFill>
              <a:latin typeface="Clarendon Blk BT" panose="020409050505050202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1980" y="424095"/>
            <a:ext cx="2831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dirty="0">
                <a:solidFill>
                  <a:srgbClr val="FFFFFF"/>
                </a:solidFill>
                <a:effectLst>
                  <a:glow rad="101600">
                    <a:srgbClr val="880C0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</a:rPr>
              <a:t> </a:t>
            </a:r>
            <a:r>
              <a:rPr lang="es-PE" sz="3200" dirty="0">
                <a:solidFill>
                  <a:srgbClr val="FFFF00"/>
                </a:solidFill>
                <a:effectLst>
                  <a:glow rad="101600">
                    <a:srgbClr val="880C0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</a:rPr>
              <a:t>AMBIENTACIÓN: </a:t>
            </a:r>
            <a:endParaRPr lang="es-PE" sz="3200" dirty="0"/>
          </a:p>
        </p:txBody>
      </p:sp>
      <p:sp>
        <p:nvSpPr>
          <p:cNvPr id="3" name="Rectángulo 2"/>
          <p:cNvSpPr/>
          <p:nvPr/>
        </p:nvSpPr>
        <p:spPr>
          <a:xfrm>
            <a:off x="650385" y="866192"/>
            <a:ext cx="794626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9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No se puede servir a Dios y al dinero. Cuando se idolatran los bienes materiales, se pierde el horizonte del Reino y </a:t>
            </a:r>
            <a:r>
              <a:rPr lang="es-ES_tradnl" sz="29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Dios </a:t>
            </a:r>
            <a:r>
              <a:rPr lang="es-ES_tradnl" sz="29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es desplazado </a:t>
            </a:r>
            <a:r>
              <a:rPr lang="es-ES_tradnl" sz="29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 la vida del ser humano</a:t>
            </a:r>
          </a:p>
          <a:p>
            <a:pPr algn="ctr"/>
            <a:endParaRPr lang="es-ES_tradnl" sz="29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es-ES_tradnl" sz="29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es-ES_tradnl" sz="29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es-ES_tradnl" sz="29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es-ES_tradnl" sz="29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s-ES_tradnl" sz="29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Poco </a:t>
            </a:r>
            <a:r>
              <a:rPr lang="es-ES_tradnl" sz="29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importan entonces los pobres, </a:t>
            </a:r>
            <a:r>
              <a:rPr lang="es-ES_tradnl" sz="29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             los </a:t>
            </a:r>
            <a:r>
              <a:rPr lang="es-ES_tradnl" sz="29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explotados, los miserables.</a:t>
            </a:r>
            <a:endParaRPr lang="es-PE" sz="2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3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8" y="452809"/>
            <a:ext cx="8276812" cy="593511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67944" y="389798"/>
            <a:ext cx="2465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_tradnl" sz="28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Oración inicial</a:t>
            </a:r>
            <a:endParaRPr lang="es-PE" sz="28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1691" y="517205"/>
            <a:ext cx="5112912" cy="429407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PE" sz="2800" dirty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Señor Jesús Tú que nos dices que quien es fiel en lo poco  también lo es lo mucho, y que quien no es fiel en lo poco tampoco lo será en lo mucho, al dejarnos estas enseñanzas donde nos invitas a ser astutos </a:t>
            </a:r>
            <a:r>
              <a:rPr lang="es-PE" sz="2800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           y </a:t>
            </a:r>
            <a:r>
              <a:rPr lang="es-PE" sz="2800" dirty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precavidos en las cosas </a:t>
            </a:r>
            <a:r>
              <a:rPr lang="es-PE" sz="2800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                 referentes </a:t>
            </a:r>
            <a:r>
              <a:rPr lang="es-PE" sz="2800" dirty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a la vida eterna, </a:t>
            </a:r>
            <a:r>
              <a:rPr lang="es-PE" sz="2800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                      te </a:t>
            </a:r>
            <a:r>
              <a:rPr lang="es-PE" sz="2800" dirty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pedimos que nos ayudes</a:t>
            </a:r>
            <a:r>
              <a:rPr lang="es-PE" sz="2800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800" dirty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a tener la actitud de fidelidad y              la disposición </a:t>
            </a:r>
            <a:endParaRPr lang="es-PE" sz="2800" dirty="0">
              <a:ln w="1905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002600"/>
                </a:outerShdw>
              </a:effectLst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597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0147"/>
            <a:ext cx="8229600" cy="5757705"/>
          </a:xfrm>
          <a:prstGeom prst="rect">
            <a:avLst/>
          </a:prstGeom>
        </p:spPr>
      </p:pic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659226" y="463639"/>
            <a:ext cx="4905226" cy="468791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s-PE" sz="2800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de docilidad </a:t>
            </a:r>
            <a:r>
              <a:rPr lang="es-PE" sz="2800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para estar atentos                      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s-PE" sz="2800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 </a:t>
            </a:r>
            <a:r>
              <a:rPr lang="es-PE" sz="2800" dirty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a lo que nos </a:t>
            </a:r>
            <a:r>
              <a:rPr lang="es-PE" sz="2800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pides buscando </a:t>
            </a:r>
            <a:r>
              <a:rPr lang="es-PE" sz="2800" dirty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que seas Tú el único y </a:t>
            </a:r>
            <a:endParaRPr lang="es-PE" sz="2800" dirty="0" smtClean="0">
              <a:ln w="1905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002600"/>
                </a:outerShdw>
              </a:effectLst>
              <a:latin typeface="AR ESSENCE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s-PE" sz="2800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verdadero </a:t>
            </a:r>
            <a:r>
              <a:rPr lang="es-PE" sz="2800" dirty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sentido de nuestra vida,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s-PE" sz="2800" dirty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el único a quien seguimos y amamos, por quien </a:t>
            </a:r>
            <a:r>
              <a:rPr lang="es-PE" sz="2800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y                          </a:t>
            </a:r>
            <a:r>
              <a:rPr lang="es-PE" sz="2800" dirty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para quien, vivimos. </a:t>
            </a:r>
            <a:endParaRPr lang="es-PE" sz="2800" dirty="0" smtClean="0">
              <a:ln w="1905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002600"/>
                </a:outerShdw>
              </a:effectLst>
              <a:latin typeface="AR ESSENCE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s-PE" sz="2800" dirty="0" smtClean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Que </a:t>
            </a:r>
            <a:r>
              <a:rPr lang="es-PE" sz="2800" dirty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rgbClr val="002600"/>
                  </a:outerShdw>
                </a:effectLst>
                <a:latin typeface="AR ESSENCE" panose="02000000000000000000" pitchFamily="2" charset="0"/>
              </a:rPr>
              <a:t>así sea.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s-PE" sz="2800" dirty="0">
              <a:ln w="1905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rgbClr val="002600"/>
                </a:outerShdw>
              </a:effectLst>
              <a:latin typeface="AR ESSENCE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s-ES_tradnl" sz="28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02600">
                    <a:alpha val="60000"/>
                  </a:srgbClr>
                </a:glow>
                <a:outerShdw blurRad="50800" dist="38100" algn="l" rotWithShape="0">
                  <a:srgbClr val="002600"/>
                </a:outerShdw>
              </a:effectLst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5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" y="449826"/>
            <a:ext cx="8354291" cy="5958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Rectángulo"/>
          <p:cNvSpPr/>
          <p:nvPr/>
        </p:nvSpPr>
        <p:spPr>
          <a:xfrm>
            <a:off x="4572000" y="746323"/>
            <a:ext cx="379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800" i="1" kern="0" dirty="0">
                <a:solidFill>
                  <a:srgbClr val="FFFFFF"/>
                </a:solidFill>
                <a:effectLst>
                  <a:glow rad="101600">
                    <a:srgbClr val="3F0C0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s-PE" sz="2800" kern="0" dirty="0">
              <a:solidFill>
                <a:srgbClr val="FFFFFF"/>
              </a:solidFill>
              <a:effectLst>
                <a:glow rad="101600">
                  <a:srgbClr val="3F0C03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7221" y="3065692"/>
            <a:ext cx="55188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800" u="sng" kern="0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Berlin Sans FB" panose="020E0602020502020306" pitchFamily="34" charset="0"/>
              </a:rPr>
              <a:t>Motivación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Berlin Sans FB" panose="020E0602020502020306" pitchFamily="34" charset="0"/>
              </a:rPr>
              <a:t>: </a:t>
            </a: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Berlin Sans FB" panose="020E0602020502020306" pitchFamily="34" charset="0"/>
              </a:rPr>
              <a:t>El seguimiento de Jesús exige la exclusividad: nadie puede servir a dos señores. </a:t>
            </a:r>
            <a:r>
              <a:rPr lang="es-PE" sz="2800" kern="0" dirty="0" smtClean="0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Berlin Sans FB" panose="020E0602020502020306" pitchFamily="34" charset="0"/>
              </a:rPr>
              <a:t>          Los </a:t>
            </a:r>
            <a:r>
              <a:rPr lang="es-PE" sz="2800" kern="0" dirty="0"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latin typeface="Berlin Sans FB" panose="020E0602020502020306" pitchFamily="34" charset="0"/>
              </a:rPr>
              <a:t>bienes materiales son un instrumento más para la construcción del Reino, no un fin en sí mismos. Escuchemos: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79512" y="5406315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PE" sz="2800" b="1" i="1" kern="0" dirty="0">
                <a:solidFill>
                  <a:srgbClr val="FFFFFF"/>
                </a:solidFill>
                <a:effectLst>
                  <a:glow rad="101600">
                    <a:srgbClr val="3E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32236" y="527173"/>
            <a:ext cx="3267032" cy="1159959"/>
          </a:xfrm>
          <a:prstGeom prst="roundRect">
            <a:avLst>
              <a:gd name="adj" fmla="val 16667"/>
            </a:avLst>
          </a:prstGeom>
          <a:solidFill>
            <a:srgbClr val="00600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LECTIO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¿Qué dice el texto</a:t>
            </a:r>
            <a:r>
              <a:rPr lang="es-P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?            </a:t>
            </a:r>
            <a:r>
              <a:rPr lang="es-PE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Lc</a:t>
            </a:r>
            <a:r>
              <a:rPr lang="es-PE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s-P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16, </a:t>
            </a:r>
            <a:r>
              <a:rPr lang="es-PE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1-13</a:t>
            </a:r>
            <a:endParaRPr lang="es-PE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7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6" y="483870"/>
            <a:ext cx="8282227" cy="589026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7543" y="4832488"/>
            <a:ext cx="80243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aquel tiempo, dijo Jesús a sus discípulos: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-Un </a:t>
            </a: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hombre rico tenía un administrador, a quien acusaron ante su señor de malgastar sus bienes.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s-ES" sz="2800" b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84284" y="734097"/>
            <a:ext cx="4507605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San </a:t>
            </a:r>
            <a:r>
              <a:rPr lang="es-ES" sz="28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Lucas  16, 1-13</a:t>
            </a:r>
            <a:endParaRPr lang="es-PE" sz="24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50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1237" r="220" b="1127"/>
          <a:stretch/>
        </p:blipFill>
        <p:spPr>
          <a:xfrm>
            <a:off x="489396" y="528033"/>
            <a:ext cx="8152328" cy="57954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55482" y="953036"/>
            <a:ext cx="47862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Entonces lo llamó y le dijo</a:t>
            </a: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endParaRPr lang="es-ES" sz="28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34745" y="4479702"/>
            <a:ext cx="614409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“¿Es cierto lo que me cuentan de ti? Entrégame el balance de tu gestión, porque quedas despedido." </a:t>
            </a:r>
            <a:endParaRPr lang="es-ES" sz="28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79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8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.8"/>
</p:tagLst>
</file>

<file path=ppt/theme/theme1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pia de LA_AMISTAD3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1676</TotalTime>
  <Words>2039</Words>
  <Application>Microsoft Office PowerPoint</Application>
  <PresentationFormat>Presentación en pantalla (4:3)</PresentationFormat>
  <Paragraphs>128</Paragraphs>
  <Slides>37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37</vt:i4>
      </vt:variant>
    </vt:vector>
  </HeadingPairs>
  <TitlesOfParts>
    <vt:vector size="68" baseType="lpstr">
      <vt:lpstr>Adobe Fan Heiti Std B</vt:lpstr>
      <vt:lpstr>Adobe Gothic Std B</vt:lpstr>
      <vt:lpstr>Adobe Heiti Std R</vt:lpstr>
      <vt:lpstr>Arial Unicode MS</vt:lpstr>
      <vt:lpstr>Aharoni</vt:lpstr>
      <vt:lpstr>Aparajita</vt:lpstr>
      <vt:lpstr>AR CENA</vt:lpstr>
      <vt:lpstr>AR ESSENCE</vt:lpstr>
      <vt:lpstr>Arial</vt:lpstr>
      <vt:lpstr>Arial Narrow</vt:lpstr>
      <vt:lpstr>Arial Rounded MT Bold</vt:lpstr>
      <vt:lpstr>Berlin Sans FB</vt:lpstr>
      <vt:lpstr>Brush Script Std</vt:lpstr>
      <vt:lpstr>Calibri</vt:lpstr>
      <vt:lpstr>Calibri Light</vt:lpstr>
      <vt:lpstr>CentSchbkCyrill BT</vt:lpstr>
      <vt:lpstr>Clarendon Blk BT</vt:lpstr>
      <vt:lpstr>Comic Sans MS</vt:lpstr>
      <vt:lpstr>Impact</vt:lpstr>
      <vt:lpstr>Poor Richard</vt:lpstr>
      <vt:lpstr>Tekton Pro</vt:lpstr>
      <vt:lpstr>Times</vt:lpstr>
      <vt:lpstr>Times New Roman</vt:lpstr>
      <vt:lpstr>Verdana</vt:lpstr>
      <vt:lpstr>Wingdings</vt:lpstr>
      <vt:lpstr>2_Diseño predeterminado</vt:lpstr>
      <vt:lpstr>Copia de LA_AMISTAD3</vt:lpstr>
      <vt:lpstr>4_Diseño predeterminado</vt:lpstr>
      <vt:lpstr>En blanco</vt:lpstr>
      <vt:lpstr>1_Diseño predeterminado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PILAR</cp:lastModifiedBy>
  <cp:revision>207</cp:revision>
  <dcterms:created xsi:type="dcterms:W3CDTF">2016-09-11T03:04:01Z</dcterms:created>
  <dcterms:modified xsi:type="dcterms:W3CDTF">2019-09-16T21:18:00Z</dcterms:modified>
</cp:coreProperties>
</file>