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47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E488-3735-4F5D-ABAD-F8F9F07D739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BD773-4432-4735-AF9A-B88E9CA640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D89C1-57E5-42B2-9431-FD6B67F0607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02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5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D89C1-57E5-42B2-9431-FD6B67F0607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0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D89C1-57E5-42B2-9431-FD6B67F0607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1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F547-E90C-4781-A0BD-A72BFFAA729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03712-5496-48FF-9B6D-6CE5CDF9B5F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2481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6E85E-D0CB-45EE-9AA3-BA08FFBA9C8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B4A49-5FCF-4F9D-9D05-19969F06D4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68855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B9F20-E1AA-4C1F-AC15-D680D318A2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748946"/>
      </p:ext>
    </p:extLst>
  </p:cSld>
  <p:clrMapOvr>
    <a:masterClrMapping/>
  </p:clrMapOvr>
  <p:transition spd="med">
    <p:comb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FF986-E1EA-4354-A782-2C51CB25CD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49641"/>
      </p:ext>
    </p:extLst>
  </p:cSld>
  <p:clrMapOvr>
    <a:masterClrMapping/>
  </p:clrMapOvr>
  <p:transition spd="med">
    <p:comb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7F069-BF5C-4415-95D9-5FDFD0CCFB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68994"/>
      </p:ext>
    </p:extLst>
  </p:cSld>
  <p:clrMapOvr>
    <a:masterClrMapping/>
  </p:clrMapOvr>
  <p:transition spd="med">
    <p:comb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E1A4C-F3AD-421F-B1DC-86749AB153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257331"/>
      </p:ext>
    </p:extLst>
  </p:cSld>
  <p:clrMapOvr>
    <a:masterClrMapping/>
  </p:clrMapOvr>
  <p:transition spd="med">
    <p:comb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1B705-6FA7-4CAB-8F6A-9138CDF805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83255"/>
      </p:ext>
    </p:extLst>
  </p:cSld>
  <p:clrMapOvr>
    <a:masterClrMapping/>
  </p:clrMapOvr>
  <p:transition spd="med">
    <p:comb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03B77-FAA4-484A-9146-4D54A182E8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877347"/>
      </p:ext>
    </p:extLst>
  </p:cSld>
  <p:clrMapOvr>
    <a:masterClrMapping/>
  </p:clrMapOvr>
  <p:transition spd="med">
    <p:comb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7D2BC-644A-4C28-BA8E-92C84D7D0CD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202970"/>
      </p:ext>
    </p:extLst>
  </p:cSld>
  <p:clrMapOvr>
    <a:masterClrMapping/>
  </p:clrMapOvr>
  <p:transition spd="med">
    <p:comb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8AB93-25A0-4155-8C7E-ACE8DDBD13A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995062"/>
      </p:ext>
    </p:extLst>
  </p:cSld>
  <p:clrMapOvr>
    <a:masterClrMapping/>
  </p:clrMapOvr>
  <p:transition spd="med">
    <p:comb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1BE6-0296-4563-B10A-825FAD9814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85474"/>
      </p:ext>
    </p:extLst>
  </p:cSld>
  <p:clrMapOvr>
    <a:masterClrMapping/>
  </p:clrMapOvr>
  <p:transition spd="med">
    <p:comb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44C2E-2487-496C-8BFA-2308D441855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993506"/>
      </p:ext>
    </p:extLst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AACA8-794E-422A-9A25-5A685BB4489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E467A-3CB4-4791-A7AD-C496BAFC4D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098612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A6DF-5975-4707-B151-2F2AEFB98C2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061618"/>
      </p:ext>
    </p:extLst>
  </p:cSld>
  <p:clrMapOvr>
    <a:masterClrMapping/>
  </p:clrMapOvr>
  <p:transition spd="med">
    <p:comb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00FE9-B40C-41A2-A4F2-6C5152C6707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328414"/>
      </p:ext>
    </p:extLst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BD397-1329-4811-8007-70AD982D97ED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74617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2F230-F02C-4DA1-9BB5-B59361735240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328601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34DA2-21C6-42F7-A34C-25BA732321C5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020209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89EF5-51E5-46DB-8BEF-7A888FEE476B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17682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FE6D4-67F2-4A4E-A329-2F01E6B37925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4185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EB7D-DDE4-47DC-89B2-8E80285064EA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13196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D2988-C123-42FE-AA41-530582ABC46E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139822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45368-32C9-46AD-A526-D8B36C4E0028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6439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D6FA-319A-4065-926C-6D4448AD9B3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2DF70-523F-46AD-A9DB-3728A2F079C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0770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B3635-5177-4BBA-8D2C-FB50618B73FD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12361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8B030-0F4D-4641-8CC8-E474AC5EAB4D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78380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9A909-4274-474E-9B74-8BB3A5BDE970}" type="slidenum"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7428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73A9E-433C-4BB3-9029-DDC329E016B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3778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92082-D80F-4C82-B208-64200045BB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4908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D12FA-5123-4647-A1A9-29B64B9E96E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1102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5DEB2-6769-4787-850C-7179F4870FE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9781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A9F7-7B37-4BD5-BD46-44D7649BAB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4827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AAB3D-19AA-4578-B523-BBD4B969F2A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4327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BFD50-CC08-469B-896E-E1C3FC441DD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0364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297FC-0F62-4422-A3D4-AD0CD6E86260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12A66-2241-4030-942A-05CAC9867E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79711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6CB20-1ABF-4BF0-9F82-F9997D775E9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7857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F629-282D-44E4-8590-B5EEB9341D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94200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8BFAA-2820-4CF2-A691-33612DFCFFA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42056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2A4F-B7EC-4F49-BC9E-744BE14E10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1089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72858-800A-44EF-AE5A-55CE760C422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59511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49058-EB6D-40E9-8423-0F3FDA23BD2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85814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F9C13-87A8-4BB1-9F4C-3FA9FDC2406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22405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314C1-B108-4C65-A8EE-A87014AD8FD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25108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0D7E8-54A8-47FA-BE8E-1065E68DC1C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59732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60B0B-025F-48D7-8B64-F4FD965E672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5075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3D954-1508-471C-B4C5-D2173AB72CBE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9C5C0-DE88-4416-9727-53DCC7F77A9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5357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8653-E553-44CE-A292-13EEB7F4C41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75175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E2377-5267-4AF2-B350-E1AF5F44082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04655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BBC5C-77AD-41E1-88BF-509109C7A79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90912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5AB28-5B8C-42B0-992A-FA0F6FE2A56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282945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9E3-863E-482B-882C-B22508E1EF8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402445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8189-4B47-48BD-B2FC-25E94C6D14E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4CD88-264C-4497-A5DF-5C92A992CE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08028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0BFCB-F356-485E-901E-4C02C5609AC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6A53E-1EF0-480F-8A59-A786438E4A4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8007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3C63B-2546-4E09-82AB-0E16653BBC2E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2CF44-6A20-4D7B-BEF9-A06FC85F056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81475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5D9D9-9424-4292-BCF4-841F287160C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838AA-1F21-4812-95D3-C32FEE0FD81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6285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B61ED-1B5C-459C-8273-5638E0B9861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B49FC-C22F-4E40-AD1E-BA211C44DD9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40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1103E-2761-4353-9BE9-D061455254E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FD2AD-02ED-488E-8D19-DF1956F6CA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75613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C27CC-E41B-403D-AE34-9A35C80178A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9117C-5E08-45F6-BD44-DAF16747ED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6760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6FDD5-6DCF-45CA-8949-2353C056884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1C9AB-16B3-4495-B4B9-86C585CA72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59897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25BF2-9112-419B-9569-49CCCEA13973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44419-8981-4C39-8328-096BC3602D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46094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37BBD-EE59-405B-9AED-6D083A08A61D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B852F-CDEB-4433-BD9F-C4158D0130E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7817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D4565-3FBB-436F-B8FB-8B40CC88EBAE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59E29-B904-4C33-9001-5710EDEA829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1394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739D-220F-4DFF-8ABC-35A471B0D20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0B3E-B3FD-45CB-8F52-C4ED0A98E3A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45366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7BD2F-C7D5-43D8-9AD4-477CE26F226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92682"/>
      </p:ext>
    </p:extLst>
  </p:cSld>
  <p:clrMapOvr>
    <a:masterClrMapping/>
  </p:clrMapOvr>
  <p:transition spd="slow">
    <p:checke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99065-9EBC-4AAF-A6BB-C5CA717A0A4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0816"/>
      </p:ext>
    </p:extLst>
  </p:cSld>
  <p:clrMapOvr>
    <a:masterClrMapping/>
  </p:clrMapOvr>
  <p:transition spd="slow">
    <p:checke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5CED2-335D-45CA-B0B3-ACEC497BF24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31198"/>
      </p:ext>
    </p:extLst>
  </p:cSld>
  <p:clrMapOvr>
    <a:masterClrMapping/>
  </p:clrMapOvr>
  <p:transition spd="slow">
    <p:checke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2B5D7-182C-470A-BBBC-4B16D8C93F1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840176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99C9-6D0F-4934-98B3-BE5BAE195D6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CF19F-CAF9-4256-B006-E4DE3153EAF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189628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090B6-7CD9-4BFD-85CC-45D9E610C4D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21082"/>
      </p:ext>
    </p:extLst>
  </p:cSld>
  <p:clrMapOvr>
    <a:masterClrMapping/>
  </p:clrMapOvr>
  <p:transition spd="slow"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6E595-1DB8-4D8A-ADA3-4BA2706CE61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40930"/>
      </p:ext>
    </p:extLst>
  </p:cSld>
  <p:clrMapOvr>
    <a:masterClrMapping/>
  </p:clrMapOvr>
  <p:transition spd="slow"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4A428-3148-4CAA-A939-95044AEA128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19817"/>
      </p:ext>
    </p:extLst>
  </p:cSld>
  <p:clrMapOvr>
    <a:masterClrMapping/>
  </p:clrMapOvr>
  <p:transition spd="slow"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3B1B4-DEE9-45CB-8D20-81229762344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34637"/>
      </p:ext>
    </p:extLst>
  </p:cSld>
  <p:clrMapOvr>
    <a:masterClrMapping/>
  </p:clrMapOvr>
  <p:transition spd="slow">
    <p:checke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0AE92-C676-4EB7-BBEF-A1176FAD8B1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078301"/>
      </p:ext>
    </p:extLst>
  </p:cSld>
  <p:clrMapOvr>
    <a:masterClrMapping/>
  </p:clrMapOvr>
  <p:transition spd="slow">
    <p:checke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140D5-2225-4E74-BA04-91022DAD067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73747"/>
      </p:ext>
    </p:extLst>
  </p:cSld>
  <p:clrMapOvr>
    <a:masterClrMapping/>
  </p:clrMapOvr>
  <p:transition spd="slow">
    <p:checke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7B85F-DF7A-4D45-8309-EF43B9199AE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817044"/>
      </p:ext>
    </p:extLst>
  </p:cSld>
  <p:clrMapOvr>
    <a:masterClrMapping/>
  </p:clrMapOvr>
  <p:transition spd="slow">
    <p:checke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13F3-CCFC-4961-94F4-640AEDFD4C4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86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F21C5-81ED-41F7-BC6B-43FA2CF10A8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07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3E406-1FC4-4225-BDE9-8CE0E410544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DB692-15EB-49E9-9FB4-6CBB870B9270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F0390-0BD5-42D1-945E-006D99D18D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6971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220CC-C366-49CB-9989-06755C3E41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20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B1C2C-1105-40EF-A0F3-E7E2C5B62B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491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71A13-48BB-4DE3-A469-8CE717EEF7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6874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CEFE0-1B8F-4845-BEA6-3CD2AC4766F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67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16342-65AE-453A-9761-9214BD2D766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10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B7521-12A0-411B-95A1-78568DFD15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673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3E18F-0CEA-4466-8164-D93CB40D69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23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6F25E-6B44-4F13-A2B6-817DAAF9637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48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10935-1E8B-460F-9A0B-E31BD30092E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1C018-4FA0-4DBF-BC1E-873092AB56E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53450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DC1E0-F87F-4160-A162-3535E6D81C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728EE-1A3E-4B13-9457-D44CE8228A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1915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81D5-B62E-427C-9028-827171D2DF1D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3E062-0F3F-4DD8-8B02-D7A8811D6B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428119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8099DA-8BF3-471D-A4E2-B385256C9EA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11CC2-0468-441B-8EAA-FA8EF99B57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51147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A878-CB01-4BB8-921E-1A2CF44495D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D1FBD-58CE-42CD-8C73-7EEEAC385B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45558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8B363-17E0-433B-9D6C-0F57607D7E0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69583-4B52-41F0-A93D-99EB7B2784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10789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0F6D7-60A2-4541-901A-EBA6E0933E8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D6B2-4FD8-4F0D-8372-8F3564ABD6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00291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732-C2C7-4446-9F48-85BAE408CAE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ED1DC-CAA7-481C-ACCC-2D36D8D9F2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8833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CF252-C738-4A95-986D-54C1E61EC08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6C7F-80F8-485E-BBDE-97FCF70E42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993446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33DBF-12B1-4CE2-BA4B-6827B245E96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77264-3514-4FF0-8CD0-99D39F4B7E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357226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9D41D-289B-43E5-B393-CA10835D057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C278-CBBA-4947-98EC-BD1DE6320F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5699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6067-5863-4CA0-A87A-71B12A1D4D9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D3080-34DA-4240-8E35-8430C2F18A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54126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1EBAC-A433-46D8-B17B-48AA8FD6C7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5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25B7B-D10E-489A-80FC-0A99927FFBD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3C869-E2FD-4F46-B748-02C13F1EE58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92856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B831-80E6-4EE2-B357-ABF97E3155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94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50508-1DB6-44C1-B31E-8F508E11B44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534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9A991-D07A-40F2-ABA5-059359FC0FA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567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BFFEF-5FE0-4969-8C1F-4C02DC29DA6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459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3330B-44D0-4384-A9C9-086356FF139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82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6AB25-D3E1-48BF-8AAE-7497FC8606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556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EB4BA-16B4-448E-BCFE-28B3D03E64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152F4-4A2E-470F-8F2E-B4BAF96EA51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10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60504-6AA8-4B80-8C79-078AF23FCE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45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F4FB2-0B1E-4761-9E14-68D3F888E4C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82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1D7F9-8176-4809-BDF0-F3B8A281A55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19F5B-161C-4536-B4F5-5FC51CCF10E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0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DC595-4960-41F5-9FBD-DB43FE25E61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573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E345E0-4A8A-4C4B-9256-0ECC0D0E7C85}" type="slidenum"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8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449A6-22B5-4EB0-8167-81F62D36EE5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30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6A39E-8013-482B-9FE2-BFD92DB9D17C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DA2B47-5F94-4ECB-91C7-2EA9657E94E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23476C-9C29-4262-98D3-A130305C2D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39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34DE94-A431-4293-92E6-FD1C94F55A9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4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55F14-7CC3-4EC1-B642-6AE17B2AEE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4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18BFD-B4DE-4D4C-81DD-C8D9A2D0034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17:26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21445-F4D9-4127-916C-0AE7056CE60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825CA5-4073-4BB1-AB09-F52F5ABDE9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7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508815"/>
            <a:ext cx="7984067" cy="5824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713905" y="5860532"/>
            <a:ext cx="1064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Imagen   portada </a:t>
            </a: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P. Erick.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9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525107"/>
            <a:ext cx="7944716" cy="57925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2647" y="5570076"/>
            <a:ext cx="7445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6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772601" y="451219"/>
            <a:ext cx="55438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¿Quién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 ustedes que tenga un  criado  arando o pastoreando, le dice  cuando llega  del campo:    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“Ven siéntate a la mesa"? </a:t>
            </a:r>
          </a:p>
        </p:txBody>
      </p:sp>
      <p:pic>
        <p:nvPicPr>
          <p:cNvPr id="6" name="Picture 2" descr="http://www.decorablog.com/wp-content/2009/10/shira_naho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4216" y="5248351"/>
            <a:ext cx="2380292" cy="13925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4" y="547447"/>
            <a:ext cx="8001598" cy="5768511"/>
          </a:xfrm>
          <a:prstGeom prst="rect">
            <a:avLst/>
          </a:prstGeo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24284" y="4780614"/>
            <a:ext cx="71543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¿No le dirá más bien: “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Prepárame la cena y sírveme mientras como y bebo, y luego                    comerás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beberás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tú"? </a:t>
            </a:r>
          </a:p>
        </p:txBody>
      </p:sp>
    </p:spTree>
    <p:extLst>
      <p:ext uri="{BB962C8B-B14F-4D97-AF65-F5344CB8AC3E}">
        <p14:creationId xmlns:p14="http://schemas.microsoft.com/office/powerpoint/2010/main" val="580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" y="498764"/>
            <a:ext cx="7994442" cy="5813422"/>
          </a:xfrm>
          <a:prstGeom prst="rect">
            <a:avLst/>
          </a:prstGeom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70515" y="5207260"/>
            <a:ext cx="79339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¿Tienen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estar agradecidos al criado porque ha hecho lo mandado? </a:t>
            </a:r>
          </a:p>
        </p:txBody>
      </p:sp>
    </p:spTree>
    <p:extLst>
      <p:ext uri="{BB962C8B-B14F-4D97-AF65-F5344CB8AC3E}">
        <p14:creationId xmlns:p14="http://schemas.microsoft.com/office/powerpoint/2010/main" val="31698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jw.org imagenes de Jesus conversando con  sus discipu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02501"/>
            <a:ext cx="7953952" cy="58126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55703" y="419377"/>
            <a:ext cx="35667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Así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también ustedes: Cuando hayan hecho todo lo mandado, digan: "Somos siervos, inútiles, hemos hecho lo que debíamos hacer."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83411" y="5592133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Palabra del Señor</a:t>
            </a:r>
          </a:p>
        </p:txBody>
      </p:sp>
    </p:spTree>
    <p:extLst>
      <p:ext uri="{BB962C8B-B14F-4D97-AF65-F5344CB8AC3E}">
        <p14:creationId xmlns:p14="http://schemas.microsoft.com/office/powerpoint/2010/main" val="4572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6" y="385970"/>
            <a:ext cx="8081818" cy="5869844"/>
          </a:xfrm>
          <a:prstGeom prst="rect">
            <a:avLst/>
          </a:prstGeom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94691" y="727378"/>
            <a:ext cx="321594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910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Lc</a:t>
            </a:r>
            <a:r>
              <a:rPr kumimoji="0" lang="ca-ES" sz="1800" b="1" i="1" u="none" strike="noStrike" kern="1200" cap="none" spc="0" normalizeH="0" baseline="0" noProof="0" dirty="0">
                <a:ln>
                  <a:noFill/>
                </a:ln>
                <a:solidFill>
                  <a:srgbClr val="910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17: </a:t>
            </a:r>
            <a:r>
              <a:rPr kumimoji="0" lang="ca-E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10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5-10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1" u="none" strike="noStrike" kern="1200" cap="none" spc="0" normalizeH="0" baseline="0" noProof="0" dirty="0">
              <a:ln>
                <a:noFill/>
              </a:ln>
              <a:solidFill>
                <a:srgbClr val="9105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En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aquel tiempo, los apóstoles le pidieron al Señor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 -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Auméntanos la fe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.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El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Señor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contestó: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-Si ustedes tuvieran fe como un granito de mostaza, dirían a ese árbol: “Arráncate de raíz y plántate en el mar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”. Y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les obedecería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. ¿Quién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de ustedes que tenga un criado arando o pastoreando, le dice cuando llega del campo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 “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Ven siéntate a la mesa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?”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algn="l" rotWithShape="0">
                  <a:srgbClr val="FFFFFF"/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12033" y="1192167"/>
            <a:ext cx="312200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¿No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le dirá más bien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 “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Prepárame la cena y sírveme mientras como y bebo, y luego comerás y beberás tú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”? </a:t>
            </a:r>
            <a:r>
              <a:rPr kumimoji="0" lang="es-PE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s-PE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 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¿Tienen que estar agradecidos al criado porque ha hecho lo mandado?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Así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también ustedes: Cuando hayan hecho todo lo mandado, digan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 “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Somos siervos inútiles, hemos hecho lo que debíamos hacer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”.</a:t>
            </a:r>
            <a:endParaRPr kumimoji="0" lang="ca-E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algn="l" rotWithShape="0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1188" y="41311"/>
            <a:ext cx="803889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Cada uno puede leer en voz alta el versículo que más le llamó la atención 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3" y="433731"/>
            <a:ext cx="8204612" cy="60093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28436" y="3512511"/>
            <a:ext cx="3358742" cy="2554545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5 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Dijeron los apóstoles al Señor: Auméntanos la fe. </a:t>
            </a:r>
            <a:r>
              <a:rPr kumimoji="0" lang="es-PE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6 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Entonces el Señor dijo: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Si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tuvierais fe como un grano de mostaza, podríais decir a este sicómoro: Desarráigate, y plántate en el mar; y os obedecería.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545" y="1038688"/>
            <a:ext cx="3482110" cy="2323348"/>
          </a:xfr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s-PE" sz="2400" dirty="0" smtClean="0">
                <a:solidFill>
                  <a:srgbClr val="FFFF6D"/>
                </a:solidFill>
                <a:effectLst>
                  <a:glow rad="101600">
                    <a:srgbClr val="140000"/>
                  </a:glow>
                </a:effectLst>
                <a:latin typeface="Arial Narrow" pitchFamily="34" charset="0"/>
              </a:rPr>
              <a:t> </a:t>
            </a:r>
            <a:r>
              <a:rPr lang="es-PE" sz="2400" dirty="0" smtClean="0">
                <a:solidFill>
                  <a:srgbClr val="FFFF00"/>
                </a:solidFill>
                <a:effectLst>
                  <a:glow rad="101600">
                    <a:srgbClr val="140000"/>
                  </a:glow>
                </a:effectLst>
                <a:latin typeface="Arial Narrow" pitchFamily="34" charset="0"/>
              </a:rPr>
              <a:t>Vv. 5 y 6: breve enseñanza sobre el poder de la fe.  ¿Qué reprocha Jesús a los discípulos? </a:t>
            </a:r>
            <a:r>
              <a:rPr lang="es-PE" sz="2400" dirty="0" smtClean="0">
                <a:solidFill>
                  <a:srgbClr val="FFFF00"/>
                </a:solidFill>
                <a:effectLst>
                  <a:glow rad="101600">
                    <a:srgbClr val="140000"/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¿Qué imágenes utiliza al hablar de la fe?</a:t>
            </a:r>
          </a:p>
          <a:p>
            <a:pPr algn="ctr">
              <a:buNone/>
            </a:pPr>
            <a:endParaRPr lang="es-PE" sz="2400" dirty="0" smtClean="0">
              <a:solidFill>
                <a:srgbClr val="FFFF6D"/>
              </a:solidFill>
              <a:effectLst>
                <a:glow rad="101600">
                  <a:srgbClr val="140000"/>
                </a:glow>
              </a:effectLst>
              <a:latin typeface="Arial Narrow" pitchFamily="34" charset="0"/>
            </a:endParaRPr>
          </a:p>
          <a:p>
            <a:pPr lvl="0" algn="ctr">
              <a:buNone/>
            </a:pPr>
            <a:endParaRPr lang="es-PE" sz="2400" dirty="0" smtClean="0">
              <a:solidFill>
                <a:srgbClr val="FFFF6D"/>
              </a:solidFill>
              <a:effectLst>
                <a:glow rad="101600">
                  <a:srgbClr val="140000"/>
                </a:glow>
              </a:effectLst>
              <a:latin typeface="Arial Narrow" pitchFamily="34" charset="0"/>
            </a:endParaRPr>
          </a:p>
          <a:p>
            <a:pPr algn="ctr">
              <a:buNone/>
            </a:pPr>
            <a:endParaRPr lang="es-PE" sz="2400" dirty="0">
              <a:solidFill>
                <a:srgbClr val="FFFF6D"/>
              </a:solidFill>
              <a:effectLst>
                <a:glow rad="101600">
                  <a:srgbClr val="140000"/>
                </a:glow>
              </a:effectLst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66362" y="431898"/>
            <a:ext cx="47698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Preguntas para la lectura: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000485" y="5242644"/>
            <a:ext cx="4680520" cy="12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140000"/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8198" name="Picture 6" descr="Resultado de imagen para ma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647383"/>
            <a:ext cx="3138169" cy="17956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1.wallpapersok.com/uploads/picture/934/45934/derevo-more-ostrov-luna-nebo.jpg?width=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0" y="485528"/>
            <a:ext cx="8060922" cy="57993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422232" y="3198643"/>
            <a:ext cx="4155647" cy="308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 Jesús le importa la calidad de la fe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63500">
                    <a:srgbClr val="00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63500">
                    <a:srgbClr val="00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¿Que 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63500">
                    <a:srgbClr val="0004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cambio radical espera de sus discípulos?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endParaRPr kumimoji="0" lang="es-PE" sz="3600" b="0" i="0" u="none" strike="noStrike" kern="0" cap="none" spc="0" normalizeH="0" baseline="0" noProof="0" dirty="0">
              <a:ln>
                <a:noFill/>
              </a:ln>
              <a:solidFill>
                <a:srgbClr val="FFFF6D"/>
              </a:solidFill>
              <a:effectLst>
                <a:glow rad="101600">
                  <a:srgbClr val="0008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9218" name="Picture 2" descr="Resultado de imagen para jw.org imagenes de Jesus conversando con  sus discipulo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561" y="588094"/>
            <a:ext cx="3992450" cy="5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4" y="453007"/>
            <a:ext cx="8065938" cy="5883137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068826" y="4991452"/>
            <a:ext cx="71725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1A0D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¿Qué se dice acerca de la tarea del criado en estos versículos?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88900">
                  <a:srgbClr val="1A0D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363447" y="593219"/>
            <a:ext cx="3291675" cy="79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Vv. 7-9: </a:t>
            </a:r>
            <a:r>
              <a:rPr kumimoji="0" lang="es-ES_tradnl" sz="2800" b="1" i="1" u="none" strike="noStrike" kern="120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el servicio cristiano</a:t>
            </a:r>
            <a:r>
              <a:rPr kumimoji="0" lang="es-ES_tradnl" sz="2800" b="1" i="0" u="none" strike="noStrike" kern="120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endParaRPr kumimoji="0" lang="es-PE" sz="2800" b="1" i="0" u="none" strike="noStrike" kern="0" cap="none" spc="0" normalizeH="0" baseline="0" noProof="0" dirty="0">
              <a:ln w="10160">
                <a:solidFill>
                  <a:srgbClr val="DAEDE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37673" y="1513188"/>
            <a:ext cx="3297382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7 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¿Quién de vosotros, teniendo un siervo que ara o apacienta ganado, al volver él del campo, luego le dice: Pasa, siéntate a la mesa? </a:t>
            </a:r>
            <a:r>
              <a:rPr kumimoji="0" lang="es-P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8 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¿No le dice más bien: Prepárame la cena, cíñete, y sírveme hasta que haya comido y bebido; y después de esto, come y bebe tú? </a:t>
            </a:r>
            <a:r>
              <a:rPr kumimoji="0" lang="es-P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9 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¿Acaso da gracias al siervo porque hizo lo que se le había mandado? Pienso que no. </a:t>
            </a:r>
          </a:p>
        </p:txBody>
      </p:sp>
    </p:spTree>
    <p:extLst>
      <p:ext uri="{BB962C8B-B14F-4D97-AF65-F5344CB8AC3E}">
        <p14:creationId xmlns:p14="http://schemas.microsoft.com/office/powerpoint/2010/main" val="19523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1" y="441960"/>
            <a:ext cx="8211462" cy="5875713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356314" y="4895140"/>
            <a:ext cx="6258609" cy="15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 ¿Cuál es su enseñanza sobre el servicio </a:t>
            </a:r>
            <a:r>
              <a:rPr kumimoji="0" lang="es-PE" sz="3200" b="0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cristiano.</a:t>
            </a:r>
            <a:endParaRPr kumimoji="0" lang="es-PE" sz="3200" b="0" i="0" u="none" strike="noStrike" kern="0" cap="none" spc="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75857" y="2614843"/>
            <a:ext cx="3257570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10 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Así también vosotros, cuando hayáis hecho todo lo que os ha sido ordenado, decid: Siervos inútiles somos, pues lo que debíamos hacer, hicimos.</a:t>
            </a:r>
            <a:endParaRPr kumimoji="0" lang="ca-E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323666" y="627730"/>
            <a:ext cx="3161953" cy="16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 w="11430"/>
                <a:solidFill>
                  <a:srgbClr val="FFFF69"/>
                </a:solidFill>
                <a:effectLst>
                  <a:glow rad="101600">
                    <a:srgbClr val="0008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V. 10: aplicación de la parábola a la realidad que viven los discípulos.</a:t>
            </a:r>
          </a:p>
        </p:txBody>
      </p:sp>
    </p:spTree>
    <p:extLst>
      <p:ext uri="{BB962C8B-B14F-4D97-AF65-F5344CB8AC3E}">
        <p14:creationId xmlns:p14="http://schemas.microsoft.com/office/powerpoint/2010/main" val="13300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11560" y="532822"/>
            <a:ext cx="7946708" cy="5776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11560" y="4293096"/>
            <a:ext cx="7992888" cy="2016224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69"/>
                </a:solidFill>
                <a:effectLst>
                  <a:glow rad="101600">
                    <a:srgbClr val="3D0501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 </a:t>
            </a:r>
            <a:endParaRPr kumimoji="0" lang="es-PE" sz="2400" b="0" i="1" u="none" strike="noStrike" kern="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69"/>
              </a:solidFill>
              <a:effectLst>
                <a:glow rad="101600">
                  <a:srgbClr val="3D0501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62068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55576" y="569767"/>
            <a:ext cx="2088232" cy="585565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560" y="1338241"/>
            <a:ext cx="35540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Motivación: El evangelio nos invita a comprender la conversión en clave de calidad, no de cantidad: es una fe auténtica, una confianza absoluta en Dios, la que nos mueve a realizar obras grandes y llena de sentido nuestra misión como discípulos de Cristo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92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6213721" y="534947"/>
            <a:ext cx="23134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San Lucas </a:t>
            </a:r>
            <a:r>
              <a:rPr kumimoji="0" lang="es-ES" sz="20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17, 5-10</a:t>
            </a:r>
            <a:endParaRPr kumimoji="0" lang="es-ES" sz="20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dobe Fan Heiti Std B" pitchFamily="34" charset="-128"/>
              <a:ea typeface="Adobe Fan Heiti Std B" pitchFamily="34" charset="-128"/>
              <a:cs typeface="+mn-cs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163823" y="1825101"/>
            <a:ext cx="6760716" cy="951014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none" strike="noStrike" kern="10" cap="none" spc="0" normalizeH="1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FF33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AUMÉNTANOS LA FE</a:t>
            </a:r>
            <a:endParaRPr kumimoji="0" lang="es-PE" sz="4000" b="0" i="0" u="none" strike="noStrike" kern="10" cap="none" spc="0" normalizeH="1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FF3300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92647" y="5978870"/>
            <a:ext cx="198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6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octubre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2019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8" name="Group 226"/>
          <p:cNvGrpSpPr>
            <a:grpSpLocks/>
          </p:cNvGrpSpPr>
          <p:nvPr/>
        </p:nvGrpSpPr>
        <p:grpSpPr bwMode="auto">
          <a:xfrm>
            <a:off x="664633" y="534947"/>
            <a:ext cx="4343400" cy="572135"/>
            <a:chOff x="696" y="689"/>
            <a:chExt cx="6840" cy="901"/>
          </a:xfrm>
        </p:grpSpPr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DIVINA – DOMINGO 27º  TO –Ciclo C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>
                  <a:ln>
                    <a:noFill/>
                  </a:ln>
                  <a:solidFill>
                    <a:srgbClr val="538135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AUMÉNTANOS LA FE…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" name="Picture 19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89"/>
              <a:ext cx="539" cy="7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40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" y="539496"/>
            <a:ext cx="8009128" cy="5810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31269" y="570992"/>
            <a:ext cx="48784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Si tuvieran fe…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¿Con qué adjetivos podrías definir tu fe? ¿Auténtica, vacilante, débil…?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1" y="440944"/>
            <a:ext cx="8183880" cy="5970016"/>
          </a:xfrm>
          <a:prstGeom prst="rect">
            <a:avLst/>
          </a:prstGeom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27955" y="561027"/>
            <a:ext cx="4986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Auméntanos la fe…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28320" y="5015460"/>
            <a:ext cx="81093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¿Cómo podemos ayudarnos unos a otros para que nuestra fe sea cada día más auténtica?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" y="490854"/>
            <a:ext cx="7972426" cy="58405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78301" y="3979620"/>
            <a:ext cx="774433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discípulos somos continuadores de la misión de Cristo</a:t>
            </a: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¿Qué nos sugiere el texto a la hora de comprender nuestro compromiso cristiano?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9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05346"/>
            <a:ext cx="8029575" cy="5838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4265" y="4474109"/>
            <a:ext cx="774948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Hemos hecho lo que teníamos que hacer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1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¿Se hace realidad en nuestra vida esta frase del evangelio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1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?.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5" y="449840"/>
            <a:ext cx="8031358" cy="5874760"/>
          </a:xfrm>
          <a:prstGeom prst="rect">
            <a:avLst/>
          </a:prstGeom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419927" y="3650240"/>
            <a:ext cx="58287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¿Qué nos mueve en nuestro compromiso, ser discípulos de Jesús o el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reconocimiento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 Dios y de aquellos a quienes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ayudamos?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970" y="478968"/>
            <a:ext cx="7966169" cy="58265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44970" y="478968"/>
            <a:ext cx="2574748" cy="1053617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Oratio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77546" y="4336208"/>
            <a:ext cx="6348258" cy="172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  <a:endParaRPr kumimoji="0" lang="es-ES" sz="28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4970" y="3018961"/>
            <a:ext cx="38132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Motivación: Conscientes de que la fe es don de Dios, le pedimos que nos ayude a crecer hacia una fe verdadera que nos lleve a servir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desinteresadamente                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 los hermanos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t80PdEUcZ3g/UlJIj_0s57I/AAAAAAAAAJg/u8lReHW1BUo/s1600/03-+27d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" y="485774"/>
            <a:ext cx="7930992" cy="58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56300" y="5016936"/>
            <a:ext cx="649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Luego de un tiempo de oración personal, compartimos en grupos nuestra (o todos juntos).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3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n para orando ante el Señ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6" y="503766"/>
            <a:ext cx="7930069" cy="58415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80556" y="536113"/>
            <a:ext cx="2295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94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125554" y="2738736"/>
            <a:ext cx="30844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Escucharemos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tu </a:t>
            </a:r>
            <a:r>
              <a:rPr kumimoji="0" lang="ca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voz,Señor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94806" y="1507630"/>
            <a:ext cx="404386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Vengan, aclamemos al Señor, demos vítores a la Roca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que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nos salva; entremos a su presencia dándole gracias, aclamándolo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con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cantos</a:t>
            </a:r>
            <a:endParaRPr kumimoji="0" lang="ca-E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6" y="502583"/>
            <a:ext cx="7991924" cy="5841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38213" y="4983003"/>
            <a:ext cx="3103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Escucharemos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tu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voz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0577" y="502583"/>
            <a:ext cx="431527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Entren, postrémonos por tierra. Bendiciendo al Señor, creador nuestro. Porque él es nuestro Dios, y nosotros su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pueblo,  el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rebaño que él guía.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2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8" y="489395"/>
            <a:ext cx="7938993" cy="58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88974" y="5053080"/>
            <a:ext cx="31561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Escucharemos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tu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voz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9018" y="489395"/>
            <a:ext cx="354960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Ojalá escuchen hoy su voz: “No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endurezcan el corazón como en </a:t>
            </a:r>
            <a:r>
              <a:rPr kumimoji="0" lang="es-PE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Meribá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como el día de </a:t>
            </a:r>
            <a:r>
              <a:rPr kumimoji="0" lang="es-PE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Masá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en el desierto; cuando sus padres me pusieron a prueba y me tentaron, aunque habían visto mis obras”.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8" y="537542"/>
            <a:ext cx="7967714" cy="5803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CuadroTexto"/>
          <p:cNvSpPr txBox="1"/>
          <p:nvPr/>
        </p:nvSpPr>
        <p:spPr>
          <a:xfrm>
            <a:off x="1666884" y="5949280"/>
            <a:ext cx="580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Cantos sugeridos: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Creo en ti, Ya no temo Señor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Pergamino horizontal"/>
          <p:cNvSpPr/>
          <p:nvPr/>
        </p:nvSpPr>
        <p:spPr bwMode="auto">
          <a:xfrm>
            <a:off x="755576" y="2396434"/>
            <a:ext cx="2520119" cy="1019106"/>
          </a:xfrm>
          <a:prstGeom prst="horizontalScroll">
            <a:avLst>
              <a:gd name="adj" fmla="val 25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Wave2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“Auméntanos la fe”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62107" y="546009"/>
            <a:ext cx="8189465" cy="732498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    Ambientación:</a:t>
            </a:r>
            <a:r>
              <a:rPr kumimoji="0" lang="es-PE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Velas pequeñas (puede ser con los nombres de los participantes) </a:t>
            </a:r>
            <a:r>
              <a:rPr kumimoji="0" lang="es-P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en </a:t>
            </a:r>
            <a:r>
              <a:rPr kumimoji="0" lang="es-PE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torno a un cirio grande y un cartel con la frase “Auméntanos </a:t>
            </a:r>
            <a:r>
              <a:rPr kumimoji="0" lang="es-P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la fe”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5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337" y="520749"/>
            <a:ext cx="8001000" cy="5813375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85611" y="528035"/>
            <a:ext cx="2659674" cy="640269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¿Qué me lleva a hacer el texto?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70337" y="2744998"/>
            <a:ext cx="387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Motivación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San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Vicente nos dice: </a:t>
            </a:r>
            <a:endParaRPr kumimoji="0" lang="ca-E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9229" y="4002138"/>
            <a:ext cx="809873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“</a:t>
            </a:r>
            <a:r>
              <a:rPr kumimoji="0" lang="es-PE" sz="2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Lo que me queda de la experiencia que tengo, </a:t>
            </a:r>
            <a:r>
              <a:rPr kumimoji="0" lang="es-PE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es </a:t>
            </a:r>
            <a:r>
              <a:rPr kumimoji="0" lang="es-PE" sz="2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juicio que siempre </a:t>
            </a:r>
            <a:r>
              <a:rPr kumimoji="0" lang="es-PE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me </a:t>
            </a:r>
            <a:r>
              <a:rPr kumimoji="0" lang="es-PE" sz="2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he hecho: que la verdadera religión, hermanos míos, la verdadera religión está entre los pobres. Dios los ha enriquecido con una fe viva: ellos creen, palpan, saborean las palabras de </a:t>
            </a:r>
            <a:r>
              <a:rPr kumimoji="0" lang="es-PE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vida. </a:t>
            </a:r>
            <a:r>
              <a:rPr kumimoji="0" lang="es-E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No </a:t>
            </a:r>
            <a:r>
              <a:rPr kumimoji="0" lang="es-ES" sz="2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los verán nunca, en medio de sus enfermedades, aflicciones  y necesidades, </a:t>
            </a:r>
            <a:endParaRPr kumimoji="0" lang="ca-ES" sz="22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79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" y="531876"/>
            <a:ext cx="7967472" cy="5870448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02936" y="712500"/>
            <a:ext cx="34194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murmurar</a:t>
            </a:r>
            <a:r>
              <a:rPr kumimoji="0" lang="es-ES" sz="2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quejarse, dejarse llevar de la impaciencia; nunca, o muy raras veces. Lo ordinario es que sepan conservar la paz en medio de sus penas y calamidades. ¿Cuál es la causa de esto? La fe. ¿Por qué? Porque son sencillos y Dios hace abundar en ellos las gracias que les niega a los ricos y sabios del mundo.” </a:t>
            </a:r>
            <a:r>
              <a:rPr kumimoji="0" lang="es-E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s-E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(</a:t>
            </a:r>
            <a:r>
              <a:rPr kumimoji="0" lang="es-ES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San Vicente de Paúl XI, 462</a:t>
            </a:r>
            <a:r>
              <a:rPr kumimoji="0" lang="es-E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  <a:endParaRPr kumimoji="0" lang="ca-ES" sz="14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9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76251"/>
            <a:ext cx="8001000" cy="5810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561975" y="4550103"/>
            <a:ext cx="7894387" cy="155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Adobe Fan Heiti Std B" panose="020B0700000000000000" pitchFamily="34" charset="-128"/>
                <a:cs typeface="+mn-cs"/>
              </a:rPr>
              <a:t>¿Qué hacer para vivir nuestra fe  y hacer vida la Palabra? ¿de qué manera? </a:t>
            </a:r>
            <a:r>
              <a:rPr kumimoji="0" lang="es-P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Adobe Fan Heiti Std B" panose="020B0700000000000000" pitchFamily="34" charset="-128"/>
                <a:cs typeface="+mn-cs"/>
              </a:rPr>
              <a:t>                               ¿</a:t>
            </a: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Adobe Fan Heiti Std B" panose="020B0700000000000000" pitchFamily="34" charset="-128"/>
                <a:cs typeface="+mn-cs"/>
              </a:rPr>
              <a:t>con qué actitudes?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3500000" algn="br" rotWithShape="0">
                  <a:srgbClr val="FF0000"/>
                </a:outerShdw>
              </a:effectLst>
              <a:uLnTx/>
              <a:uFillTx/>
              <a:latin typeface="Bauhaus 93" panose="04030905020B02020C02" pitchFamily="82" charset="0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6" y="504825"/>
            <a:ext cx="7978774" cy="5838825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593726" y="573244"/>
            <a:ext cx="4664074" cy="18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Arial"/>
              </a:rPr>
              <a:t>   ¿Qué puedo hacer para tener una fe sencilla y viva como la de los pobres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Arial"/>
              </a:rPr>
              <a:t>?.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Bauhaus 93" panose="04030905020B02020C02" pitchFamily="82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5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493776"/>
            <a:ext cx="8010144" cy="5870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6928" y="1062325"/>
            <a:ext cx="4919472" cy="4906540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buNone/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Señor Jesús, </a:t>
            </a:r>
          </a:p>
          <a:p>
            <a:pPr algn="ctr">
              <a:buNone/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“auméntanos la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fe”,</a:t>
            </a:r>
          </a:p>
          <a:p>
            <a:pPr algn="ctr">
              <a:buNone/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fue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el pedido que te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hicieron y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es el pedido que te seguimos haciendo,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para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que te conozcamos cada vez más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,     te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sigamos y busquemos vivir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como</a:t>
            </a:r>
            <a:endParaRPr lang="es-PE" sz="2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65100" dist="38100" dir="4200000" sx="102000" sy="102000" algn="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Tú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lo hiciste y como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           Tú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nos pides;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por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eso, “auméntanos la fe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”, porque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nos damos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cuenta, que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sin ti, la vida no tiene sentido, </a:t>
            </a:r>
          </a:p>
          <a:p>
            <a:pPr algn="ctr">
              <a:buNone/>
            </a:pPr>
            <a:endParaRPr lang="es-PE" sz="2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65100" dist="38100" dir="4200000" sx="102000" sy="102000" algn="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09437" y="565501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Oración final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12" y="525018"/>
            <a:ext cx="8001938" cy="5771007"/>
          </a:xfrm>
          <a:prstGeom prst="rect">
            <a:avLst/>
          </a:prstGeom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59173" y="875193"/>
            <a:ext cx="4605554" cy="4386647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buNone/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que sin ti, no encontramos la plenitud de vida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que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solo Tú nos das,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porque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Tú eres el único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que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nos salvas y nos das vida. </a:t>
            </a:r>
          </a:p>
          <a:p>
            <a:pPr algn="ctr">
              <a:buNone/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Llénanos Señor, de tu amor,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y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abre nuestro corazón a tu Palabra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para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que conociéndola, </a:t>
            </a:r>
            <a:endParaRPr lang="es-PE" sz="24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65100" dist="38100" dir="4200000" sx="102000" sy="102000" algn="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la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vivamos y así tengamos de ti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, vida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en abundancia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algn="ctr">
              <a:buNone/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 Que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65100" dist="38100" dir="4200000" sx="102000" sy="102000" algn="l" rotWithShape="0">
                    <a:srgbClr val="000000"/>
                  </a:outerShdw>
                </a:effectLst>
                <a:latin typeface="Comic Sans MS" pitchFamily="66" charset="0"/>
              </a:rPr>
              <a:t>así sea.</a:t>
            </a:r>
          </a:p>
          <a:p>
            <a:pPr algn="ctr">
              <a:buNone/>
            </a:pPr>
            <a:endParaRPr lang="es-PE" sz="2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65100" dist="38100" dir="4200000" sx="102000" sy="102000" algn="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0" y="488879"/>
            <a:ext cx="8026676" cy="58287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2532" name="Picture 4" descr="Resultado de imagen para mes misionero pe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40" y="516587"/>
            <a:ext cx="1500917" cy="7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999826" y="2621155"/>
            <a:ext cx="6195239" cy="2965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Brush Script Std" panose="03060802040607070404" pitchFamily="66" charset="0"/>
                <a:ea typeface="+mn-ea"/>
                <a:cs typeface="Aharoni" panose="02010803020104030203" pitchFamily="2" charset="-79"/>
              </a:rPr>
              <a:t>¡Oh María sin pecado concebida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Brush Script Std" panose="03060802040607070404" pitchFamily="66" charset="0"/>
                <a:ea typeface="+mn-ea"/>
                <a:cs typeface="Aharoni" panose="02010803020104030203" pitchFamily="2" charset="-79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Brush Script Std" panose="03060802040607070404" pitchFamily="66" charset="0"/>
                <a:ea typeface="+mn-ea"/>
                <a:cs typeface="Aharoni" panose="02010803020104030203" pitchFamily="2" charset="-79"/>
              </a:rPr>
              <a:t>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Brush Script Std" panose="03060802040607070404" pitchFamily="66" charset="0"/>
                <a:ea typeface="+mn-ea"/>
                <a:cs typeface="Aharoni" panose="02010803020104030203" pitchFamily="2" charset="-79"/>
              </a:rPr>
              <a:t>ruega por nosotros que recurrimos a Ti!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72476" y="6317672"/>
            <a:ext cx="4799064" cy="415498"/>
          </a:xfrm>
          <a:prstGeom prst="rect">
            <a:avLst/>
          </a:prstGeom>
          <a:solidFill>
            <a:srgbClr val="072C07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Padre César Chávez 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Alva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- Hija de la Caridad de San Vicente de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055" y="5489710"/>
            <a:ext cx="1399886" cy="7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0" y="509907"/>
            <a:ext cx="8022511" cy="57793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1940" y="647164"/>
            <a:ext cx="78422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AMBIENTACIÓN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 La fe en Dios es el hilo conductor de las lecturas de este domingo. La fe, junto con el amor, es la fuerza que hace posible el anuncio de la Buena Noticia y el fundamento del servicio cristiano. Que la lectura creyente de la Palabra nos estimule a crecer hacia una vida de fe cada día más auténtica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493095"/>
            <a:ext cx="8008838" cy="5829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7937" y="1270462"/>
            <a:ext cx="2608825" cy="3403736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s-PE" sz="2400" dirty="0" smtClean="0">
                <a:solidFill>
                  <a:schemeClr val="bg1"/>
                </a:solidFill>
                <a:effectLst>
                  <a:glow rad="762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10000"/>
                    </a:schemeClr>
                  </a:outerShdw>
                </a:effectLst>
                <a:latin typeface="Arial Narrow" pitchFamily="34" charset="0"/>
              </a:rPr>
              <a:t>Señor Jesús, Tú que nos haces notar nuestra falta de fe, que nos haces ver que teniendo fe, nuestra vida cambiaría, te pedimos como esos discípulos…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43153" y="525174"/>
            <a:ext cx="28408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Oración inicial</a:t>
            </a:r>
            <a:endParaRPr kumimoji="0" lang="es-PE" sz="28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" name="AutoShape 2" descr="http://www.semanario.com.mx/ps/wp-content/uploads/2012/10/8b0975pry-misiones-tobati0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451113" y="2680436"/>
            <a:ext cx="3109413" cy="33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70769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“…auméntanos la fe…”, ayúdanos a conocerte y a creer y confiar en ti,  ayúdanos a darte un lugar en nuestro corazón y dejarnos guiar y conducir por ti;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70769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ayúdanos, Señor, a creer en ti y a creerte a ti, </a:t>
            </a: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70769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por eso, </a:t>
            </a: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4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5" y="490531"/>
            <a:ext cx="7990115" cy="5840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7840" y="2963766"/>
            <a:ext cx="5808617" cy="3219319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te pedimos… “…auméntanos la fe…”, </a:t>
            </a: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para identificarnos cada vez más contigo,                          para vivir tus enseñanzas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, para ser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actuar como nos pides y </a:t>
            </a: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así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mostrar nuestra fe en ti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con nuestras obras, </a:t>
            </a:r>
            <a:endParaRPr lang="es-PE" sz="2000" b="1" dirty="0" smtClean="0">
              <a:solidFill>
                <a:srgbClr val="FFFF00"/>
              </a:solidFill>
              <a:effectLst>
                <a:glow rad="101600">
                  <a:srgbClr val="0014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nuestra manera de ser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el testimonio que demos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>
              <a:buNone/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 Que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así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14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sea.</a:t>
            </a:r>
          </a:p>
        </p:txBody>
      </p:sp>
    </p:spTree>
    <p:extLst>
      <p:ext uri="{BB962C8B-B14F-4D97-AF65-F5344CB8AC3E}">
        <p14:creationId xmlns:p14="http://schemas.microsoft.com/office/powerpoint/2010/main" val="6323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476021"/>
            <a:ext cx="8001906" cy="5855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01333" y="418389"/>
            <a:ext cx="602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186" y="4612385"/>
            <a:ext cx="6783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2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38983" y="521009"/>
            <a:ext cx="1940806" cy="857595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  <a:r>
              <a:rPr kumimoji="0" lang="es-P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Lc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17, 5-10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9311" y="4487395"/>
            <a:ext cx="78452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PE" sz="24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Motivación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 La fe en Dios y el servicio a los hermanos son las dos caras del discipulado.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amor y la atención generosa a los demás son posibles desde una fe profunda en el Dios que  es amor. Escuchemos:</a:t>
            </a:r>
            <a:endParaRPr kumimoji="0" lang="ca-E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1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nffrgf-a.akamaihd.net/assets/m/2008085/univ/art/2008085_univ_lsr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" y="499688"/>
            <a:ext cx="7972424" cy="57966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33809" y="5125830"/>
            <a:ext cx="74789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aquel tiempo, los apóstoles le pidieron al Señor: -Auméntanos la fe. 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447381" y="568985"/>
            <a:ext cx="2664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Lucas  </a:t>
            </a:r>
            <a:r>
              <a:rPr kumimoji="0" lang="es-ES" sz="2800" b="0" i="0" u="none" strike="noStrike" kern="1200" cap="none" spc="0" normalizeH="0" baseline="0" noProof="0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17, 5-10</a:t>
            </a:r>
            <a:endParaRPr kumimoji="0" lang="es-PE" sz="2400" b="0" i="0" u="none" strike="noStrike" kern="1200" cap="none" spc="0" normalizeH="0" baseline="0" noProof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>
                  <a:lumMod val="95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516258"/>
            <a:ext cx="7972425" cy="5838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25080" y="4415376"/>
            <a:ext cx="7122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kumimoji="0" lang="es-E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Señor contestó: 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Si </a:t>
            </a:r>
            <a:r>
              <a:rPr kumimoji="0" lang="es-E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ustedes tuvieran fe como un granito de mostaza, </a:t>
            </a: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dirían a </a:t>
            </a:r>
            <a:r>
              <a:rPr kumimoji="0" lang="es-ES" sz="3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ese árbol: "Arráncate de raíz y plántate en el mar." Y les obedecería. </a:t>
            </a:r>
          </a:p>
        </p:txBody>
      </p:sp>
    </p:spTree>
    <p:extLst>
      <p:ext uri="{BB962C8B-B14F-4D97-AF65-F5344CB8AC3E}">
        <p14:creationId xmlns:p14="http://schemas.microsoft.com/office/powerpoint/2010/main" val="18727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FF99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pia de LA_AMISTAD3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1466</Words>
  <Application>Microsoft Office PowerPoint</Application>
  <PresentationFormat>Presentación en pantalla (4:3)</PresentationFormat>
  <Paragraphs>103</Paragraphs>
  <Slides>36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36</vt:i4>
      </vt:variant>
    </vt:vector>
  </HeadingPairs>
  <TitlesOfParts>
    <vt:vector size="66" baseType="lpstr">
      <vt:lpstr>Adobe Fan Heiti Std B</vt:lpstr>
      <vt:lpstr>Agency FB</vt:lpstr>
      <vt:lpstr>Aharoni</vt:lpstr>
      <vt:lpstr>Arial</vt:lpstr>
      <vt:lpstr>Arial Narrow</vt:lpstr>
      <vt:lpstr>Arial Rounded MT Bold</vt:lpstr>
      <vt:lpstr>Arial Unicode MS</vt:lpstr>
      <vt:lpstr>Bauhaus 93</vt:lpstr>
      <vt:lpstr>Berlin Sans FB</vt:lpstr>
      <vt:lpstr>Brush Script Std</vt:lpstr>
      <vt:lpstr>Calibri</vt:lpstr>
      <vt:lpstr>Calibri Light</vt:lpstr>
      <vt:lpstr>Comic Sans MS</vt:lpstr>
      <vt:lpstr>Kristen ITC</vt:lpstr>
      <vt:lpstr>Poor Richard</vt:lpstr>
      <vt:lpstr>Swis721 BT</vt:lpstr>
      <vt:lpstr>Times</vt:lpstr>
      <vt:lpstr>Times New Roman</vt:lpstr>
      <vt:lpstr>Verdana</vt:lpstr>
      <vt:lpstr>Wingdings</vt:lpstr>
      <vt:lpstr>5_Diseño predeterminado</vt:lpstr>
      <vt:lpstr>Copia de LA_AMISTAD3</vt:lpstr>
      <vt:lpstr>4_Diseño predeterminado</vt:lpstr>
      <vt:lpstr>En blanco</vt:lpstr>
      <vt:lpstr>6_Diseño predeterminado</vt:lpstr>
      <vt:lpstr>2_En blanco</vt:lpstr>
      <vt:lpstr>Diseño predeterminado</vt:lpstr>
      <vt:lpstr>2_Diseño predeterminado</vt:lpstr>
      <vt:lpstr>vees</vt:lpstr>
      <vt:lpstr>1_Default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2019-09-30T22:15:16Z</dcterms:created>
  <dcterms:modified xsi:type="dcterms:W3CDTF">2019-09-30T22:27:09Z</dcterms:modified>
</cp:coreProperties>
</file>