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1"/>
  </p:notesMasterIdLst>
  <p:sldIdLst>
    <p:sldId id="305" r:id="rId3"/>
    <p:sldId id="301" r:id="rId4"/>
    <p:sldId id="303" r:id="rId5"/>
    <p:sldId id="259" r:id="rId6"/>
    <p:sldId id="260" r:id="rId7"/>
    <p:sldId id="261" r:id="rId8"/>
    <p:sldId id="30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2" r:id="rId34"/>
    <p:sldId id="297" r:id="rId35"/>
    <p:sldId id="290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F"/>
    <a:srgbClr val="114C1A"/>
    <a:srgbClr val="3A9628"/>
    <a:srgbClr val="000000"/>
    <a:srgbClr val="0A5230"/>
    <a:srgbClr val="B89C87"/>
    <a:srgbClr val="1D2184"/>
    <a:srgbClr val="1A0D00"/>
    <a:srgbClr val="080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84" autoAdjust="0"/>
  </p:normalViewPr>
  <p:slideViewPr>
    <p:cSldViewPr snapToGrid="0">
      <p:cViewPr varScale="1">
        <p:scale>
          <a:sx n="74" d="100"/>
          <a:sy n="74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8812C-6732-44CC-B075-71425566C37E}" type="datetimeFigureOut">
              <a:rPr lang="es-PE" smtClean="0"/>
              <a:t>12/08/2019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EBEA-A41D-420B-A7FE-62A0C9B6F5A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337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FC08-F37D-49DF-80AB-A3D5C3C5D3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22133"/>
      </p:ext>
    </p:extLst>
  </p:cSld>
  <p:clrMapOvr>
    <a:masterClrMapping/>
  </p:clrMapOvr>
  <p:transition spd="slow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5547D-D581-46F9-B3BE-9FD843AFE6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26761"/>
      </p:ext>
    </p:extLst>
  </p:cSld>
  <p:clrMapOvr>
    <a:masterClrMapping/>
  </p:clrMapOvr>
  <p:transition spd="slow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9B66B-C532-4D1A-9F16-BEEB58646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45189"/>
      </p:ext>
    </p:extLst>
  </p:cSld>
  <p:clrMapOvr>
    <a:masterClrMapping/>
  </p:clrMapOvr>
  <p:transition spd="slow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BE598-0AAE-4425-A426-1D9DA57049D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4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2B1FF-1EFF-43A4-A9EA-83399AB393F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15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8033E-879B-4A0B-BF1F-4BB499FF8A8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02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6C024-C322-41AF-93A9-0DFA76DD777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8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CC51E-48FF-4BB1-9AD8-6746539B753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6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F5B8-6965-48FD-9ED9-394F46933F5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39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CAA0-C115-4A28-AC68-FFC82BA017B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27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7C108-308A-46EA-B54B-D91A47E5184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6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04CCD-B807-4218-A0DB-339C067F1E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48422"/>
      </p:ext>
    </p:extLst>
  </p:cSld>
  <p:clrMapOvr>
    <a:masterClrMapping/>
  </p:clrMapOvr>
  <p:transition spd="slow" advTm="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504E6-E0BA-43BA-BA13-2FB3E558E73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91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485D2-0CCF-4E54-9B54-99F9BF8A74D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108F0-937C-46BD-8C93-89018A623CB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7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CB0E6-070A-4B5A-A6FC-311D85D9A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28390"/>
      </p:ext>
    </p:extLst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3CEDD-9964-44A2-997B-F9AF77DCD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28884"/>
      </p:ext>
    </p:extLst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3926-4CD4-4BCB-8D1C-E8406A5BB7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07850"/>
      </p:ext>
    </p:extLst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1D935-E56B-439A-A0B0-45BC22076A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88862"/>
      </p:ext>
    </p:extLst>
  </p:cSld>
  <p:clrMapOvr>
    <a:masterClrMapping/>
  </p:clrMapOvr>
  <p:transition spd="slow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682D0-B776-4440-90A1-FCD7464DE6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23244"/>
      </p:ext>
    </p:extLst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D1F21-1216-4BBA-9964-4DD38DB953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69314"/>
      </p:ext>
    </p:extLst>
  </p:cSld>
  <p:clrMapOvr>
    <a:masterClrMapping/>
  </p:clrMapOvr>
  <p:transition spd="slow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93A31-02E3-4E4D-B6E2-5E5A09143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20988"/>
      </p:ext>
    </p:extLst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  <a:endParaRPr lang="en-US" smtClean="0"/>
          </a:p>
          <a:p>
            <a:pPr lvl="1"/>
            <a:r>
              <a:rPr lang="he-IL" smtClean="0"/>
              <a:t>רמה שנייה</a:t>
            </a:r>
            <a:endParaRPr lang="en-US" smtClean="0"/>
          </a:p>
          <a:p>
            <a:pPr lvl="2"/>
            <a:r>
              <a:rPr lang="he-IL" smtClean="0"/>
              <a:t>רמה שלישית</a:t>
            </a:r>
            <a:endParaRPr lang="en-US" smtClean="0"/>
          </a:p>
          <a:p>
            <a:pPr lvl="3"/>
            <a:r>
              <a:rPr lang="he-IL" smtClean="0"/>
              <a:t>רמה רביעית</a:t>
            </a:r>
            <a:endParaRPr lang="en-US" smtClean="0"/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FC9B44-A105-41D7-B380-8E5186BA2E49}" type="slidenum"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3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5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 (Hebrew)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 (Hebrew)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 (Hebrew)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 (Hebrew)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 (Hebrew)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 (Hebrew)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 (Hebrew)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D6D15A-58C9-4461-84CC-E47501744490}" type="slidenum">
              <a:rPr lang="ca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4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7 Nostalgia de D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31065" y="6150085"/>
            <a:ext cx="3554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Hijas de la Caridad – Padres Vicentinos -PERÚ</a:t>
            </a:r>
            <a:endParaRPr lang="es-PE" sz="8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504375"/>
            <a:ext cx="8069311" cy="5861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Rectángulo 9"/>
          <p:cNvSpPr/>
          <p:nvPr/>
        </p:nvSpPr>
        <p:spPr>
          <a:xfrm>
            <a:off x="814313" y="5889509"/>
            <a:ext cx="938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P. Érick Félix</a:t>
            </a:r>
            <a:endParaRPr lang="es-PE" sz="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40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26" y="496370"/>
            <a:ext cx="8093599" cy="5867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14064" y="1719026"/>
            <a:ext cx="318009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s-ES" sz="2800" b="1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Tengo que pasar por un bautismo, </a:t>
            </a:r>
            <a:r>
              <a:rPr lang="es-PE" sz="2800" b="1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¡ y </a:t>
            </a:r>
            <a:r>
              <a:rPr lang="es-PE" sz="2800" b="1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que angustia hasta que se </a:t>
            </a:r>
            <a:r>
              <a:rPr lang="es-PE" sz="2800" b="1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cumpla !</a:t>
            </a:r>
            <a:endParaRPr lang="es-PE" sz="2800" b="1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01600">
                  <a:srgbClr val="54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s-PE" sz="2800" b="1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¿Piensan ustedes que he venido a traer paz a la tierra</a:t>
            </a:r>
            <a:r>
              <a:rPr lang="es-PE" sz="2800" b="1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? </a:t>
            </a:r>
          </a:p>
          <a:p>
            <a:pPr fontAlgn="base">
              <a:spcAft>
                <a:spcPct val="0"/>
              </a:spcAft>
              <a:defRPr/>
            </a:pPr>
            <a:r>
              <a:rPr lang="es-PE" sz="2800" b="1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No, sino división.</a:t>
            </a:r>
            <a:endParaRPr lang="es-ES" sz="2800" b="1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01600">
                  <a:srgbClr val="54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16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3" y="468853"/>
            <a:ext cx="8076470" cy="58933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782614" y="3093192"/>
            <a:ext cx="284764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En adelante, una familia de cinco estará dividida: tres contra dos y dos contra tres;</a:t>
            </a:r>
            <a:endParaRPr lang="es-ES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7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0" y="364330"/>
            <a:ext cx="8307435" cy="6113743"/>
          </a:xfrm>
          <a:prstGeom prst="rect">
            <a:avLst/>
          </a:prstGeom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664716" y="819964"/>
            <a:ext cx="205851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400" b="1" dirty="0" smtClean="0">
                <a:solidFill>
                  <a:srgbClr val="FFFF00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estarán </a:t>
            </a:r>
            <a:r>
              <a:rPr lang="es-ES" sz="2400" b="1" dirty="0">
                <a:solidFill>
                  <a:srgbClr val="FFFF00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divididos </a:t>
            </a:r>
            <a:r>
              <a:rPr lang="es-ES" sz="2400" b="1" dirty="0" smtClean="0">
                <a:solidFill>
                  <a:srgbClr val="FFFF00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         el </a:t>
            </a:r>
            <a:r>
              <a:rPr lang="es-ES" sz="2400" b="1" dirty="0">
                <a:solidFill>
                  <a:srgbClr val="FFFF00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padre contra el hijo y el hijo contra el padre, </a:t>
            </a:r>
            <a:r>
              <a:rPr lang="es-ES" sz="2400" b="1" dirty="0" smtClean="0">
                <a:solidFill>
                  <a:srgbClr val="FFFF00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        la </a:t>
            </a:r>
            <a:r>
              <a:rPr lang="es-ES" sz="2400" b="1" dirty="0">
                <a:solidFill>
                  <a:srgbClr val="FFFF00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madre contra la </a:t>
            </a:r>
            <a:r>
              <a:rPr lang="es-ES" sz="2400" b="1" dirty="0" smtClean="0">
                <a:solidFill>
                  <a:srgbClr val="FFFF00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hija</a:t>
            </a:r>
            <a:endParaRPr lang="es-ES" sz="2400" b="1" dirty="0">
              <a:solidFill>
                <a:srgbClr val="FFFF00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27681" y="5796523"/>
            <a:ext cx="3357586" cy="58477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Palabra del Señor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16321" y="1004630"/>
            <a:ext cx="205851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400" b="1" dirty="0" smtClean="0">
                <a:solidFill>
                  <a:srgbClr val="FFFF00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y </a:t>
            </a:r>
            <a:r>
              <a:rPr lang="es-ES" sz="2400" b="1" dirty="0">
                <a:solidFill>
                  <a:srgbClr val="FFFF00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la hija contra </a:t>
            </a:r>
            <a:r>
              <a:rPr lang="es-ES" sz="2400" b="1" dirty="0" smtClean="0">
                <a:solidFill>
                  <a:srgbClr val="FFFF00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               la </a:t>
            </a:r>
            <a:r>
              <a:rPr lang="es-ES" sz="2400" b="1" dirty="0">
                <a:solidFill>
                  <a:srgbClr val="FFFF00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madre, </a:t>
            </a:r>
            <a:r>
              <a:rPr lang="es-ES" sz="2400" b="1" dirty="0" smtClean="0">
                <a:solidFill>
                  <a:srgbClr val="FFFF00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            la </a:t>
            </a:r>
            <a:r>
              <a:rPr lang="es-ES" sz="2400" b="1" dirty="0">
                <a:solidFill>
                  <a:srgbClr val="FFFF00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suegra contra la nuera y </a:t>
            </a:r>
            <a:r>
              <a:rPr lang="es-ES" sz="2400" b="1" dirty="0" smtClean="0">
                <a:solidFill>
                  <a:srgbClr val="FFFF00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                la </a:t>
            </a:r>
            <a:r>
              <a:rPr lang="es-ES" sz="2400" b="1" dirty="0">
                <a:solidFill>
                  <a:srgbClr val="FFFF00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nuera contra la suegra</a:t>
            </a:r>
            <a:r>
              <a:rPr lang="es-ES" sz="2400" b="1" dirty="0" smtClean="0">
                <a:solidFill>
                  <a:srgbClr val="FFFF00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s-ES" sz="2400" b="1" dirty="0">
              <a:solidFill>
                <a:srgbClr val="FFFF00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868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4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2" y="512195"/>
            <a:ext cx="8094014" cy="580311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58366" y="1293370"/>
            <a:ext cx="291062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i="1" dirty="0">
                <a:solidFill>
                  <a:srgbClr val="00153E"/>
                </a:solidFill>
                <a:latin typeface="Comic Sans MS" pitchFamily="66" charset="0"/>
                <a:cs typeface="Times New Roman" pitchFamily="18" charset="0"/>
              </a:rPr>
              <a:t>En adelante, una familia de cinco estará dividida</a:t>
            </a:r>
            <a:r>
              <a:rPr lang="es-PE" sz="2000" b="1" i="1" dirty="0" smtClean="0">
                <a:solidFill>
                  <a:srgbClr val="00153E"/>
                </a:solidFill>
                <a:latin typeface="Comic Sans MS" pitchFamily="66" charset="0"/>
                <a:cs typeface="Times New Roman" pitchFamily="18" charset="0"/>
              </a:rPr>
              <a:t>: tres </a:t>
            </a:r>
            <a:r>
              <a:rPr lang="es-PE" sz="2000" b="1" i="1" dirty="0">
                <a:solidFill>
                  <a:srgbClr val="00153E"/>
                </a:solidFill>
                <a:latin typeface="Comic Sans MS" pitchFamily="66" charset="0"/>
                <a:cs typeface="Times New Roman" pitchFamily="18" charset="0"/>
              </a:rPr>
              <a:t>contra dos y dos contra tres; estarán divididos el padre contra el hijo, y el hijo contra el padre, la madre contra la hija y la hija contra la madre, la suegra contra la nuera y la nuera contra la suegra</a:t>
            </a:r>
            <a:r>
              <a:rPr lang="es-PE" sz="2000" b="1" i="1" dirty="0" smtClean="0">
                <a:solidFill>
                  <a:srgbClr val="00153E"/>
                </a:solidFill>
                <a:latin typeface="Comic Sans MS" pitchFamily="66" charset="0"/>
                <a:cs typeface="Times New Roman" pitchFamily="18" charset="0"/>
              </a:rPr>
              <a:t>”</a:t>
            </a:r>
            <a:endParaRPr lang="es-PE" sz="2000" b="1" i="1" dirty="0">
              <a:solidFill>
                <a:srgbClr val="00153E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96812" y="1168814"/>
            <a:ext cx="301079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1600" b="1" i="1" dirty="0" smtClean="0">
                <a:solidFill>
                  <a:srgbClr val="00153E"/>
                </a:solidFill>
                <a:latin typeface="Comic Sans MS" pitchFamily="66" charset="0"/>
                <a:cs typeface="Times New Roman" pitchFamily="18" charset="0"/>
              </a:rPr>
              <a:t> Lucas  </a:t>
            </a:r>
            <a:r>
              <a:rPr lang="ca-ES" sz="1600" b="1" i="1" dirty="0">
                <a:solidFill>
                  <a:srgbClr val="00153E"/>
                </a:solidFill>
                <a:latin typeface="Comic Sans MS" pitchFamily="66" charset="0"/>
                <a:cs typeface="Times New Roman" pitchFamily="18" charset="0"/>
              </a:rPr>
              <a:t>12: 49 -53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i="1" dirty="0">
                <a:solidFill>
                  <a:srgbClr val="00153E"/>
                </a:solidFill>
                <a:latin typeface="Comic Sans MS" pitchFamily="66" charset="0"/>
                <a:cs typeface="Times New Roman" pitchFamily="18" charset="0"/>
              </a:rPr>
              <a:t>En aquel tiempo, dijo Jesús a sus discípulos: “Yo he venido a prender  fuego sobre la tierra, </a:t>
            </a:r>
            <a:r>
              <a:rPr lang="es-PE" sz="2000" b="1" i="1" dirty="0" smtClean="0">
                <a:solidFill>
                  <a:srgbClr val="00153E"/>
                </a:solidFill>
                <a:latin typeface="Comic Sans MS" pitchFamily="66" charset="0"/>
                <a:cs typeface="Times New Roman" pitchFamily="18" charset="0"/>
              </a:rPr>
              <a:t>¡ ojalá </a:t>
            </a:r>
            <a:r>
              <a:rPr lang="es-PE" sz="2000" b="1" i="1" dirty="0">
                <a:solidFill>
                  <a:srgbClr val="00153E"/>
                </a:solidFill>
                <a:latin typeface="Comic Sans MS" pitchFamily="66" charset="0"/>
                <a:cs typeface="Times New Roman" pitchFamily="18" charset="0"/>
              </a:rPr>
              <a:t>estuviera ya ardiendo! Tengo que pasar por un bautismo, ¡y que angustia hasta que se cumpla! ¿Piensan ustedes que he venido a traer paz a la tierra? No,  sino división. </a:t>
            </a:r>
            <a:endParaRPr lang="ca-ES" sz="2000" b="1" i="1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02277" y="407063"/>
            <a:ext cx="8062175" cy="600869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uno puede leer en voz alta el versículo que más le llamó la atención</a:t>
            </a:r>
            <a:endParaRPr lang="es-PE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167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4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" y="497114"/>
            <a:ext cx="8100812" cy="58779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7 Rectángulo"/>
          <p:cNvSpPr/>
          <p:nvPr/>
        </p:nvSpPr>
        <p:spPr>
          <a:xfrm>
            <a:off x="2456644" y="497115"/>
            <a:ext cx="48542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kern="0" dirty="0"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Bernard MT Condensed" panose="02050806060905020404" pitchFamily="18" charset="0"/>
              </a:rPr>
              <a:t>Preguntas para la lectura:</a:t>
            </a:r>
            <a:endParaRPr lang="es-PE" sz="3600" b="1" dirty="0"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latin typeface="Bernard MT Condensed" panose="02050806060905020404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680819" y="5404738"/>
            <a:ext cx="7846755" cy="9703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prstTxWarp prst="textStop">
              <a:avLst/>
            </a:prstTxWarp>
          </a:bodyPr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600" b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¿Qué simbolismo tiene el fuego?</a:t>
            </a:r>
          </a:p>
        </p:txBody>
      </p:sp>
      <p:pic>
        <p:nvPicPr>
          <p:cNvPr id="14342" name="Picture 6" descr="https://3.bp.blogspot.com/-kK8h8bZ8o-o/XFR4UFYlm9I/AAAAAAABfr4/HjkIrWB7qrwI78rQnGrswVlOR8o9bsujQCLcBGAs/s640/fue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17" y="2758533"/>
            <a:ext cx="2809875" cy="16287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0" y="472833"/>
            <a:ext cx="8064896" cy="5908495"/>
          </a:xfrm>
          <a:prstGeom prst="rect">
            <a:avLst/>
          </a:prstGeom>
        </p:spPr>
      </p:pic>
      <p:pic>
        <p:nvPicPr>
          <p:cNvPr id="9218" name="Picture 2" descr="https://i.ytimg.com/vi/cX_HgWyT6rg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1" y="472833"/>
            <a:ext cx="8064896" cy="58956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720425" y="472833"/>
            <a:ext cx="3490967" cy="34395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</a:rPr>
              <a:t>¿Cuáles son las consecuencias de la misión </a:t>
            </a:r>
            <a:r>
              <a:rPr lang="es-PE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</a:rPr>
              <a:t> de Jesús             </a:t>
            </a:r>
            <a:r>
              <a:rPr lang="es-PE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</a:rPr>
              <a:t>sobre el </a:t>
            </a:r>
            <a:r>
              <a:rPr lang="es-PE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</a:rPr>
              <a:t> mundo</a:t>
            </a:r>
            <a:r>
              <a:rPr lang="es-PE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ESSENCE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2054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63638"/>
            <a:ext cx="8095982" cy="59114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648774" y="961689"/>
            <a:ext cx="7761131" cy="1897421"/>
          </a:xfrm>
          <a:prstGeom prst="rect">
            <a:avLst/>
          </a:prstGeom>
          <a:noFill/>
          <a:effectLst>
            <a:softEdge rad="635000"/>
          </a:effectLst>
        </p:spPr>
        <p:txBody>
          <a:bodyPr>
            <a:prstTxWarp prst="textDeflateBottom">
              <a:avLst/>
            </a:prstTxWarp>
          </a:bodyPr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_tradnl" sz="3200" b="1" kern="0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FF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s-PE" sz="3200" b="1" kern="0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FF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¿Cuál será la prueba difícil por la que tiene que pasar Jesús?</a:t>
            </a:r>
          </a:p>
        </p:txBody>
      </p:sp>
    </p:spTree>
    <p:extLst>
      <p:ext uri="{BB962C8B-B14F-4D97-AF65-F5344CB8AC3E}">
        <p14:creationId xmlns:p14="http://schemas.microsoft.com/office/powerpoint/2010/main" val="4036851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4" y="488147"/>
            <a:ext cx="8113690" cy="5861137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772731" y="488147"/>
            <a:ext cx="7611413" cy="13609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prstTxWarp prst="textTriangle">
              <a:avLst/>
            </a:prstTxWarp>
          </a:bodyPr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b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¿Qué </a:t>
            </a:r>
            <a:r>
              <a:rPr lang="es-PE" sz="3200" b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“tipo </a:t>
            </a:r>
            <a:r>
              <a:rPr lang="es-PE" sz="3200" b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 paz” será la que Jesús nos viene a traer?</a:t>
            </a:r>
          </a:p>
        </p:txBody>
      </p:sp>
      <p:sp>
        <p:nvSpPr>
          <p:cNvPr id="2" name="AutoShape 2" descr="data:image/jpeg;base64,/9j/4AAQSkZJRgABAQAAAQABAAD/2wCEAAkGBhQSERQUEhQWFRUWFhgVFxUYFRUVFRgXFBcYHBcXFxUYHCYeFxkjGhQXHy8gIycpLCwsFR4xNTAqNSYsLCkBCQoKDgwOFA8PGikfFBgpKSkpKSkpKSkpKSkpKSkpKSkpKSkpKSkpKSkpKSkpKSkpKSkpKSkpKSkpKSkpKSkpKf/AABEIAKsA/AMBIgACEQEDEQH/xAAcAAABBQEBAQAAAAAAAAAAAAAEAQIDBQYHAAj/xABHEAABAgMDCAYHBgUCBgMAAAABAhEAAyEEMUEFElFhcYGhsQYTIjKRwQcUFULR4fBSYnKCssIjM5Ki0rPxU5Ojw+LyFiRD/8QAGQEAAwEBAQAAAAAAAAAAAAAAAAECAwQF/8QAJBEBAQACAQUAAgMBAQAAAAAAAAECERIDEyExQSJRMkJhgRT/2gAMAwEAAhEDEQA/AOfCZv7T8F/CFYhxq8k/GFmIpQ/Wb8VQ9T5ytZZ9DKHwjgemeFVB+qqMSzFEpbb+i/jAwOvRU0vBpDfXECmcHdhjgBXwha2oV6wQTtfiIkmZRSlFTRqtUux+MVFry2yc1kg4lIqa8mhZOSFzU52clANwLk4VYRXD9puUX+e+L1fcSIYFlxSjXflujN2a2TJc7NWKpOab83bS+NAhb3HA1v8AdHxhZY8Sl2nUKtu13j5wzPDVJ+Pd+t0NMyofWP7ojU5Cdx5RJpVzGNfDcp/KIetrv81Qs5Rxw30b5x5aQRd9VhBXZWX2Cdbvh3jDUsUg91s06aggiIssd0jY2jTCWFZMtPBvAvwjb5tG/KwkTXUSMVPp94eQgiXMJervyISP3HxgSQc1tTP4KMKi0YgaGBe7OSPKIUL9ZNDjQ30vWs8hEsq1Mhjght+aAf1xWGZQ3aBvSB+6Cc56X6d6kg/pMAGrtTu2J5rHkiFmWsABTVAJ4Ej9cAGcAANQ3dlR8xE08i6+rXtggeUICZlt7W9tTGb8ECGqtpLscX/pSs8zASlsp9aeajCFQAJpcrZ/Lw11gCy9dIYP7p4ISPOFs9r7QrRx/qP5RXTFN/d+yPJmuXGkeGcqADPWuyS+HNCvjEhtpZTYAtvQgeUVb0Oz/tmJAqihofkmGFgm0Ma3dr/UTjAs0kqNaUu0nP8AhEVomdpsSTdg6x8IGXaDfr2FgFnkYRCynOvY7b7kD4RALOlCuyAGq+o3X+ERmfUUuel92b/gYUOphepRYPd2RtitEkTMao28jBEqWK33lrrjUc4qJoWnvE/lqNfOHqtKmDHAYYinlC0tEubPzh/DW1AxQbmuu3w+db0pJSp8TtOcS1a34xrpWUlENn0LZt7pUTc+IN4ON18B2iYFKOemWo0ICkAlQ0pJrgxHzh8p+k6rKKty5qcxKS74O2LbwNEG2boiopBWvN20G4VJgm05VlyCoI7CgxTmpDh+8lezRcQYGX0oeoS2kZzg7Hu27RURp+X9We59q5s9hRJGahIf3irMUXF5CtGNIk9YJPaAq1dj/P6vz6ekYcFSW1gvhTsn6vEHWXKstbBN+KcXGjbduEZXHL60lxQdKJRRMlLSc0LFSPtJ2alRPKX8hdRhdwh+XgFSklicyY5GgKDG/B83xgWzLqK/VLjFW+IMfo0GpbS/9yo9nUFMBdtTDCx+vxfGHEFz8riU1jNR82YK7DyPyiJeH1iY9NW41k0pe7+AiMm/eP1Nyh6AXKqCUqOhqaqjxityf/L8Re15+UW2UFdlVNPhePrXFfkksh6X100Ma4/xZ/2FpHZwu0/dVDypuF2pZx3Q0VSTqJuwIU8NmrpuP74haQqodYPJDQvW3+JOwqMRqU3HZRQ8LoSYssdn+RgM9SqU0ckJ+MTpnFw+l/7h8IDUogn837R5Q9Uyu/TrMIk4meXBCj5wwqofzBh+BPhECV0ON/8ApjGFC3v137Ew9A+Yt1eL71J+ESpmM20c1HzgQKAf698w4zWvwbkTBok65lG+u4Yam00W2L/tEDzJlD+H9g+MNuJG3mBBoDFz6jaD/wBT6vhVKCiA/k7pS/AwOpYNNY/cY8kMoMw/2TBobLNBcuGfDTgW4wxclQatGpiGKqvuMEZpSzE1LECorhw4xBPQM0CtXNLnBF2vVDhUqAxZ9IO8NvuguQsEfLTXzgKWkjQ2nYRd4jwhRNKaXbLoVPa2lDOQoJvzdLUd+BY6qxn8s5eK2Qm4F87F8QNXzi6s7hSkG5SSARrSfNoxCzWNOjjLu1l18rPR5mk4xNZ5alFhfDJFnziAL41PRXoxMmTUFiEBVSdUb26Y4Y3Kr/0c5ACpxE6WFAIPeSCHNGLxrcr+i6yzHVKBkLwUi7ei47mi7yTYkyh2AK44mLQzNMZOnjpx7KGSJsjPkWhNFoUmXNH8tZCQwfBXZuMUFhmOlL6m2v8AKOu5ZygicZkosZaR23uOLD44PSMR0i6FmzJMyTnKkKrpMundJ+y5oYjKeFRShVGxA24CJc7G/wD9sfCIEDtYVN+8NwESJAIrd/v/AJRio2cbtV9KXJHMw9Bue4keT/qiNa2fg93efknjDpbYaG1XH4CGA1ollto+uUVuTZjIfa+w3xdWshlAX1LbopMnkBI4741n8Wf0dLX2dDhSdFGMJPFPH98RrFHAxV9cYmW6nGNeSvOIU9MUym0k8VCHKqn8uOtJ+MNnAZ35n4mkOstlmTTmSkKWogAJSkqVRIFwh+zMmY6/8g8Q9ZQHV/lwjbSPRZa8xc60KRZ5aElais56kpSc4nq0ahpilslmsgUMycmdUZucAm569W99bi8aY9O5MsurjjAGT8kzJlwIS/eIJoUioQO0oUN0XNm6PygCpUy4sxSb37VEmuyuuDStWaRQjSXdtDAh/BtLxWWnLCs4okdtdxPup+6VJ71/dTpjrnSwxnn25p17l8SW2cmzp/iJQBX7KjQ0DVJONDGYtuUhMJKZaUBmAuJLXq8bo1dn9FVutA6whi1Os7AbQEh80baxTZe6HWqxj/7ElSUv/MDKlm73xTxaMc2mHve1QVkvv4sIeJuLXt+p/KIkgUwoDxMKkON3l/5RjXQdncuQPxiWWrtYGrVrcUgcoHKAX8OIEPRNS9x+1Q7TAB0ucxo1K30NzB9Tw20Tew5v0b77+LaIHkT0ggMaUJb8PwiS0TrwK3YXBxR4mTyWyS7Uki9nF+4jyEEdWF9oHzwfzh8uUybmauBuAcf2GGqSAEsMPMwXSolstt6xIFygUkVFXvHDjGTtqWmKF1TF8MjLBeWtKmN1UnSPOAMrWdV60lKqB8Fb7o16epfH1h1ZcoXo6odbXRHRMmZUAoC3COVWecUKBEarJ+UM4BXjug6ksX0LL4dOsWV7mMRZT6dIklirOYtTToeMfZ8sHuimJOj5wZYCm1AIQhkoclX2idt+2Jlb2L2xyrLapvWFaw7PKJ7Hh5GNsiWnNzXBBDMwZtDY7I5JlCSqRPYUDO9ztgNca/ozlkmR1k05obS9Bdvhez14UnTDot6uTOkj+Eo9ofYNbvukndGZUWoaG6u0DyjrqZyZyCFIOaoZrKaoOobeMc5mdDp67SuRKQqYUmhHdzSCUlSjQXjHCM7j+kW69qKYX821jR+aJZcvDC/n/kI39j9D04j+JOQhdWSlJWBXFTgC5N2iL/JPoos8sg2hSpx0DsS8MASo3Q508qyvVxjjZTi19x2gvFdYLMkpGeKkUOoafrGPpxPR2yITmpssgDXLQeJBMDyOiViSsrTZJGcRmk9WGb8J7INdEbTp2Rl3nzeyQEi8Y1vcjxManJPo+t1pAUiTmIPvTD1aW017R8I7hZOjVmlr6yXZ5KF/aTLSFbi1IsiYc6X7F6/6c3yJ6F5KGVapqppHuo/ho2E95V+qN5kvIkizJzJEpEtOhIAJ2m83YkwUqbEC7RGsxkY5Z2+0eVZyDLWiYApKklKkm4pUGIj506WdDJcqYrqC6MEqcKGrOuMfQtpTnCtYobd0VlTHdMVUuDZByfPXMEodYUm+W9FanwGkx3LoR0HRZwmZMAVMwYDNQ+CB+68wRkXopLkF0ipxxjTyi0EKjpahDZ8lKwUqSFBQYghwQcCDfEImwvWwych9IPonEoKn2JJzB2pkkVzW96WMRpRhhHMEygGOFRwEfVpmRiemPopk2smbIaTPNT/wphN+cB3T94eEYdTD7HT0+rrxXDRMSD5kXdowxGYWJd2xOLYRZZR6M2iTNVKmSVhaTcEKWLyxCkguDqgIZCtGclIs81zQDqpgJNLnTGMxrp5R5MxIDZoLFiTeWKtG6B7VLoM1npftAxqXeCLdkqdZ6T5S5SlVZaSCxeocUx8IHlzCqYAA7MTXScYcxqblNJrNaXZKnSeZL4/mg2Ul8T9AHzgcSqtSgoWce78IiMxSaPs3U8onKHLBktISWSSRUB60dxtYuIS0KzgxZmqDhq1MQRDM4Cja9xvDbawkyrePkfIxm11KocqZNMsuKpN2rUdcOyTbM1TG6Lrqs4MoatT0b61RRWzJ5QXFUvy0x0458pq+3PencLuNjYUyj3qg1aNXYLYhAAQkAaqRzfJ9qGbGhyblKoBjPXl14+ZtrMsoC0hRAO54As6V9akMyEVDihJxGwQRKtQUljdBtmsMycGlIUrZd/UaRSbeK5yfMSEsS52/WmL7o1NJK0O1xOvU97VijyX0Lniq1pT90HOPCkaLJ+T/AFdyc9ThnzQBwMVjjd7cnVzlXaFgBhv0x7OOzZA8m1JVcC+ijx5VuSKKChu+EbuVOlGqHPrgP2ijSfCE9pjAeIMAGvEa5ogU2hSoYVgXwBNMmQMqZCKW8QLMATiZEiVUgNBh4mwwKSuHiZAgmw4TYALC4XPgXrIXPhkLC6QZJMVsgu20QdZFul9Z5wyFEx5MR50RZSyimzyJk5fdQkrO4UG0lhE6Pbgnpdy0hWVZo61QMpKJbJNHCXIINDVcZGRaEzD2VrfWgLfayYtJtpEybMnLSkzJi1TFFnLrLtueCbMrdXZwjWYouStTKXeEk4XODvh0mStIYoJxctjFznU874iUgfTfCHqVPKs6lIzQc5SrsWHav4xICcTov0XfCB7PagTmlmIID4OXHEHxidYqCBTbgoV4t4R5mUexKkSrXv2atudWHWtOemmN9G1REV33sa/1X02g8ILkG8NtGN948YzvjypnFnq1VDCLjJKVTlpRLGco3NxJOAGJiHK9j7KtVdfz+UbroZk9KAkoQJeckBRvUprya0D4Yx0zWUYXqZYbajot0UloSlVoWFKNyahI3XnfG5lWZIDA9nQAyfARUZORLIZtuJ2vFhJlpFHLaH4nRGskjmyzuV8jUyUHE7mEKqT9mYU7VAjwgYWFB+1/VEqbAgYNtMUzIZL3qQTqccro8pcwXZqxoJD7jcYnRKRqO+JRm6EwgrvXZXvpMo/eT2fGCpcsEOkhQ1NBRlpIYgeXgYrfYuYrOkEJepTUDdogCVed9lt0RKQcYMl2hQpMS2u8eIh01AvEMK6aloHVBM5MQTBAEKlNtMLDEAkvDzC2b2dC50MjzwBKFwpmsIhJh6Q6gNAcwyo+RRO7iYfJmZoaGKLJDw1ArFJWUpTxgfTVlkossqQksZy3V+CVVt6inwMbaTMjhfpeyqZuUSjO7MlCZYarKPaVxUPCHPZM2mazPjd9boIk2kVaKnrgGvfhdCptZb65RolaqtRa+uqAJ+VgCzE66wLMtRuD7boFKdkLY0dZ2NSUqN7P2ib4KE1nFGqL9NRWD/Ysh3GeAMQdF5c84iXkDFEwuzZpGJuSGxYvdHn2416clhiQ5o9eDsQ3GFXaFIIOaachmmHewJiS6FoJFRUp0uXPnEvq9oRekqoHoFbiRjC1F+0KstS1pINCRm1Gpq8I1/QHLSUyEJnJKgHSFC9gaAjEDCMLlWTLLky1S1aWIDnbSLjolalJk6UhRS7OxFXbG+NcZJPDnz96dqlTQEgpSpQIcBLA78YlRlNeEoJ1rU/CMpkC0SprJ6xUqbrV2FbH5RowudKpNTnD7Qi5WFmljLmzFXzG1JETpso95ajvgCVaUqu+EFInDbFbKi02NGkxPLlJFwgRE6J0zYZCUrOAiVK1bIHQSaCJiBLSVKLAByTogBuULWUpASWKqA6NJaA5MwgMCTpcu+2K6db89RVpuGgfVYQW0CMrk6cOn48rGcsNrgWZNrsgdWUxA67emDkfaGlbU3mGGaIq52UxpEC+0onuKnRXvWiPdaNMVEu2vEnrUEzHZi0RMDu90TWWanEipc7IpRbBCeupa+DuF2IuLTbgVMDQRL7RRpjPKygIgmZUGmK7lP8A87Uy8opGn6wjkGUPRtbLROmzlzJIVNmKmF1KPeN1E4BhGwVluGHLOiF3KOxGLHoitbfzZB/Mv/GCrJ6IpxpNny0J+4FLUfFgI1cvLx0xIMsGH3KXYxUaPRFZk96dOVs6tPIGFmeiqxP/APr/AM35RfJym98OcGufC5U+3J8ceTbpZb+IKMGIIoPiYIl2tOC0v2nLi8k5x2AXbYpggZwcC/Q/dFYRMtLB0i4eLvyjPjirdaBM4+6xYn3h7o7I4vCieqm4PXed5MZ8ykVLN3jQnCghyJAdnUO0zBR90PCuEPdaP19RTWr4EPUmjuMAPGHWbKZluUAJBJJASA7Uc6STyjPIFB/EmCjd77ZrEgUr/irpnHA3UHEcIUmvpf8AGpRloEspCVFwHAzS5qai5o02TfSSqWgIKBMSLnJdnYVxjmoXMBLTQapT2kDQawgtk1gXQaPcxvLXaCYe8p6pXHG+465YeniJi2XJly04kzFXC9mEaidlCyJRnCanUEqCjwrHApdpmjBGIvIom8PuiQZQmU/hg1FQvEhzFzOovSjrx6dys4ploLs4KiGO4RKjKdqX2iRJTeE5qSo7iKRyGz5XWlWcJawpqEMpnLBvAxaZR9IdsmggTOrAdimzAGn3nN8VM0XpOwzelsuVLC56wgcVbE3qMZe19Ll2tdBmSQXSjFRHvL8k4NHJ0TZsxeeud1qtKs96X1Ipsi5kZYVLT2gUjTh4wXPbXDpSeXQRbDDJ1vLRipfSgkHNq1ToG0xOcum4jiHoHN5iLlpsubXlZQintXSkpgSblKvdWKgd16mrUgGfa5agDjTvApvuqRqidxUon/5ItRoDB1myspqxX2XKSGrm44jC/jDJ+UwLkncH5QDa/TlsiEOXjGUOXEvWm0EQvtYEYQ4GrOXDphntw6eMZU5SiFVvMAateXNcRKy1rjJrt2k8YiVlRIx84er8TbJ9alWVtcOGWhrjFzOkOgPtMDzMvzDcw3RXCovWxjoYyugihrEsrKet45j7Ym/a4CLPJ2X8FUPOC4WInVldD9oQ8T3uVxjJy8qw72icLolr7ZYTabifExLnV3t4J+cDD4fGHCYw8fhFaZ7Sory8S5hyprAfmPkIiCw+/kIQqoBqA8TBobFom13pGi4fOECi24D+pQ+cQXneo8IlTMw1pG5n84Wj2J64h9pPglucKF5or90fXjAyp7A6W5l4Xre1sJPgmFo9iuuJc/dUdHeMSdaythJ1XNAfWAAh/sjiYeucC51K4lhE6GxiZjFL4FHAP5xJKyiSL/dJZ/v/ACgIzASdAPJMIiUwH4U8VVMLQGzbYM7YtVRoYPxIiSyWxKk5pzmKQk1d6EOx1HhA2cmrjBZ8CGMTSZaBdQhvES68YNAFZpKAkJUpZST7tAdJa92EP9oSwXCDcL1FROcXL8IHkWlINUILFV2cDdpEGIRIUwYg5wGn3a37BFX2URqyzUsGqo3nENyiUZfIauKbtCRSJPZUpQood0nxIaFV0eS4YjHHQKRH4q8oPbKT3gD2GqkYqfnyhV26SXIQAe1WqcKXGFPRzDOF6R4vXnA87IBAfOGH9ymivxHkWkylMM9Y7o72cLq94aYFNmQQ+eO6DVA+1qMIMiLJLLF7NrAhZOQ1n3h7rVwNWh7/ANJDNsLVSpONwULlNpgWdZlDHFu9oaLIZOXm94M1a6VMWEEeynCiVhwo0fFgR5wc9HpnFWZWIPi90RKs6tB8I0fqiAQXeo/uFRE4YJ1kA/0mp4xXd/xnekyHVmG5sa2bLQSykpPeALbwaaoiFnkkvmJHdLVuLuIruxl2WXaPNGrNilBJIQkkPhfmn4HhDLTkeUTTsu7U1OKRXdhdqs9JtSk7IJOUzo4wd7JlJNVFV2pnuOv5QplowSkatYibli0xmU+q9N+pwOEIDdsHOIvWR9k+PxEeE8a/rdFaTyh7+cSJWxbZwEQdcGavDTHuuD38NUGhyTCZTdxJjyV1O1/CkQGYNOjCEC9cGhyEZ78BDlT9GhXGBus5wmdBo9i+srvHAQoX5cS8CZ8J1kLR7WIn0L17x5QXItlWIDOng0UnWfXOHCefrZC4jkv0rlqSXp2Cb8VLiSfIAcpX7y72L1AD7qRnUqUbtXP4wbZLC5BWSxeg+7E3HSt7es6Qt+2E9o03cIn9RZj1gvTqvBMCWuwgF0aqbYGE4jhwMVrfot69rIIIuU/ZHhnR5WUlpxLVHCKw2g+UKq0nnBw/Y5reX0hIb8ST4AiHry6kioOGqoU8URmvhohudC7cHcaNGV0VN3aPERF7XSAL6BHD5RQ58e6yDtQd1aryqbhoUPGIlW9Wdfo+HKK8zIXPh8IXMWLSWG6HptXJuIgLrYTrIfCDmsRbavr8mhottBX6DxX9ZCZ5g4Qcxy7ca1vfjDPXTibvINAmcY9WDjC5UR1506IkRaGgNjHiDD4lyqdNmHLjHlWbkYLWm78sDzMNhhbq+MRiQHbXDhZxyh6z2t55RMlVN45QrafGIEyA12BMPMgaPpokTj+GFX8eULdPjEKZWrRC9XeWHvc4kA/byj2H9XOFsaNEkU3cjHhZ6f0nxMKq8bfKJUC/YnmIez0hNn/dwiSXZa7xyiZSaH8/OPSzXef0xOxosqQw3JOP2o9n02BZidHu7E84Hmd0/hP6oXs3l1I2jlAypXLmqCFGv5vKGtdsH6ocAZUgOfzcIb6sH3jlBMwcleUPQmp/EP0xW06gBMgcBzhV2cc4nRduHOFWKH8/lBujUDer+XGGmRTx5wVhvHKEbs7j+qDdLUD9RzjwkXbBzguWO1vPKIjhsHOHscYg6rzhRJqNo5ROBQ7FQ9I7Q2+UPZagYSaeHEw4SP3cILUkcEczEav8oWz0iTJ8o91dN3nBD13p5GGou3DnC2NI+q5nhHhJfhyEStzVyiWWPrcIWw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58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08" y="492069"/>
            <a:ext cx="8099694" cy="5882973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50761" y="525602"/>
            <a:ext cx="3090929" cy="18054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600" b="1" kern="0" dirty="0">
                <a:solidFill>
                  <a:srgbClr val="FFFFFF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50800" dist="63500" algn="l" rotWithShape="0">
                    <a:srgbClr val="C00000"/>
                  </a:outerShdw>
                </a:effectLst>
                <a:latin typeface="Bodoni MT Black" panose="02070A03080606020203" pitchFamily="18" charset="0"/>
              </a:rPr>
              <a:t>¿Cómo se entiende que </a:t>
            </a:r>
            <a:r>
              <a:rPr lang="es-PE" sz="3600" b="1" kern="0" dirty="0" smtClean="0">
                <a:solidFill>
                  <a:srgbClr val="FFFFFF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50800" dist="63500" algn="l" rotWithShape="0">
                    <a:srgbClr val="C00000"/>
                  </a:outerShdw>
                </a:effectLst>
                <a:latin typeface="Bodoni MT Black" panose="02070A03080606020203" pitchFamily="18" charset="0"/>
              </a:rPr>
              <a:t>Jesús</a:t>
            </a:r>
            <a:endParaRPr lang="es-PE" sz="3600" b="1" kern="0" dirty="0">
              <a:solidFill>
                <a:srgbClr val="FFFFFF"/>
              </a:solidFill>
              <a:effectLst>
                <a:glow rad="101600">
                  <a:srgbClr val="FF0000">
                    <a:alpha val="40000"/>
                  </a:srgbClr>
                </a:glow>
                <a:outerShdw blurRad="50800" dist="63500" algn="l" rotWithShape="0">
                  <a:srgbClr val="C00000"/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809488" y="598987"/>
            <a:ext cx="3090929" cy="16587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600" b="1" kern="0" dirty="0" smtClean="0">
                <a:solidFill>
                  <a:srgbClr val="FFFFFF"/>
                </a:solidFill>
                <a:effectLst>
                  <a:glow rad="114300">
                    <a:srgbClr val="C00000">
                      <a:alpha val="40000"/>
                    </a:srgbClr>
                  </a:glow>
                  <a:outerShdw blurRad="50800" dist="50800" algn="l" rotWithShape="0">
                    <a:srgbClr val="FF0000"/>
                  </a:outerShdw>
                </a:effectLst>
                <a:latin typeface="Bodoni MT Black" panose="02070A03080606020203" pitchFamily="18" charset="0"/>
              </a:rPr>
              <a:t>venga </a:t>
            </a:r>
            <a:r>
              <a:rPr lang="es-PE" sz="3600" b="1" kern="0" dirty="0">
                <a:solidFill>
                  <a:srgbClr val="FFFFFF"/>
                </a:solidFill>
                <a:effectLst>
                  <a:glow rad="114300">
                    <a:srgbClr val="C00000">
                      <a:alpha val="40000"/>
                    </a:srgbClr>
                  </a:glow>
                  <a:outerShdw blurRad="50800" dist="50800" algn="l" rotWithShape="0">
                    <a:srgbClr val="FF0000"/>
                  </a:outerShdw>
                </a:effectLst>
                <a:latin typeface="Bodoni MT Black" panose="02070A03080606020203" pitchFamily="18" charset="0"/>
              </a:rPr>
              <a:t>a causar división?</a:t>
            </a:r>
          </a:p>
        </p:txBody>
      </p:sp>
    </p:spTree>
    <p:extLst>
      <p:ext uri="{BB962C8B-B14F-4D97-AF65-F5344CB8AC3E}">
        <p14:creationId xmlns:p14="http://schemas.microsoft.com/office/powerpoint/2010/main" val="7626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459040"/>
            <a:ext cx="8139045" cy="5928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611948" y="3786390"/>
            <a:ext cx="7971216" cy="22924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prstTxWarp prst="textTriangle">
              <a:avLst/>
            </a:prstTxWarp>
          </a:bodyPr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2800" b="1" kern="0" dirty="0">
                <a:solidFill>
                  <a:srgbClr val="FFFF00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¿Cómo se puede explicar los enfrentamientos y enemistades entre padres e hijos y otros miembros de la familia que Jesús nos presenta en este texto?</a:t>
            </a:r>
          </a:p>
        </p:txBody>
      </p:sp>
    </p:spTree>
    <p:extLst>
      <p:ext uri="{BB962C8B-B14F-4D97-AF65-F5344CB8AC3E}">
        <p14:creationId xmlns:p14="http://schemas.microsoft.com/office/powerpoint/2010/main" val="1278050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3"/>
          <a:stretch/>
        </p:blipFill>
        <p:spPr>
          <a:xfrm>
            <a:off x="539552" y="505329"/>
            <a:ext cx="8138747" cy="58601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3"/>
          <a:stretch/>
        </p:blipFill>
        <p:spPr>
          <a:xfrm>
            <a:off x="539551" y="489611"/>
            <a:ext cx="8138747" cy="58601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6 Rectángulo"/>
          <p:cNvSpPr/>
          <p:nvPr/>
        </p:nvSpPr>
        <p:spPr>
          <a:xfrm>
            <a:off x="4952599" y="531088"/>
            <a:ext cx="37257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Lucas 12, 49-53.</a:t>
            </a:r>
            <a:endParaRPr lang="es-PE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11 Rectángulo"/>
          <p:cNvSpPr/>
          <p:nvPr/>
        </p:nvSpPr>
        <p:spPr>
          <a:xfrm>
            <a:off x="6039435" y="5903863"/>
            <a:ext cx="26388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spc="300" dirty="0" smtClean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18 agosto 2019</a:t>
            </a:r>
            <a:endParaRPr lang="es-PE" sz="2400" b="1" spc="300" dirty="0">
              <a:ln w="11430" cmpd="sng">
                <a:solidFill>
                  <a:srgbClr val="BBE0E3">
                    <a:tint val="10000"/>
                  </a:srgb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rgbClr val="BBE0E3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85"/>
          <p:cNvGrpSpPr>
            <a:grpSpLocks/>
          </p:cNvGrpSpPr>
          <p:nvPr/>
        </p:nvGrpSpPr>
        <p:grpSpPr bwMode="auto">
          <a:xfrm>
            <a:off x="617249" y="552351"/>
            <a:ext cx="4343400" cy="572135"/>
            <a:chOff x="696" y="689"/>
            <a:chExt cx="6840" cy="901"/>
          </a:xfrm>
        </p:grpSpPr>
        <p:sp>
          <p:nvSpPr>
            <p:cNvPr id="9" name="Rectangle 86"/>
            <p:cNvSpPr>
              <a:spLocks noChangeArrowheads="1"/>
            </p:cNvSpPr>
            <p:nvPr/>
          </p:nvSpPr>
          <p:spPr bwMode="auto">
            <a:xfrm>
              <a:off x="696" y="1004"/>
              <a:ext cx="6840" cy="586"/>
            </a:xfrm>
            <a:prstGeom prst="rect">
              <a:avLst/>
            </a:prstGeom>
            <a:solidFill>
              <a:srgbClr val="70AD47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PE"/>
            </a:p>
          </p:txBody>
        </p:sp>
        <p:sp>
          <p:nvSpPr>
            <p:cNvPr id="10" name="Text Box 87"/>
            <p:cNvSpPr txBox="1">
              <a:spLocks noChangeArrowheads="1"/>
            </p:cNvSpPr>
            <p:nvPr/>
          </p:nvSpPr>
          <p:spPr bwMode="auto">
            <a:xfrm>
              <a:off x="1672" y="777"/>
              <a:ext cx="5400" cy="6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>
                <a:spcAft>
                  <a:spcPts val="0"/>
                </a:spcAft>
              </a:pPr>
              <a:r>
                <a:rPr lang="es-ES_tradnl" sz="1100" b="1" dirty="0">
                  <a:solidFill>
                    <a:srgbClr val="385623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 DOMINGO 20º T.O. </a:t>
              </a:r>
              <a:endParaRPr lang="es-PE" sz="12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r">
                <a:spcAft>
                  <a:spcPts val="0"/>
                </a:spcAft>
              </a:pPr>
              <a:r>
                <a:rPr lang="es-ES_tradnl" sz="1100" b="1" dirty="0">
                  <a:solidFill>
                    <a:srgbClr val="806000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HE VENIDO A PRENDER FUEGO A LA TIERRA</a:t>
              </a:r>
              <a:endParaRPr lang="es-PE" sz="12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r">
                <a:spcAft>
                  <a:spcPts val="0"/>
                </a:spcAft>
              </a:pPr>
              <a:r>
                <a:rPr lang="es-ES_tradnl" sz="1100" b="1" dirty="0">
                  <a:solidFill>
                    <a:srgbClr val="595959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 </a:t>
              </a:r>
              <a:endParaRPr lang="es-PE" sz="12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1" name="Picture 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689"/>
              <a:ext cx="539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2811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3" y="502275"/>
            <a:ext cx="8063501" cy="58287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6 CuadroTexto"/>
          <p:cNvSpPr txBox="1"/>
          <p:nvPr/>
        </p:nvSpPr>
        <p:spPr>
          <a:xfrm>
            <a:off x="667320" y="4482292"/>
            <a:ext cx="78595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i="1" u="sng" dirty="0">
                <a:solidFill>
                  <a:srgbClr val="FFFF00"/>
                </a:solidFill>
                <a:effectLst>
                  <a:glow rad="127000">
                    <a:schemeClr val="accent4">
                      <a:satMod val="175000"/>
                      <a:alpha val="79000"/>
                    </a:schemeClr>
                  </a:glow>
                  <a:outerShdw blurRad="50800" dist="381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Motivación: </a:t>
            </a:r>
            <a:r>
              <a:rPr lang="es-PE" sz="2400" i="1" dirty="0">
                <a:solidFill>
                  <a:srgbClr val="FFFF00"/>
                </a:solidFill>
                <a:effectLst>
                  <a:glow rad="127000">
                    <a:schemeClr val="accent4">
                      <a:satMod val="175000"/>
                      <a:alpha val="79000"/>
                    </a:schemeClr>
                  </a:glow>
                  <a:outerShdw blurRad="50800" dist="381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Si Jesús fue un hombre en conflicto, si los primeros cristianos experimentaron en sus vidas y en sus familias la división y el conflicto, nuestra condición de discípulos nos sitúa en la misma línea. Busquemos juntos la actualidad de este texto: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403648" y="51782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26707" y="517822"/>
            <a:ext cx="2088232" cy="758825"/>
          </a:xfrm>
          <a:prstGeom prst="roundRect">
            <a:avLst>
              <a:gd name="adj" fmla="val 16667"/>
            </a:avLst>
          </a:prstGeom>
          <a:solidFill>
            <a:srgbClr val="009E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sz="16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MEDITATIO</a:t>
            </a:r>
          </a:p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sz="1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¿Qué ME dice el texto?</a:t>
            </a:r>
            <a:endParaRPr lang="es-PE" sz="2400" dirty="0">
              <a:solidFill>
                <a:srgbClr val="0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91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8" y="488839"/>
            <a:ext cx="8045391" cy="5873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3535046" y="488839"/>
            <a:ext cx="5141410" cy="1008112"/>
          </a:xfrm>
          <a:prstGeom prst="rect">
            <a:avLst/>
          </a:prstGeom>
        </p:spPr>
        <p:txBody>
          <a:bodyPr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</a:rPr>
              <a:t>¿Me siento devorado por </a:t>
            </a:r>
            <a:r>
              <a:rPr lang="es-PE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</a:rPr>
              <a:t>el </a:t>
            </a:r>
            <a:r>
              <a:rPr lang="es-PE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LANEY" panose="02000000000000000000" pitchFamily="2" charset="0"/>
              </a:rPr>
              <a:t>fuego de Jesús?</a:t>
            </a:r>
          </a:p>
        </p:txBody>
      </p:sp>
    </p:spTree>
    <p:extLst>
      <p:ext uri="{BB962C8B-B14F-4D97-AF65-F5344CB8AC3E}">
        <p14:creationId xmlns:p14="http://schemas.microsoft.com/office/powerpoint/2010/main" val="2584103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joven reflexionando ante JesÃºs: de sus envidias, celos, rencores...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6" y="476519"/>
            <a:ext cx="8077200" cy="58727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4593016" y="1415754"/>
            <a:ext cx="3794226" cy="3001700"/>
          </a:xfrm>
          <a:prstGeom prst="rect">
            <a:avLst/>
          </a:prstGeom>
        </p:spPr>
        <p:txBody>
          <a:bodyPr/>
          <a:lstStyle/>
          <a:p>
            <a:pPr marL="457200" indent="-457200" algn="ctr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200" b="1" kern="0" dirty="0">
                <a:solidFill>
                  <a:srgbClr val="FFFFB3"/>
                </a:solidFill>
                <a:effectLst>
                  <a:glow rad="101600">
                    <a:srgbClr val="180000"/>
                  </a:glow>
                  <a:outerShdw blurRad="50800" dist="38100" algn="l" rotWithShape="0">
                    <a:srgbClr val="FF0000"/>
                  </a:outerShdw>
                </a:effectLst>
                <a:latin typeface="AR DELANEY" panose="02000000000000000000" pitchFamily="2" charset="0"/>
              </a:rPr>
              <a:t>¿De qué cosas me tengo que dejar purificar por el fuego de Jesús: envidias, celos, rencores...?</a:t>
            </a:r>
          </a:p>
        </p:txBody>
      </p:sp>
    </p:spTree>
    <p:extLst>
      <p:ext uri="{BB962C8B-B14F-4D97-AF65-F5344CB8AC3E}">
        <p14:creationId xmlns:p14="http://schemas.microsoft.com/office/powerpoint/2010/main" val="3885568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8" y="459819"/>
            <a:ext cx="8106695" cy="58830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823528" y="459819"/>
            <a:ext cx="752969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 algn="ctr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200" kern="0" dirty="0">
                <a:solidFill>
                  <a:srgbClr val="FFFF00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 DELANEY" panose="02000000000000000000" pitchFamily="2" charset="0"/>
              </a:rPr>
              <a:t>¿Dejo que el fuego de Jesús, </a:t>
            </a:r>
            <a:r>
              <a:rPr lang="es-PE" sz="2800" kern="0" dirty="0">
                <a:solidFill>
                  <a:srgbClr val="FFFF00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 DELANEY" panose="02000000000000000000" pitchFamily="2" charset="0"/>
              </a:rPr>
              <a:t>el</a:t>
            </a:r>
            <a:r>
              <a:rPr lang="es-PE" sz="3200" kern="0" dirty="0">
                <a:solidFill>
                  <a:srgbClr val="FFFF00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 DELANEY" panose="02000000000000000000" pitchFamily="2" charset="0"/>
              </a:rPr>
              <a:t> fuego </a:t>
            </a:r>
            <a:r>
              <a:rPr lang="es-PE" sz="2400" kern="0" dirty="0">
                <a:solidFill>
                  <a:srgbClr val="FFFF00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 DELANEY" panose="02000000000000000000" pitchFamily="2" charset="0"/>
              </a:rPr>
              <a:t>del </a:t>
            </a:r>
            <a:r>
              <a:rPr lang="es-PE" sz="3200" kern="0" dirty="0">
                <a:solidFill>
                  <a:srgbClr val="FFFF00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 DELANEY" panose="02000000000000000000" pitchFamily="2" charset="0"/>
              </a:rPr>
              <a:t>Espíritu,</a:t>
            </a:r>
            <a:r>
              <a:rPr lang="es-PE" sz="3200" kern="0" dirty="0">
                <a:solidFill>
                  <a:srgbClr val="FFFF00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 haga que mi corazón “arda” en deseos de misión y evangelización</a:t>
            </a:r>
            <a:r>
              <a:rPr lang="es-PE" sz="3200" kern="0" dirty="0" smtClean="0">
                <a:solidFill>
                  <a:srgbClr val="FFFF00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?</a:t>
            </a:r>
            <a:r>
              <a:rPr lang="es-PE" sz="3200" kern="0" dirty="0">
                <a:solidFill>
                  <a:srgbClr val="FFFF00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 DELANEY" panose="02000000000000000000" pitchFamily="2" charset="0"/>
              </a:rPr>
              <a:t>.</a:t>
            </a:r>
            <a:endParaRPr lang="es-PE" sz="3200" kern="0" dirty="0">
              <a:solidFill>
                <a:srgbClr val="FFFF00"/>
              </a:solidFill>
              <a:effectLst>
                <a:glow rad="889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AR DELANEY" panose="02000000000000000000" pitchFamily="2" charset="0"/>
              <a:cs typeface="Times New Roman" pitchFamily="18" charset="0"/>
            </a:endParaRPr>
          </a:p>
        </p:txBody>
      </p:sp>
      <p:sp>
        <p:nvSpPr>
          <p:cNvPr id="2" name="AutoShape 2" descr="Resultado de imagen para Dejo que el fuego de JesÃºs, el fuego del EspÃ­ritu, haga que mi corazÃ³n âardaâ"/>
          <p:cNvSpPr>
            <a:spLocks noChangeAspect="1" noChangeArrowheads="1"/>
          </p:cNvSpPr>
          <p:nvPr/>
        </p:nvSpPr>
        <p:spPr bwMode="auto">
          <a:xfrm>
            <a:off x="0" y="617537"/>
            <a:ext cx="946904" cy="9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9189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1" y="478950"/>
            <a:ext cx="8142298" cy="5883213"/>
          </a:xfrm>
          <a:prstGeom prst="rect">
            <a:avLst/>
          </a:prstGeom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490364" y="414555"/>
            <a:ext cx="8102652" cy="1293866"/>
          </a:xfrm>
          <a:prstGeom prst="rect">
            <a:avLst/>
          </a:prstGeom>
          <a:noFill/>
        </p:spPr>
        <p:txBody>
          <a:bodyPr/>
          <a:lstStyle/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200" dirty="0">
                <a:solidFill>
                  <a:srgbClr val="FFFFFF"/>
                </a:solidFill>
                <a:effectLst>
                  <a:glow rad="889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AR DELANE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Jesús tiene que pasar por la prueba de la Pasión y se prepara: </a:t>
            </a:r>
            <a:endParaRPr lang="es-PE" sz="3200" kern="0" dirty="0">
              <a:solidFill>
                <a:srgbClr val="FFFFFF"/>
              </a:solidFill>
              <a:effectLst>
                <a:glow rad="88900">
                  <a:srgbClr val="C00000"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  <a:latin typeface="AR DELANEY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711742" y="2784561"/>
            <a:ext cx="3602682" cy="312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sz="2800" i="1" kern="0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</a:effectLst>
                <a:latin typeface="AR DELANEY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¿En medio de mis pruebas y dificultades me dejo acompañar por la fuerza y el ejemplo de Jesucristo verdadero Dios y verdadero hombre?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512157" y="981539"/>
            <a:ext cx="3141435" cy="2418481"/>
          </a:xfrm>
          <a:prstGeom prst="rect">
            <a:avLst/>
          </a:prstGeom>
          <a:noFill/>
        </p:spPr>
        <p:txBody>
          <a:bodyPr/>
          <a:lstStyle/>
          <a:p>
            <a:pPr algn="r" eaLnBrk="0" fontAlgn="base" hangingPunct="0">
              <a:spcAft>
                <a:spcPct val="0"/>
              </a:spcAft>
              <a:defRPr/>
            </a:pPr>
            <a:r>
              <a:rPr lang="es-PE" sz="3600" b="1" kern="0" dirty="0">
                <a:solidFill>
                  <a:srgbClr val="FFFFFF"/>
                </a:solidFill>
                <a:effectLst>
                  <a:glow rad="139700">
                    <a:srgbClr val="54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¿yo me preparo espiritualmente </a:t>
            </a:r>
            <a:endParaRPr lang="es-PE" sz="3600" b="1" kern="0" dirty="0" smtClean="0">
              <a:solidFill>
                <a:srgbClr val="FFFFFF"/>
              </a:solidFill>
              <a:effectLst>
                <a:glow rad="139700">
                  <a:srgbClr val="54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algn="r" eaLnBrk="0" fontAlgn="base" hangingPunct="0">
              <a:spcAft>
                <a:spcPct val="0"/>
              </a:spcAft>
              <a:defRPr/>
            </a:pPr>
            <a:r>
              <a:rPr lang="es-PE" sz="3600" b="1" kern="0" dirty="0" smtClean="0">
                <a:solidFill>
                  <a:srgbClr val="FFFFFF"/>
                </a:solidFill>
                <a:effectLst>
                  <a:glow rad="139700">
                    <a:srgbClr val="54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para </a:t>
            </a:r>
            <a:r>
              <a:rPr lang="es-PE" sz="3600" b="1" kern="0" dirty="0">
                <a:solidFill>
                  <a:srgbClr val="FFFFFF"/>
                </a:solidFill>
                <a:effectLst>
                  <a:glow rad="139700">
                    <a:srgbClr val="54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el momento </a:t>
            </a:r>
            <a:endParaRPr lang="es-PE" sz="3600" b="1" kern="0" dirty="0" smtClean="0">
              <a:solidFill>
                <a:srgbClr val="FFFFFF"/>
              </a:solidFill>
              <a:effectLst>
                <a:glow rad="139700">
                  <a:srgbClr val="54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algn="r" eaLnBrk="0" fontAlgn="base" hangingPunct="0">
              <a:spcAft>
                <a:spcPct val="0"/>
              </a:spcAft>
              <a:defRPr/>
            </a:pPr>
            <a:r>
              <a:rPr lang="es-PE" sz="3600" b="1" kern="0" dirty="0" smtClean="0">
                <a:solidFill>
                  <a:srgbClr val="FFFFFF"/>
                </a:solidFill>
                <a:effectLst>
                  <a:glow rad="139700">
                    <a:srgbClr val="54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de </a:t>
            </a:r>
            <a:r>
              <a:rPr lang="es-PE" sz="3600" b="1" kern="0" dirty="0">
                <a:solidFill>
                  <a:srgbClr val="FFFFFF"/>
                </a:solidFill>
                <a:effectLst>
                  <a:glow rad="139700">
                    <a:srgbClr val="54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la prueba? </a:t>
            </a:r>
          </a:p>
        </p:txBody>
      </p:sp>
    </p:spTree>
    <p:extLst>
      <p:ext uri="{BB962C8B-B14F-4D97-AF65-F5344CB8AC3E}">
        <p14:creationId xmlns:p14="http://schemas.microsoft.com/office/powerpoint/2010/main" val="1312897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925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1031" r="1018" b="2420"/>
          <a:stretch/>
        </p:blipFill>
        <p:spPr>
          <a:xfrm>
            <a:off x="553791" y="476518"/>
            <a:ext cx="8126570" cy="587276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146998" y="515150"/>
            <a:ext cx="443033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_tradnl" sz="3200" dirty="0">
                <a:solidFill>
                  <a:srgbClr val="FFFF00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¿Qué tipo de paz busco vivir: </a:t>
            </a:r>
            <a:r>
              <a:rPr lang="es-ES_tradnl" sz="3200" dirty="0" smtClean="0">
                <a:solidFill>
                  <a:srgbClr val="FFFF00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                   la </a:t>
            </a:r>
            <a:r>
              <a:rPr lang="es-ES_tradnl" sz="3200" dirty="0">
                <a:solidFill>
                  <a:srgbClr val="FFFF00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superficial que me propone el mundo, </a:t>
            </a:r>
            <a:r>
              <a:rPr lang="es-ES_tradnl" sz="3200" dirty="0" smtClean="0">
                <a:solidFill>
                  <a:srgbClr val="FFFF00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o </a:t>
            </a:r>
            <a:r>
              <a:rPr lang="es-ES_tradnl" sz="3200" dirty="0">
                <a:solidFill>
                  <a:srgbClr val="FFFF00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la profunda y comprometida </a:t>
            </a:r>
            <a:r>
              <a:rPr lang="es-ES_tradnl" sz="3200" dirty="0" smtClean="0">
                <a:solidFill>
                  <a:srgbClr val="FFFF00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                  que </a:t>
            </a:r>
            <a:r>
              <a:rPr lang="es-ES_tradnl" sz="3200" dirty="0">
                <a:solidFill>
                  <a:srgbClr val="FFFF00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me propone </a:t>
            </a:r>
            <a:r>
              <a:rPr lang="es-ES_tradnl" sz="3200" dirty="0" smtClean="0">
                <a:solidFill>
                  <a:srgbClr val="FFFF00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              el </a:t>
            </a:r>
            <a:r>
              <a:rPr lang="es-ES_tradnl" sz="3200" dirty="0">
                <a:solidFill>
                  <a:srgbClr val="FFFF00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Señor</a:t>
            </a:r>
            <a:r>
              <a:rPr lang="es-ES_tradnl" sz="3200" dirty="0" smtClean="0">
                <a:solidFill>
                  <a:srgbClr val="FFFF00"/>
                </a:solidFill>
                <a:effectLst>
                  <a:glow rad="139700">
                    <a:srgbClr val="080876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  <a:cs typeface="Times New Roman" pitchFamily="18" charset="0"/>
              </a:rPr>
              <a:t>?</a:t>
            </a:r>
            <a:endParaRPr lang="es-ES" sz="3200" dirty="0">
              <a:solidFill>
                <a:srgbClr val="FFFF00"/>
              </a:solidFill>
              <a:effectLst>
                <a:glow rad="139700">
                  <a:srgbClr val="080876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 DELANEY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52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para orando ante Jesus Eucaris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481772"/>
            <a:ext cx="8115443" cy="58675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28034" y="1852601"/>
            <a:ext cx="2864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u="sng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Times New Roman" pitchFamily="18" charset="0"/>
              </a:rPr>
              <a:t>Motivación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Calibri Light" pitchFamily="34" charset="0"/>
                <a:cs typeface="Times New Roman" pitchFamily="18" charset="0"/>
              </a:rPr>
              <a:t>: Nos ponemos ante el Señor y le rogamos que purifique nuestro interior y lo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Calibri Light" pitchFamily="34" charset="0"/>
                <a:cs typeface="Times New Roman" pitchFamily="18" charset="0"/>
              </a:rPr>
              <a:t>inflame</a:t>
            </a:r>
            <a:endParaRPr lang="es-PE" sz="2400" b="1" dirty="0">
              <a:solidFill>
                <a:srgbClr val="FFFFFF"/>
              </a:solidFill>
              <a:effectLst>
                <a:glow rad="101600">
                  <a:srgbClr val="540000">
                    <a:alpha val="60000"/>
                  </a:srgbClr>
                </a:glow>
                <a:outerShdw blurRad="50800" dist="38100" algn="l" rotWithShape="0">
                  <a:srgbClr val="C00000"/>
                </a:outerShdw>
              </a:effectLst>
              <a:latin typeface="Calibri Light" pitchFamily="34" charset="0"/>
              <a:cs typeface="Times New Roman" pitchFamily="18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92430" y="556293"/>
            <a:ext cx="2864196" cy="108012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ORATIO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¿Qué le digo al Señor motivado por su Palabra?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3600" dirty="0">
              <a:solidFill>
                <a:srgbClr val="0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5" name="7 CuadroTexto"/>
          <p:cNvSpPr txBox="1"/>
          <p:nvPr/>
        </p:nvSpPr>
        <p:spPr>
          <a:xfrm>
            <a:off x="5628068" y="1700808"/>
            <a:ext cx="3015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Calibri Light" pitchFamily="34" charset="0"/>
                <a:cs typeface="Times New Roman" pitchFamily="18" charset="0"/>
              </a:rPr>
              <a:t>con 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Calibri Light" pitchFamily="34" charset="0"/>
                <a:cs typeface="Times New Roman" pitchFamily="18" charset="0"/>
              </a:rPr>
              <a:t>los valores del Reino para que continuemos siendo pequeñas brasas que hagan arder el mundo.</a:t>
            </a:r>
          </a:p>
        </p:txBody>
      </p:sp>
    </p:spTree>
    <p:extLst>
      <p:ext uri="{BB962C8B-B14F-4D97-AF65-F5344CB8AC3E}">
        <p14:creationId xmlns:p14="http://schemas.microsoft.com/office/powerpoint/2010/main" val="2743959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6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18" y="496149"/>
            <a:ext cx="8086906" cy="58917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67697" y="563000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Luego de un tiempo de oración personal, compartimos en grupos nuestra oración (o todos juntos</a:t>
            </a:r>
            <a:r>
              <a:rPr lang="es-PE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lang="es-PE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4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3" y="480897"/>
            <a:ext cx="8075623" cy="58704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645" y="339345"/>
            <a:ext cx="24240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Salmo</a:t>
            </a:r>
            <a:r>
              <a:rPr lang="ca-E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39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69132" y="1452518"/>
            <a:ext cx="36004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i="1" spc="300" dirty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Yo esperaba con ansia al Señor; </a:t>
            </a:r>
            <a:r>
              <a:rPr lang="es-ES" sz="2800" b="1" i="1" spc="30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y </a:t>
            </a:r>
            <a:r>
              <a:rPr lang="es-ES" sz="2800" b="1" i="1" spc="300" dirty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él se inclinó </a:t>
            </a:r>
            <a:r>
              <a:rPr lang="es-ES" sz="2800" b="1" i="1" spc="300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      y </a:t>
            </a:r>
            <a:r>
              <a:rPr lang="es-ES" sz="2800" b="1" i="1" spc="300" dirty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escuchó mi grito.</a:t>
            </a:r>
            <a:endParaRPr lang="ca-ES" sz="2800" b="1" i="1" spc="300" dirty="0">
              <a:ln w="11430"/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42234" y="4439460"/>
            <a:ext cx="26735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Señor, date prisa en socorrerme.</a:t>
            </a:r>
            <a:endParaRPr lang="ca-ES" sz="2800" b="1" i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0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72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4" y="484853"/>
            <a:ext cx="8108576" cy="5862536"/>
          </a:xfrm>
          <a:prstGeom prst="rect">
            <a:avLst/>
          </a:prstGeom>
          <a:effectLst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34897" y="5182719"/>
            <a:ext cx="461078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Señor, date prisa en socorrerme</a:t>
            </a:r>
            <a:r>
              <a:rPr lang="es-PE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.</a:t>
            </a:r>
            <a:endParaRPr lang="ca-E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851057" y="1009403"/>
            <a:ext cx="35552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i="1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Me </a:t>
            </a:r>
            <a:r>
              <a:rPr lang="es-ES" sz="2800" b="1" i="1" dirty="0" smtClean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levantó </a:t>
            </a:r>
            <a:r>
              <a:rPr lang="es-ES" sz="2800" b="1" i="1" dirty="0"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de la fosa fatal, de la chacra fangosa; afianzó mis pies sobre la roca, y aseguró mis pasos.</a:t>
            </a:r>
            <a:endParaRPr lang="ca-ES" sz="2800" b="1" i="1" dirty="0">
              <a:solidFill>
                <a:srgbClr val="FFFFFF"/>
              </a:solidFill>
              <a:effectLst>
                <a:glow rad="101600">
                  <a:srgbClr val="54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9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2" y="394138"/>
            <a:ext cx="8358475" cy="6069724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539552" y="476672"/>
            <a:ext cx="7920880" cy="8572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r>
              <a:rPr lang="es-PE" sz="2400" b="1" dirty="0">
                <a:solidFill>
                  <a:schemeClr val="bg1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 </a:t>
            </a:r>
            <a:r>
              <a:rPr lang="es-PE" sz="2400" b="1" u="sng" dirty="0">
                <a:solidFill>
                  <a:schemeClr val="bg1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Ambientación</a:t>
            </a:r>
            <a:r>
              <a:rPr lang="es-PE" sz="2400" b="1" dirty="0">
                <a:solidFill>
                  <a:schemeClr val="bg1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: Lo necesario para hacer un pequeño fuego en un recipiente; velas pequeñas alrededor de la Biblia.</a:t>
            </a:r>
          </a:p>
          <a:p>
            <a:pPr marL="274320" indent="-274320">
              <a:spcBef>
                <a:spcPct val="20000"/>
              </a:spcBef>
              <a:buClr>
                <a:srgbClr val="FFFFFF"/>
              </a:buClr>
              <a:buSzPct val="95000"/>
              <a:buFont typeface="Wingdings 2"/>
              <a:buNone/>
              <a:defRPr/>
            </a:pPr>
            <a:endParaRPr lang="es-PE" sz="2400" dirty="0">
              <a:solidFill>
                <a:schemeClr val="bg1"/>
              </a:solidFill>
              <a:effectLst>
                <a:glow rad="762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7" y="438461"/>
            <a:ext cx="8308039" cy="6000976"/>
          </a:xfrm>
          <a:prstGeom prst="rect">
            <a:avLst/>
          </a:prstGeom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78386" y="477098"/>
            <a:ext cx="81663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i="1" dirty="0">
                <a:solidFill>
                  <a:schemeClr val="bg1"/>
                </a:solidFill>
                <a:effectLst>
                  <a:glow rad="177800">
                    <a:srgbClr val="000000"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Me puso en la boca un cántico nuevo, un himno a nuestro Dios. Muchos</a:t>
            </a:r>
            <a:r>
              <a:rPr lang="es-ES" sz="2800" i="1" dirty="0" smtClean="0">
                <a:solidFill>
                  <a:schemeClr val="bg1"/>
                </a:solidFill>
                <a:effectLst>
                  <a:glow rad="177800">
                    <a:srgbClr val="000000"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, al verlo</a:t>
            </a:r>
            <a:r>
              <a:rPr lang="es-ES" sz="2800" i="1" dirty="0">
                <a:solidFill>
                  <a:schemeClr val="bg1"/>
                </a:solidFill>
                <a:effectLst>
                  <a:glow rad="177800">
                    <a:srgbClr val="000000"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, quedaron sobrecogidos y confiaron en el Señor.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166565" y="4246644"/>
            <a:ext cx="47525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i="1" dirty="0">
                <a:solidFill>
                  <a:srgbClr val="FFFFB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Señor, date </a:t>
            </a:r>
            <a:r>
              <a:rPr lang="es-PE" sz="3200" b="1" i="1" dirty="0" smtClean="0">
                <a:solidFill>
                  <a:srgbClr val="FFFFB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prisa           </a:t>
            </a:r>
            <a:r>
              <a:rPr lang="es-PE" sz="3200" b="1" i="1" dirty="0">
                <a:solidFill>
                  <a:srgbClr val="FFFFB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en socorrerme.</a:t>
            </a:r>
            <a:endParaRPr lang="ca-ES" sz="3200" b="1" i="1" dirty="0">
              <a:solidFill>
                <a:srgbClr val="FFFFB3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4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4" y="486015"/>
            <a:ext cx="8116868" cy="58859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1 Rectángulo"/>
          <p:cNvSpPr/>
          <p:nvPr/>
        </p:nvSpPr>
        <p:spPr>
          <a:xfrm>
            <a:off x="2355473" y="4739016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Señor, date prisa en socorrerme.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770868" y="486015"/>
            <a:ext cx="3600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>
                <a:solidFill>
                  <a:srgbClr val="FFFFFF"/>
                </a:solidFill>
                <a:effectLst>
                  <a:outerShdw blurRad="50800" dist="38100" sx="101000" sy="1010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Yo soy pobre y desgraciado, pero el Señor  cuida de mí; tú eres mi auxilio y mi liberación: Dios mío, no tardes.</a:t>
            </a:r>
          </a:p>
        </p:txBody>
      </p:sp>
    </p:spTree>
    <p:extLst>
      <p:ext uri="{BB962C8B-B14F-4D97-AF65-F5344CB8AC3E}">
        <p14:creationId xmlns:p14="http://schemas.microsoft.com/office/powerpoint/2010/main" val="2409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42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48" y="489395"/>
            <a:ext cx="8126055" cy="5893278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8548" y="1227416"/>
            <a:ext cx="6181346" cy="51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 Vicente experimentó la alegría que hay al evangelizar a los pobres, cualesquiera que sean las molestias y las contrariedades El celo en cierta manera es para él la alegría de compartir</a:t>
            </a:r>
            <a:r>
              <a:rPr lang="es-ES_tradnl" sz="21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PE" sz="21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ES_tradnl" sz="21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“Si la caridad es fuego, el celo es la llama, Si la caridad es el sol, el celo es uno de sus rayos” </a:t>
            </a:r>
            <a:r>
              <a:rPr lang="es-ES_tradnl" sz="21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es-ES_tradnl" sz="14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s-ES_tradnl" sz="14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SVP XI, 773</a:t>
            </a:r>
            <a:r>
              <a:rPr lang="es-ES_tradnl" sz="14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algn="ctr">
              <a:spcAft>
                <a:spcPts val="0"/>
              </a:spcAft>
            </a:pPr>
            <a:r>
              <a:rPr lang="es-PE" sz="21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“Quien dice misionero, dice un hombre llamado por Dios para salvar a las almas; porque nuestro fin es trabajar por su salvación, a imitación de nuestro señor Jesucristo, que es el único verdadero redentor y que cumplió perfectamente lo que significa ese nombre amable de Jesús, que quiere decir salvador. </a:t>
            </a:r>
            <a:endParaRPr lang="es-PE" sz="2100" b="1" i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44458" y="451432"/>
            <a:ext cx="3618447" cy="840379"/>
          </a:xfrm>
          <a:prstGeom prst="roundRect">
            <a:avLst>
              <a:gd name="adj" fmla="val 16667"/>
            </a:avLst>
          </a:prstGeom>
          <a:solidFill>
            <a:srgbClr val="009E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s-PE" sz="2000" b="1" dirty="0">
                <a:solidFill>
                  <a:srgbClr val="FFFF00"/>
                </a:solidFill>
                <a:effectLst>
                  <a:outerShdw blurRad="50800" dist="101600" algn="l" rotWithShape="0">
                    <a:prstClr val="black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CONTEMPLATIO</a:t>
            </a:r>
            <a:endParaRPr lang="es-PE" sz="2000" b="1" dirty="0">
              <a:solidFill>
                <a:srgbClr val="FFFF00"/>
              </a:solidFill>
              <a:effectLst>
                <a:outerShdw blurRad="50800" dist="101600" algn="l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</a:pPr>
            <a:r>
              <a:rPr lang="es-PE" sz="2000" b="1" dirty="0">
                <a:solidFill>
                  <a:srgbClr val="FFFFFF"/>
                </a:solidFill>
                <a:effectLst>
                  <a:outerShdw blurRad="50800" dist="101600" algn="l" rotWithShape="0">
                    <a:prstClr val="black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¿Qué me lleva a hacer el texto?</a:t>
            </a:r>
            <a:endParaRPr lang="es-PE" sz="4400" dirty="0">
              <a:solidFill>
                <a:srgbClr val="000000"/>
              </a:solidFill>
              <a:effectLst>
                <a:outerShdw blurRad="50800" dist="101600" algn="l" rotWithShape="0">
                  <a:prstClr val="black"/>
                </a:outerShdw>
              </a:effectLst>
              <a:latin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19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0" y="457200"/>
            <a:ext cx="8076497" cy="589208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89408" y="489507"/>
            <a:ext cx="643943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100" b="1" i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Vino del cielo a la tierra para ejercer ese oficio, e hizo de él el objetivo de su vida y de su muerte, ejerciendo continuamente esa cualidad de </a:t>
            </a:r>
            <a:r>
              <a:rPr lang="es-ES_tradnl" sz="2100" b="1" i="1" dirty="0" smtClea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salvador </a:t>
            </a:r>
            <a:r>
              <a:rPr lang="es-ES_tradnl" sz="2100" b="1" i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la comunicación de los méritos </a:t>
            </a:r>
            <a:r>
              <a:rPr lang="es-ES_tradnl" sz="2100" b="1" i="1" dirty="0" smtClea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de </a:t>
            </a:r>
            <a:r>
              <a:rPr lang="es-ES_tradnl" sz="2100" b="1" i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ES_tradnl" sz="2100" b="1" i="1" dirty="0" smtClea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sangre </a:t>
            </a:r>
            <a:r>
              <a:rPr lang="es-ES_tradnl" sz="2100" b="1" i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derramó. </a:t>
            </a:r>
            <a:endParaRPr lang="es-ES_tradnl" sz="2100" b="1" i="1" dirty="0" smtClean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algn="l" rotWithShape="0">
                  <a:schemeClr val="bg1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s-PE" sz="2100" b="1" i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Mientras vivió sobre la tierra, dirigió todos sus pensamientos a la salvación de los hombres, y sigue todavía con estos mismos sentimientos, ya que es allí donde encuentra la voluntad de su Padre. Vino y viene a nosotros cada día para eso, y por su ejemplo nos ha enseñado todas las virtudes convenientes a su cualidad de salvador. </a:t>
            </a:r>
            <a:r>
              <a:rPr lang="es-PE" sz="2100" b="1" i="1" dirty="0" smtClea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Entreguémonos</a:t>
            </a:r>
            <a:r>
              <a:rPr lang="es-PE" sz="2100" b="1" i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pues, a él, para que siga ejerciendo </a:t>
            </a:r>
            <a:r>
              <a:rPr lang="es-PE" sz="2100" b="1" i="1" dirty="0" smtClea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 </a:t>
            </a:r>
            <a:r>
              <a:rPr lang="es-PE" sz="2100" b="1" i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misma cualidad </a:t>
            </a:r>
            <a:r>
              <a:rPr lang="es-PE" sz="2100" b="1" i="1" dirty="0" smtClea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nosotros               y </a:t>
            </a:r>
            <a:r>
              <a:rPr lang="es-PE" sz="2100" b="1" i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medio </a:t>
            </a:r>
            <a:r>
              <a:rPr lang="es-PE" sz="2100" b="1" i="1" dirty="0" smtClea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2100" b="1" i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nosotros.” </a:t>
            </a:r>
            <a:r>
              <a:rPr lang="es-PE" sz="2100" b="1" i="1" dirty="0" smtClea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2100" b="1" i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XI,762</a:t>
            </a:r>
            <a:r>
              <a:rPr lang="es-PE" sz="2100" b="1" i="1" dirty="0" smtClea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E" sz="2100" b="1" i="1" dirty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algn="l" rotWithShape="0">
                  <a:schemeClr val="bg1"/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w4QEBAPDg8PDw4QDxAQEA8QDxAPDw4QFBIWFhUSFBUYHSggGBolHBQUITEhJSkrLi4uFx8zODMsNygtLisBCgoKDg0OGhAQGjQfHB8rLCwsLCwsLCwsLCwsLCwsLCwsLCwsLCwsLCwsLCwsLCwsLCwsLCwsLDcsNys3KyssN//AABEIARsAsgMBIgACEQEDEQH/xAAcAAEBAAIDAQEAAAAAAAAAAAAAAQcIAgMEBQb/xABOEAACAQICBAkFCBAFBQAAAAAAAQIDEQQhBRIxQQYHEyJRYXGBkRShsbLRJDI1QlRzdMEVFhc0Q1NiZHKCkpSi0uHwIzNEY8IlUlWEk//EABkBAQEAAwEAAAAAAAAAAAAAAAAEAgMFAf/EACoRAQABAwIFBAICAwAAAAAAAAABAgMRBDESFCFBURMyYXEiM2KBFSNS/9oADAMBAAIRAxEAPwDOIAAhSAAAAKyAAUhGfleE3DjD4GqqM6dSpPVUuY1lfYszyZiOssqaZqnEP1QMaz44MIv9LXvfJa0MzvqcadJSjHyOtzlfOpBW7cjGbtMd2cWLk7QyGVGN8RxsUoK7wVXf+Fh026Oo/c6E0lDFYejiaaahWpqcU9qTPaa6atmNdquj3Rh7ykKZMEAQApCkApAAAAAAoAgAAAAAAAIzBvGXrPS1ZRWbo0rfs+YzkzBPGdWlHSmIt+Iprxjb0mjUexXov2Px08OoOLupTcW5Jq6W21j6zm41YOok7Rk9VJdW1nx6FRtSnP3zUYK+1K8btec+tXjqzpuSvzZZdF2c+5M7S69qO7jpfFa0G2ktZOFsk3znml4+BnbgFGK0ZglF3isPFLsNd8fLXzeSTS623bLs2mwvF4v+lYG3yaJXpKcQg185w/RgFLHMQAAAAABSAAABQABAAAAAAAARmD+MrPSWKgrtypUFltSa3GcGYM4zsdyWkcTFK8qkMPFPekou5Nqc8HRXov2f0/N4vAqnBXd5ylFK2y72jEys26j2Rio/k5/1PRpCWo7StJy1H0pOyyXnPnVE7VHLNprJ5WsvMc2Mzu7k4jpDwYuq3JKz1HO/XktnibHcXvwVgfo0DW1tyq5t2Ubs2R4u/grAfRonR0/hyNbt/b9GUhSpz0QAApCkApAAAAAoAAEAAAACnFlAENf+NlJ6WqJbdWhfqTVrLxNgDXzjOtLTFZb9Wn5oNrzmm/7VWj/Y+Liq65WDvd3bXRs2HGrLm1JN85ytbarWPGp6laV83DwTdvaWnWWpKUndtuyObwYh2ePq80M5z6FHPsNj+Lj4JwH0aBrpBNqbjlayduxv2GxfFv8ABOA+jQLrG8ubrPbD9KUguVOcIAAUgFwKQXAAAAUlxc/HcZPCWvgKNLydJ1a03FN5qEYpNvzo8mYiMyyppmqcQ/YXFzBH3RdL/jILpvFHGHGLpZ/hY90YmnmKFPJXGebi5girxj6SytWSds1qK6Ot8YWlNvlDXRaEfYecxS95G58M9gwFPh7pW3309m9QX1HjqcP9LfK5WfVH2CNRTJyNxsSa6cZdS2mcS0uclFJ/qW+s4S4a6XeflVRruXoPz+k1UxFWVerUk6s85S15Zswru01Rhts6auirLzUXJOTebcZPvy9hzpxlycb2suzpOnyP8t9Hvmcng93Of6zsafxnuriao7Pdo1U3CfKbLtrN5Pu7fMbEcXiX2LwOr73yeNuy7NaYYHJp3XUnKzPvYDhJpKhSjSoYqpGlBKMYL4iW5LcbLddNEzOWi9aruxERGGzQNap8NNMp3WKqvuyOyHD3TW1Yltb7pG716UvJ1tkQa4y4wNMfKprqtF/UcPugaa3Yudv0I+w99eDk6myIua+YbhlpidPXeMm3f3qUE0vA7o8OdKXahjJ223cafRszRjzFOcPeSrZ9uUxRxd8LcdiNIRw+IrOrRnRqSipRjFxlFJ3ukr9HeZXN1FUVRmE1y3NE4kABkwQxhx4N8ngrbeVrerEygYr4+ZpUcC3f/NrLL9CJhc9st2nn/ZDFNSTe/O51NtfGt3/1OjXb2KXjYULzlZxbtu1szn8LtcUOE6km7a113N+kr1rZS7nl6GemphldWhJdrR1V8O0r2l47BxUvJiqHKGI6b3R1znNu6tl05nkuk89a66XkdinF9PmZlwxDHjzu9NPXct67b29By1prevOvqPPTlB2etZ9aE6l375Wut1/MecOez3jiO7nUqT32t0XRxnN2W3suiqontat2WLh8RGN8otvLPoGPgzE93txEIRjGWabjleMZvZfM8VKtN9vTa2XYkduPxMGorm32txurLoOqFaHxs7fonlMdNns1RndYYh63ObUe89E5tJuLbfRq3ujyutDr6ldZHVKsmmtq7Ee8Oezya4ju9WHqSnLVeVlsSd/E+pCL1bRyVt61n33PgKaj8ZrqyO6GOSSTeXVY8rozsUXI7vrYapK2rGMW87tpps6XJxldKCksmtZt9+Z4cRjI3urp26EcY4+Keetbe7W9B5FuWU3Y8skcVuLlU0lQTXvaVe2zLmdpnAwDxO4iM9LQ1b2VGva99mqjPxdYpxRhyNXVm5kABuTIYx48Lcjg7/jaueVvexMnnz9NaDwmNpqli6MK9NS11Gd8pW2prPeY1RmMM7dXBVEtZOXVsoxfnv4HTHEtST1Vt22ftNiI8XehVksBSt+lU/mOX3PtDfIaXjU/mJuW+V/Px4YGemYpZKEc7q6TfgjqemIyvrQVulJX7zP33PtC/IKPjP2ljxfaFX+gofxv6zDk4Zf5L4a6V8brOyirbsk79tyz8lklem1L42rlc2LfADQ3yCh4S9onwA0M1Z4Chbsl7TPlp7Sw56O9LXHkMK9kZrwT8578JomnK9oz2XWquc+rrM9Pi50J/wCPo+NRf8jA2mlyGLxlKjrU4U69RU4xnNKMVsSz6n4mu7ZqpjPE3WNRTcqxwvEtHSu1qZbdkm0WngW73hF9rcblnOtaHOnnK0mpzs8u06q17xSlLWckr6za/vI1flPdV+Ph24nRrSS5JrPbdPJ59B8ydNReaj4q57MTWnykoqTtG2yT2JJX8bmwHF9oLBVNF4KpUwuHqTnh4ylOdGEpSfS21dm6zRVVvKXUXaaIzhrapRd+b4NW8TlRjFvd2c2/nNsvtd0f8iwn7tR/lL9ruj/kWE/dqXsKPS+UfMx4aqxnBboPoziV4iEubZd1n9ZtV9r+A+R4X93pfykWgMCtmDwi/wDXpfymPofLLm/4tVFZu0lluOMoQTz7l6DbB6CwXyTC/u9L2BaDwS2YTDf/AApew99H5ec1H/LB/EfQT0o5RjlDDVW872TlFLs2+Yz+dGGwNGk26VKlTbVm4U4wbXQ7I7zbTGIwmuV8U5AAZMFAAAAAQAAVkKQCGtXCqHJ4/Hz2y5aqkt6bW1eNzZVmt3Duy0jjVv8AKGst97byfU+2Fuh98/T4VN2nCMryyk2uhux55pcpFZat5NdF7ZI9UI3nPfaKu/Fnmp/5nVZ7fS/Ekh057FaleTle93sfZmvMbKcXqtovAr82ga01Kks9jSvK6eay3LuNnOA0baNwS/N6foKdPE5c/WzGI+33CkKVOegAApCkApCkAAACgAAAAIAADBSMCM1r4wIL7L4zN54hXX6q+o2UNceMNJaWxPzzb/ZS+s0X9lej98/T8/Rz5R2s20nu3f3tOug05Tvkrauy/XtOeHqc3fnKTXf/AH5y4S2rPOzlJ59CsR+XU8OmthdSDmuxrdnfabOcDPg/B/R6foNa1PWpOO13z6cso/WzZfgj94YS34iHoKNNM9coddHSMPrFIUrc5AABSFIBSFIAAAFAAAAAQAAUhSAQ1t4xJ30njbbVUd+jZH6kzZJms/D1X0jjbbXXats3JL0mi/sr0fun6fCi1qK3hmrZHbh0uTtvd7Pb/ew8s76u3dku+6PS2lBW2pO+7dkSzHR0Ynq6q8px1dRa2tFp2dtW29/tM2f4GfB+Dvn7np59xrRyPMbTWVNZWyv/AGrmzPBG3kGEts8np+go08x1RayJxD6xSFKUCAACkKQCkKQAAAKAAAAAgAApCsgEZrTw7stI4t73iW7dSt7DZY1l4Z3lpTFq+yrP0Gi/sr0ful8HFQa1WllZK/f/AEO3E5R3Z+bu3nGVteN8827PoV/YcqrXNWXvls7Sbwv8uaqSUWlq2cVe7zvmrmznBNWwOE+j0/VNX6k075fFtfrzsbQ8FfvLCfR6fqo32N5SazaH1CkKUoEAAFIUgFIUgAAAUAAAABAABSFIBDWPhVNfZHHNpX5aSWT3Z/UjZw1g4XU3LHY1Wt/jz53T1Gm9tCvSe6fp8eEVKS23t2K7fT4jEZtJZJbbbmcKestaSXNulneyzvkjvpuMnzpPKLaaXxtxNK+Nllbk3ZdSe+6RtBwXXuLC7X7np7dvvUax4jV5NdWs3nne7tdd5s7wZbeDwre3kKfqo26ful1vZ9IpClTnogABSFIBSFIAAAFAAAAAQAAVkKQCGsnCSTeOxeeXL1OzazZs1e4V83E4pt5+UVWlllzmaL+0K9J0mfp5dHxTpvK93e9m10dx4lBqpLco7MtuzI9GFrasEt2V3fzec6eUbbeV/FbLEsZiZdLpww7a9OylK+1Pm232ubRcHFbCYZf7FL1Uat4mbcbfkvfuz2eLNptAP3Lht3+BS9RFGnRa3s9xSFKXPQAAUhSAUhSAAABQAAAAEAABgpAI2ar8LZy8rxWznV6i/iZtQap8J6nu7ER/OqnrM03eyrSz1l5t0bqy1bvt2bDqorJtLasrnZUtZ3ad5eCLQ967avZnvJezoxjLg45SazerazbsstxtXoFe5cN8xS9RGqkJNxlm75va91zazQbvhcO/9il6iKLG8otXtD2lIUoQoAAKQpAKQpAAAAoAAAACAACshSASbsjVLhGk8fiNmdacvGZtZPY+xmqWl37txXTytTb+m9ngaruynTbvDiHZW83TsOVGDys+u3QdOLV3dIlKpKP7NieI6Ls/k9VJatOUnm2pb0t18vObVaA+9cN8xS9RGrKvyTX/AGxdjabQH3rhvmKXqI2WN5TauOlL3FIUpQoAAKQpAKQpAAAAoAAAACAACsgYA41Nj7H6DVbSFPWxmLy/C1PWftNqajyfY/QauYii3isXG1pTxFRJt7E5Gi/OKVejj83no4HJL8qMbvbdpnLSGipxnzFdNb9x9bCVaXLKmrPVne7V+ck00uo+nj501dPPmc3Va3J72+o503Kol1/TpmJl+VnhXGPOdua8rbLtqz9Js/oJWwuH+YpeojXWtiISi6d1qxjfWXvpO+99VzY3RCth6HzNP1EWaWZnOXO10RHDh6ikKWOciAQAoBAKQpAAAAoAAAACAAAwUgHGfQYG0rxX6aeKrVqKw0oTrTnC9aSkk3lfmmeweTETuypqmnZrvDis08pa+phda7bfLyzv+qd0uLHT0tsMN+8Tz/gNggYelR4bOYueWB9EcU+lXVgsVPD06GsnUcKk6k2k9iTiuwzrQgoxjGOyMVFdiVjmEZRTEbMK66qtwpCmTBEAgBSFIBSFIAAAFAAAAAQAAGAAKQpACKRFAAACFIUCAACkKABCkAAA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4777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9" y="397295"/>
            <a:ext cx="8230280" cy="600350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99113" y="523422"/>
            <a:ext cx="3289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600" b="1" kern="0" dirty="0">
                <a:solidFill>
                  <a:srgbClr val="FFFF00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540000"/>
                  </a:outerShdw>
                </a:effectLst>
                <a:latin typeface="Bodoni MT Black" panose="02070A03080606020203" pitchFamily="18" charset="0"/>
              </a:rPr>
              <a:t>Compromiso:</a:t>
            </a:r>
          </a:p>
        </p:txBody>
      </p:sp>
      <p:sp>
        <p:nvSpPr>
          <p:cNvPr id="2" name="2 Marcador de contenido"/>
          <p:cNvSpPr txBox="1">
            <a:spLocks/>
          </p:cNvSpPr>
          <p:nvPr/>
        </p:nvSpPr>
        <p:spPr>
          <a:xfrm>
            <a:off x="610727" y="3732110"/>
            <a:ext cx="7960504" cy="2411112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200" b="1" kern="0" dirty="0" smtClean="0">
                <a:solidFill>
                  <a:srgbClr val="FFFF8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540000"/>
                  </a:outerShdw>
                </a:effectLst>
                <a:latin typeface="Bodoni MT Black" panose="02070A03080606020203" pitchFamily="18" charset="0"/>
              </a:rPr>
              <a:t>Cultivar </a:t>
            </a:r>
            <a:r>
              <a:rPr lang="es-PE" sz="3200" b="1" kern="0" dirty="0">
                <a:solidFill>
                  <a:srgbClr val="FFFF8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540000"/>
                  </a:outerShdw>
                </a:effectLst>
                <a:latin typeface="Bodoni MT Black" panose="02070A03080606020203" pitchFamily="18" charset="0"/>
              </a:rPr>
              <a:t>en nuestras decisiones diarias la fortaleza, </a:t>
            </a:r>
            <a:r>
              <a:rPr lang="es-PE" sz="3200" b="1" kern="0" dirty="0" smtClean="0">
                <a:solidFill>
                  <a:srgbClr val="FFFF8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540000"/>
                  </a:outerShdw>
                </a:effectLst>
                <a:latin typeface="Bodoni MT Black" panose="02070A03080606020203" pitchFamily="18" charset="0"/>
              </a:rPr>
              <a:t>                                    la </a:t>
            </a:r>
            <a:r>
              <a:rPr lang="es-PE" sz="3200" b="1" kern="0" dirty="0">
                <a:solidFill>
                  <a:srgbClr val="FFFF8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540000"/>
                  </a:outerShdw>
                </a:effectLst>
                <a:latin typeface="Bodoni MT Black" panose="02070A03080606020203" pitchFamily="18" charset="0"/>
              </a:rPr>
              <a:t>perseverancia, la entrega, </a:t>
            </a:r>
            <a:r>
              <a:rPr lang="es-PE" sz="3200" b="1" kern="0" dirty="0" smtClean="0">
                <a:solidFill>
                  <a:srgbClr val="FFFF8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540000"/>
                  </a:outerShdw>
                </a:effectLst>
                <a:latin typeface="Bodoni MT Black" panose="02070A03080606020203" pitchFamily="18" charset="0"/>
              </a:rPr>
              <a:t>                 que </a:t>
            </a:r>
            <a:r>
              <a:rPr lang="es-PE" sz="3200" b="1" kern="0" dirty="0">
                <a:solidFill>
                  <a:srgbClr val="FFFF8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algn="l" rotWithShape="0">
                    <a:srgbClr val="540000"/>
                  </a:outerShdw>
                </a:effectLst>
                <a:latin typeface="Bodoni MT Black" panose="02070A03080606020203" pitchFamily="18" charset="0"/>
              </a:rPr>
              <a:t>han de convertirnos en testigos celosos de la fe en Jesús.</a:t>
            </a:r>
          </a:p>
        </p:txBody>
      </p:sp>
    </p:spTree>
    <p:extLst>
      <p:ext uri="{BB962C8B-B14F-4D97-AF65-F5344CB8AC3E}">
        <p14:creationId xmlns:p14="http://schemas.microsoft.com/office/powerpoint/2010/main" val="616850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undo en las manos de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" y="485818"/>
            <a:ext cx="8100812" cy="59021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00534" y="575971"/>
            <a:ext cx="4500594" cy="78581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S_tradnl" sz="4000" b="1" dirty="0" smtClean="0">
                <a:solidFill>
                  <a:schemeClr val="bg1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Oración final </a:t>
            </a:r>
            <a:endParaRPr lang="es-PE" sz="4000" dirty="0" smtClean="0">
              <a:solidFill>
                <a:schemeClr val="bg1"/>
              </a:solidFill>
              <a:effectLst>
                <a:glow rad="889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Kristen ITC" panose="03050502040202030202" pitchFamily="66" charset="0"/>
            </a:endParaRPr>
          </a:p>
          <a:p>
            <a:pPr>
              <a:spcAft>
                <a:spcPts val="0"/>
              </a:spcAft>
              <a:buNone/>
            </a:pPr>
            <a:r>
              <a:rPr lang="es-ES" sz="2000" dirty="0" smtClean="0">
                <a:solidFill>
                  <a:schemeClr val="bg1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 </a:t>
            </a:r>
            <a:endParaRPr lang="es-PE" sz="2000" dirty="0" smtClean="0">
              <a:solidFill>
                <a:schemeClr val="bg1"/>
              </a:solidFill>
              <a:effectLst>
                <a:glow rad="889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553791" y="1366496"/>
            <a:ext cx="4971246" cy="448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defRPr/>
            </a:pPr>
            <a:r>
              <a:rPr lang="es-ES" sz="28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Colonna MT" panose="04020805060202030203" pitchFamily="82" charset="0"/>
              </a:rPr>
              <a:t> </a:t>
            </a:r>
            <a:r>
              <a:rPr lang="es-PE" sz="28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Colonna MT" panose="04020805060202030203" pitchFamily="82" charset="0"/>
              </a:rPr>
              <a:t>Señor, con frecuencia me siento débil ante este reto </a:t>
            </a:r>
            <a:r>
              <a:rPr lang="es-PE" sz="28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Colonna MT" panose="04020805060202030203" pitchFamily="82" charset="0"/>
              </a:rPr>
              <a:t>que </a:t>
            </a:r>
            <a:r>
              <a:rPr lang="es-PE" sz="28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Colonna MT" panose="04020805060202030203" pitchFamily="82" charset="0"/>
              </a:rPr>
              <a:t>me presentas con tus</a:t>
            </a:r>
          </a:p>
          <a:p>
            <a:pPr eaLnBrk="0" fontAlgn="base" hangingPunct="0">
              <a:defRPr/>
            </a:pPr>
            <a:r>
              <a:rPr lang="es-PE" sz="28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Colonna MT" panose="04020805060202030203" pitchFamily="82" charset="0"/>
              </a:rPr>
              <a:t>palabras y tus acciones. </a:t>
            </a:r>
          </a:p>
          <a:p>
            <a:pPr eaLnBrk="0" fontAlgn="base" hangingPunct="0">
              <a:defRPr/>
            </a:pPr>
            <a:endParaRPr lang="es-PE" sz="28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1A0D00">
                    <a:alpha val="60000"/>
                  </a:srgbClr>
                </a:glow>
                <a:outerShdw blurRad="50800" dist="38100" algn="l" rotWithShape="0">
                  <a:srgbClr val="1A0D00"/>
                </a:outerShdw>
              </a:effectLst>
              <a:latin typeface="Colonna MT" panose="04020805060202030203" pitchFamily="82" charset="0"/>
            </a:endParaRPr>
          </a:p>
          <a:p>
            <a:pPr eaLnBrk="0" fontAlgn="base" hangingPunct="0">
              <a:defRPr/>
            </a:pPr>
            <a:r>
              <a:rPr lang="es-PE" sz="28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Colonna MT" panose="04020805060202030203" pitchFamily="82" charset="0"/>
                <a:cs typeface="Times New Roman" pitchFamily="18" charset="0"/>
              </a:rPr>
              <a:t>Quiero comprometerme </a:t>
            </a:r>
            <a:r>
              <a:rPr lang="es-PE" sz="28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Colonna MT" panose="04020805060202030203" pitchFamily="82" charset="0"/>
                <a:cs typeface="Times New Roman" pitchFamily="18" charset="0"/>
              </a:rPr>
              <a:t>                con </a:t>
            </a:r>
            <a:r>
              <a:rPr lang="es-PE" sz="28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Colonna MT" panose="04020805060202030203" pitchFamily="82" charset="0"/>
                <a:cs typeface="Times New Roman" pitchFamily="18" charset="0"/>
              </a:rPr>
              <a:t>el Evangelio, con toda radicalidad. Pero, mis fuerzas me fallan y dejo con </a:t>
            </a:r>
            <a:r>
              <a:rPr lang="es-PE" sz="2800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Colonna MT" panose="04020805060202030203" pitchFamily="82" charset="0"/>
                <a:cs typeface="Times New Roman" pitchFamily="18" charset="0"/>
              </a:rPr>
              <a:t>frecuencia </a:t>
            </a:r>
            <a:r>
              <a:rPr lang="es-PE" sz="2800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1A0D00">
                      <a:alpha val="60000"/>
                    </a:srgbClr>
                  </a:glow>
                  <a:outerShdw blurRad="50800" dist="38100" algn="l" rotWithShape="0">
                    <a:srgbClr val="1A0D00"/>
                  </a:outerShdw>
                </a:effectLst>
                <a:latin typeface="Colonna MT" panose="04020805060202030203" pitchFamily="82" charset="0"/>
                <a:cs typeface="Times New Roman" pitchFamily="18" charset="0"/>
              </a:rPr>
              <a:t>el compromiso asumido. </a:t>
            </a:r>
          </a:p>
          <a:p>
            <a:pPr eaLnBrk="0" fontAlgn="base" hangingPunct="0">
              <a:defRPr/>
            </a:pPr>
            <a:endParaRPr lang="es-PE" sz="2800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1A0D00">
                    <a:alpha val="60000"/>
                  </a:srgbClr>
                </a:glow>
                <a:outerShdw blurRad="50800" dist="38100" algn="l" rotWithShape="0">
                  <a:srgbClr val="1A0D00"/>
                </a:outerShdw>
              </a:effectLst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9" y="450880"/>
            <a:ext cx="8110474" cy="5911284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544129" y="1011595"/>
            <a:ext cx="8110474" cy="515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defRPr/>
            </a:pPr>
            <a:r>
              <a:rPr lang="es-ES" sz="26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 </a:t>
            </a:r>
            <a:r>
              <a:rPr lang="es-PE" sz="26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Señor Jesús, </a:t>
            </a:r>
            <a:endParaRPr lang="es-PE" sz="2600" b="1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olonna MT" panose="04020805060202030203" pitchFamily="82" charset="0"/>
            </a:endParaRPr>
          </a:p>
          <a:p>
            <a:pPr eaLnBrk="0" fontAlgn="base" hangingPunct="0">
              <a:defRPr/>
            </a:pPr>
            <a:r>
              <a:rPr lang="es-PE" sz="2600" b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Tú </a:t>
            </a:r>
            <a:r>
              <a:rPr lang="es-PE" sz="26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lo diste todo</a:t>
            </a:r>
          </a:p>
          <a:p>
            <a:pPr eaLnBrk="0" fontAlgn="base" hangingPunct="0">
              <a:defRPr/>
            </a:pPr>
            <a:r>
              <a:rPr lang="es-PE" sz="26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con decisión, </a:t>
            </a:r>
            <a:endParaRPr lang="es-PE" sz="2600" b="1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olonna MT" panose="04020805060202030203" pitchFamily="82" charset="0"/>
            </a:endParaRPr>
          </a:p>
          <a:p>
            <a:pPr eaLnBrk="0" fontAlgn="base" hangingPunct="0">
              <a:defRPr/>
            </a:pPr>
            <a:r>
              <a:rPr lang="es-PE" sz="2600" b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sin </a:t>
            </a:r>
            <a:r>
              <a:rPr lang="es-PE" sz="26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escatimar</a:t>
            </a:r>
          </a:p>
          <a:p>
            <a:pPr eaLnBrk="0" fontAlgn="base" hangingPunct="0">
              <a:defRPr/>
            </a:pPr>
            <a:r>
              <a:rPr lang="es-PE" sz="26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ningún esfuerzo </a:t>
            </a:r>
            <a:endParaRPr lang="es-PE" sz="2600" b="1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olonna MT" panose="04020805060202030203" pitchFamily="82" charset="0"/>
            </a:endParaRPr>
          </a:p>
          <a:p>
            <a:pPr eaLnBrk="0" fontAlgn="base" hangingPunct="0">
              <a:defRPr/>
            </a:pPr>
            <a:r>
              <a:rPr lang="es-PE" sz="2600" b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ni </a:t>
            </a:r>
            <a:r>
              <a:rPr lang="es-PE" sz="26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dar paso atrás</a:t>
            </a:r>
            <a:r>
              <a:rPr lang="es-PE" sz="2600" b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.</a:t>
            </a:r>
          </a:p>
          <a:p>
            <a:pPr eaLnBrk="0" fontAlgn="base" hangingPunct="0">
              <a:defRPr/>
            </a:pPr>
            <a:endParaRPr lang="es-PE" sz="2600" b="1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olonna MT" panose="04020805060202030203" pitchFamily="82" charset="0"/>
            </a:endParaRPr>
          </a:p>
          <a:p>
            <a:pPr eaLnBrk="0" fontAlgn="base" hangingPunct="0">
              <a:defRPr/>
            </a:pPr>
            <a:r>
              <a:rPr lang="es-PE" sz="2600" b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Con </a:t>
            </a:r>
            <a:r>
              <a:rPr lang="es-PE" sz="26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tu gracia y tu </a:t>
            </a:r>
            <a:endParaRPr lang="es-PE" sz="2600" b="1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olonna MT" panose="04020805060202030203" pitchFamily="82" charset="0"/>
            </a:endParaRPr>
          </a:p>
          <a:p>
            <a:pPr eaLnBrk="0" fontAlgn="base" hangingPunct="0">
              <a:defRPr/>
            </a:pPr>
            <a:r>
              <a:rPr lang="es-PE" sz="2600" b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fortaleza</a:t>
            </a:r>
            <a:r>
              <a:rPr lang="es-PE" sz="26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, </a:t>
            </a:r>
            <a:r>
              <a:rPr lang="es-PE" sz="2600" b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sólo </a:t>
            </a:r>
            <a:r>
              <a:rPr lang="es-PE" sz="26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así, </a:t>
            </a:r>
            <a:r>
              <a:rPr lang="es-PE" sz="2600" b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                                                                               podré </a:t>
            </a:r>
            <a:r>
              <a:rPr lang="es-PE" sz="26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colaborar con la misión que me encomiendas</a:t>
            </a:r>
            <a:r>
              <a:rPr lang="es-PE" sz="2600" b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.</a:t>
            </a:r>
          </a:p>
          <a:p>
            <a:pPr eaLnBrk="0" fontAlgn="base" hangingPunct="0">
              <a:defRPr/>
            </a:pPr>
            <a:r>
              <a:rPr lang="es-PE" sz="26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Que no desmaye ante esta lucha gigantesca. </a:t>
            </a:r>
          </a:p>
          <a:p>
            <a:pPr eaLnBrk="0" fontAlgn="base" hangingPunct="0">
              <a:defRPr/>
            </a:pPr>
            <a:r>
              <a:rPr lang="es-PE" sz="26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Que no quede derrotado. Sé que contigo podré seguir adelante. </a:t>
            </a:r>
          </a:p>
          <a:p>
            <a:pPr eaLnBrk="0" fontAlgn="base" hangingPunct="0">
              <a:defRPr/>
            </a:pPr>
            <a:endParaRPr lang="es-PE" sz="2600" b="1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800" dist="38100" algn="l" rotWithShape="0">
                  <a:srgbClr val="2D2D8A">
                    <a:lumMod val="50000"/>
                  </a:srgbClr>
                </a:outerShdw>
              </a:effectLst>
              <a:latin typeface="Colonna MT" panose="04020805060202030203" pitchFamily="82" charset="0"/>
            </a:endParaRPr>
          </a:p>
          <a:p>
            <a:pPr eaLnBrk="0" fontAlgn="base" hangingPunct="0">
              <a:defRPr/>
            </a:pPr>
            <a:endParaRPr lang="es-PE" sz="2600" b="1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lonna MT" panose="04020805060202030203" pitchFamily="82" charset="0"/>
            </a:endParaRPr>
          </a:p>
          <a:p>
            <a:pPr eaLnBrk="0" fontAlgn="base" hangingPunct="0">
              <a:defRPr/>
            </a:pPr>
            <a:endParaRPr lang="es-PE" sz="2600" b="1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800" dist="38100" algn="l" rotWithShape="0">
                  <a:srgbClr val="2D2D8A">
                    <a:lumMod val="50000"/>
                  </a:srgbClr>
                </a:outerShdw>
              </a:effectLst>
              <a:latin typeface="Colonna MT" panose="04020805060202030203" pitchFamily="82" charset="0"/>
            </a:endParaRPr>
          </a:p>
          <a:p>
            <a:pPr eaLnBrk="0" fontAlgn="base" hangingPunct="0">
              <a:defRPr/>
            </a:pPr>
            <a:r>
              <a:rPr lang="es-PE" sz="2600" b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8A">
                      <a:lumMod val="50000"/>
                    </a:srgbClr>
                  </a:outerShdw>
                </a:effectLst>
                <a:latin typeface="Colonna MT" panose="04020805060202030203" pitchFamily="82" charset="0"/>
              </a:rPr>
              <a:t> </a:t>
            </a:r>
            <a:endParaRPr lang="es-PE" sz="2600" b="1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800" dist="38100" algn="l" rotWithShape="0">
                  <a:srgbClr val="2D2D8A">
                    <a:lumMod val="50000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0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1" y="506922"/>
            <a:ext cx="8058593" cy="58378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3168202" y="506922"/>
            <a:ext cx="5473522" cy="376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defRPr/>
            </a:pPr>
            <a:r>
              <a:rPr lang="es-ES" sz="28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8A">
                      <a:lumMod val="50000"/>
                    </a:srgbClr>
                  </a:outerShdw>
                </a:effectLst>
                <a:latin typeface="Colonna MT" panose="04020805060202030203" pitchFamily="82" charset="0"/>
              </a:rPr>
              <a:t> </a:t>
            </a:r>
            <a:r>
              <a:rPr lang="es-PE" sz="28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8A">
                      <a:lumMod val="50000"/>
                    </a:srgbClr>
                  </a:outerShdw>
                </a:effectLst>
                <a:latin typeface="Colonna MT" panose="04020805060202030203" pitchFamily="82" charset="0"/>
              </a:rPr>
              <a:t>Rezaré como Pablo:  </a:t>
            </a:r>
            <a:r>
              <a:rPr lang="es-PE" sz="2800" b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8A">
                      <a:lumMod val="50000"/>
                    </a:srgbClr>
                  </a:outerShdw>
                </a:effectLst>
                <a:latin typeface="Colonna MT" panose="04020805060202030203" pitchFamily="82" charset="0"/>
              </a:rPr>
              <a:t>                                         Gustosamente </a:t>
            </a:r>
            <a:r>
              <a:rPr lang="es-PE" sz="28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8A">
                      <a:lumMod val="50000"/>
                    </a:srgbClr>
                  </a:outerShdw>
                </a:effectLst>
                <a:latin typeface="Colonna MT" panose="04020805060202030203" pitchFamily="82" charset="0"/>
              </a:rPr>
              <a:t>seguiré</a:t>
            </a:r>
          </a:p>
          <a:p>
            <a:pPr algn="ctr" eaLnBrk="0" fontAlgn="base" hangingPunct="0">
              <a:defRPr/>
            </a:pPr>
            <a:r>
              <a:rPr lang="es-PE" sz="28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8A">
                      <a:lumMod val="50000"/>
                    </a:srgbClr>
                  </a:outerShdw>
                </a:effectLst>
                <a:latin typeface="Colonna MT" panose="04020805060202030203" pitchFamily="82" charset="0"/>
              </a:rPr>
              <a:t>enorgulleciéndome de mis debilidades, </a:t>
            </a:r>
            <a:r>
              <a:rPr lang="es-PE" sz="2800" b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8A">
                      <a:lumMod val="50000"/>
                    </a:srgbClr>
                  </a:outerShdw>
                </a:effectLst>
                <a:latin typeface="Colonna MT" panose="04020805060202030203" pitchFamily="82" charset="0"/>
              </a:rPr>
              <a:t>para </a:t>
            </a:r>
            <a:r>
              <a:rPr lang="es-PE" sz="28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8A">
                      <a:lumMod val="50000"/>
                    </a:srgbClr>
                  </a:outerShdw>
                </a:effectLst>
                <a:latin typeface="Colonna MT" panose="04020805060202030203" pitchFamily="82" charset="0"/>
              </a:rPr>
              <a:t>que </a:t>
            </a:r>
            <a:r>
              <a:rPr lang="es-PE" sz="2800" b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8A">
                      <a:lumMod val="50000"/>
                    </a:srgbClr>
                  </a:outerShdw>
                </a:effectLst>
                <a:latin typeface="Colonna MT" panose="04020805060202030203" pitchFamily="82" charset="0"/>
              </a:rPr>
              <a:t>habite en </a:t>
            </a:r>
            <a:r>
              <a:rPr lang="es-PE" sz="28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8A">
                      <a:lumMod val="50000"/>
                    </a:srgbClr>
                  </a:outerShdw>
                </a:effectLst>
                <a:latin typeface="Colonna MT" panose="04020805060202030203" pitchFamily="82" charset="0"/>
              </a:rPr>
              <a:t>mí la fuerza de Cristo. </a:t>
            </a:r>
          </a:p>
          <a:p>
            <a:pPr algn="ctr" eaLnBrk="0" fontAlgn="base" hangingPunct="0">
              <a:defRPr/>
            </a:pPr>
            <a:r>
              <a:rPr lang="es-PE" sz="28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8A">
                      <a:lumMod val="50000"/>
                    </a:srgbClr>
                  </a:outerShdw>
                </a:effectLst>
                <a:latin typeface="Colonna MT" panose="04020805060202030203" pitchFamily="82" charset="0"/>
              </a:rPr>
              <a:t>Y me complazco en soportar por Cristo debilidades, injurias, necesidades, persecuciones y angustias, porque cuando me siento débil, entonces es cuando soy fuerte </a:t>
            </a:r>
            <a:r>
              <a:rPr lang="es-PE" sz="24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8A">
                      <a:lumMod val="50000"/>
                    </a:srgbClr>
                  </a:outerShdw>
                </a:effectLst>
                <a:latin typeface="Colonna MT" panose="04020805060202030203" pitchFamily="82" charset="0"/>
              </a:rPr>
              <a:t>(2 </a:t>
            </a:r>
            <a:r>
              <a:rPr lang="es-PE" sz="2400" b="1" kern="0" dirty="0" err="1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8A">
                      <a:lumMod val="50000"/>
                    </a:srgbClr>
                  </a:outerShdw>
                </a:effectLst>
                <a:latin typeface="Colonna MT" panose="04020805060202030203" pitchFamily="82" charset="0"/>
              </a:rPr>
              <a:t>Cor</a:t>
            </a:r>
            <a:r>
              <a:rPr lang="es-PE" sz="2400" b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8A">
                      <a:lumMod val="50000"/>
                    </a:srgbClr>
                  </a:outerShdw>
                </a:effectLst>
                <a:latin typeface="Colonna MT" panose="04020805060202030203" pitchFamily="82" charset="0"/>
              </a:rPr>
              <a:t> 12, 9-10). </a:t>
            </a:r>
            <a:endParaRPr lang="es-PE" sz="2400" b="1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800" dist="38100" algn="l" rotWithShape="0">
                  <a:srgbClr val="2D2D8A">
                    <a:lumMod val="50000"/>
                  </a:srgbClr>
                </a:outerShdw>
              </a:effectLst>
              <a:latin typeface="Colonna MT" panose="04020805060202030203" pitchFamily="82" charset="0"/>
            </a:endParaRPr>
          </a:p>
          <a:p>
            <a:pPr algn="ctr" eaLnBrk="0" fontAlgn="base" hangingPunct="0">
              <a:defRPr/>
            </a:pPr>
            <a:r>
              <a:rPr lang="es-PE" sz="2800" b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8A">
                      <a:lumMod val="50000"/>
                    </a:srgbClr>
                  </a:outerShdw>
                </a:effectLst>
                <a:latin typeface="Colonna MT" panose="04020805060202030203" pitchFamily="82" charset="0"/>
              </a:rPr>
              <a:t>Amén</a:t>
            </a:r>
            <a:endParaRPr lang="es-PE" sz="2800" b="1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800" dist="38100" algn="l" rotWithShape="0">
                  <a:srgbClr val="2D2D8A">
                    <a:lumMod val="50000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7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67744" y="6404505"/>
            <a:ext cx="4608512" cy="415498"/>
          </a:xfrm>
          <a:prstGeom prst="rect">
            <a:avLst/>
          </a:prstGeom>
          <a:solidFill>
            <a:srgbClr val="0A523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Texto de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Lectio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Divina:  Padre César Chávez 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Alva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(Chuno)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C.ongregación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Point :  Sor Pilar Caycho Vela  - Hija de la Caridad de San Vicente </a:t>
            </a:r>
            <a:r>
              <a:rPr lang="es-PE" sz="10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de Paúl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7" y="483421"/>
            <a:ext cx="8074078" cy="590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368360"/>
            <a:ext cx="8163205" cy="600668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39268" y="0"/>
            <a:ext cx="3426744" cy="107157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ES_trad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P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0187" y="4087943"/>
            <a:ext cx="7942262" cy="2100202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PE" sz="28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778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s-PE" sz="28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778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Jesús sabe que su mensaje va a causar divisiones y conflictos entre quienes se acerquen al fuego de su Evangelio</a:t>
            </a:r>
            <a:r>
              <a:rPr lang="es-PE" sz="28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778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. Las </a:t>
            </a:r>
            <a:r>
              <a:rPr lang="es-PE" sz="28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778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lecturas de hoy nos invitan a la constancia y a la perseverancia: podemos correr y ganar la carrera que se abre ante nosotros si mantenemos los ojos fijos en Jesucristo</a:t>
            </a:r>
            <a:r>
              <a:rPr lang="es-PE" sz="28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778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476518" y="242552"/>
            <a:ext cx="342674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s-ES_tradnl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es-ES_tradnl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es-ES_tradnl" sz="28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AMBIENTACIÓN:</a:t>
            </a:r>
            <a:r>
              <a:rPr lang="es-ES_tradnl" sz="2800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s-PE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es-PE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es-PE" sz="2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22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7" y="515155"/>
            <a:ext cx="8064896" cy="5834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7697" y="2119075"/>
            <a:ext cx="6796140" cy="384558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PE" sz="26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Señor </a:t>
            </a:r>
            <a:r>
              <a:rPr lang="es-PE" sz="26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Jesús Tú que </a:t>
            </a:r>
            <a:r>
              <a:rPr lang="es-PE" sz="26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has venido </a:t>
            </a:r>
            <a:r>
              <a:rPr lang="es-PE" sz="26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 traer </a:t>
            </a:r>
            <a:endParaRPr lang="es-PE" sz="2600" i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26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fuego </a:t>
            </a:r>
            <a:r>
              <a:rPr lang="es-PE" sz="26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 </a:t>
            </a:r>
            <a:r>
              <a:rPr lang="es-PE" sz="26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la tierra,  fuego </a:t>
            </a:r>
            <a:r>
              <a:rPr lang="es-PE" sz="26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de </a:t>
            </a:r>
            <a:r>
              <a:rPr lang="es-PE" sz="26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Dios,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6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fuego </a:t>
            </a:r>
            <a:r>
              <a:rPr lang="es-PE" sz="26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que purifica, </a:t>
            </a:r>
            <a:r>
              <a:rPr lang="es-PE" sz="26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que transforma.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6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Tú </a:t>
            </a:r>
            <a:r>
              <a:rPr lang="es-PE" sz="26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que has venido a </a:t>
            </a:r>
            <a:r>
              <a:rPr lang="es-PE" sz="26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ser  bautizado                      en sangre dando </a:t>
            </a:r>
            <a:r>
              <a:rPr lang="es-PE" sz="2600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tu vida </a:t>
            </a:r>
            <a:r>
              <a:rPr lang="es-PE" sz="26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por nosotros.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Tú </a:t>
            </a:r>
            <a:r>
              <a:rPr lang="es-PE" sz="2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que con tu </a:t>
            </a:r>
            <a:r>
              <a:rPr lang="es-PE" sz="2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mensaje nos </a:t>
            </a:r>
            <a:r>
              <a:rPr lang="es-PE" sz="2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has </a:t>
            </a:r>
            <a:endParaRPr lang="es-PE" sz="26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2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revelado el proyecto y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la voluntad  del  Padre.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Tú, Señor, que nos has </a:t>
            </a:r>
            <a:r>
              <a:rPr lang="es-PE" sz="2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enseñado una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forma </a:t>
            </a:r>
            <a:r>
              <a:rPr lang="es-PE" sz="2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de vida nueva</a:t>
            </a:r>
            <a:r>
              <a:rPr lang="es-PE" sz="2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57697" y="532285"/>
            <a:ext cx="30251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 smtClean="0">
                <a:ln w="18000">
                  <a:solidFill>
                    <a:srgbClr val="333399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1.- Oración </a:t>
            </a:r>
            <a:r>
              <a:rPr lang="es-ES_tradnl" sz="2800" b="1" dirty="0">
                <a:ln w="18000">
                  <a:solidFill>
                    <a:srgbClr val="333399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inicial</a:t>
            </a:r>
            <a:endParaRPr lang="es-PE" sz="2800" b="1" dirty="0">
              <a:ln w="18000">
                <a:solidFill>
                  <a:srgbClr val="333399">
                    <a:lumMod val="50000"/>
                  </a:srgb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Times New Roman" pitchFamily="18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24706" y="4831314"/>
            <a:ext cx="4488731" cy="1104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s-PE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7" y="494300"/>
            <a:ext cx="8089476" cy="58839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516756" y="996431"/>
            <a:ext cx="4856879" cy="510479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r>
              <a:rPr lang="es-PE" sz="2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Tú</a:t>
            </a:r>
            <a:r>
              <a:rPr lang="es-PE" sz="2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Señor, que con tus enseñanzas, con tu forma de vida, con tu doctrina de amor y servicio divides a la gente, haces que unos te sigan y otros no.</a:t>
            </a:r>
          </a:p>
          <a:p>
            <a:pPr marL="274320" indent="-274320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r>
              <a:rPr lang="es-PE" sz="2600" i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Tú </a:t>
            </a:r>
            <a:r>
              <a:rPr lang="es-PE" sz="2600" i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Señor has venido a darnos la posibilidad a vivir la vida de Dios, a ser plenamente felices, amando y sirviendo como Tú. </a:t>
            </a:r>
            <a:endParaRPr lang="es-PE" sz="2600" i="1" kern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600" i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Tú Señor nos has dejado tus enseñanzas para que las </a:t>
            </a:r>
            <a:r>
              <a:rPr lang="es-PE" sz="2600" i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vivamos </a:t>
            </a:r>
            <a:r>
              <a:rPr lang="es-PE" sz="2600" i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te sigamos.</a:t>
            </a:r>
          </a:p>
          <a:p>
            <a:pPr marL="274320" indent="-274320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r>
              <a:rPr lang="es-PE" sz="2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</a:p>
          <a:p>
            <a:pPr marL="274320" indent="-274320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s-PE" sz="2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24706" y="4831314"/>
            <a:ext cx="4488731" cy="1104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s-PE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767188" y="3328452"/>
            <a:ext cx="3733849" cy="260737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s-PE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buFont typeface="Wingdings 2"/>
              <a:buNone/>
              <a:defRPr/>
            </a:pPr>
            <a:endParaRPr lang="es-PE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050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5" y="501739"/>
            <a:ext cx="8075053" cy="58604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502275" y="4103686"/>
            <a:ext cx="8266129" cy="225847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600" i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Danos </a:t>
            </a:r>
            <a:r>
              <a:rPr lang="es-PE" sz="2600" i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 Espíritu Santo para dar siempre testimonio de ti</a:t>
            </a:r>
            <a:r>
              <a:rPr lang="es-PE" sz="2600" i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viviendo </a:t>
            </a:r>
            <a:r>
              <a:rPr lang="es-PE" sz="2600" i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 Evangelio, aunque eso nos produzca rechazo,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600" i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contrariedades y divisiones por ti.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600" i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Danos </a:t>
            </a:r>
            <a:r>
              <a:rPr lang="es-PE" sz="2600" i="1" kern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Señor tu Espíritu Santo para vivir el evangelio. Amén</a:t>
            </a:r>
            <a:r>
              <a:rPr lang="es-PE" sz="2600" i="1" kern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PE" sz="2600" i="1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600" i="1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s-PE" sz="2600" i="1" kern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r>
              <a:rPr lang="es-PE" sz="2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2D2D8A">
                      <a:lumMod val="50000"/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</a:p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s-PE" sz="2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24706" y="4831314"/>
            <a:ext cx="4488731" cy="1104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s-PE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767188" y="3328452"/>
            <a:ext cx="3733849" cy="260737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defRPr/>
            </a:pPr>
            <a:endParaRPr lang="es-PE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74320" indent="-274320" algn="ctr">
              <a:spcBef>
                <a:spcPct val="20000"/>
              </a:spcBef>
              <a:buClr>
                <a:srgbClr val="FFFFFF"/>
              </a:buClr>
              <a:buSzPct val="95000"/>
              <a:buFont typeface="Wingdings 2"/>
              <a:buNone/>
              <a:defRPr/>
            </a:pPr>
            <a:endParaRPr lang="es-PE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2D8A">
                    <a:lumMod val="50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954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seguir a jesus no es fa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458587"/>
            <a:ext cx="8083221" cy="58906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08744" y="600149"/>
            <a:ext cx="1915114" cy="901183"/>
          </a:xfrm>
          <a:prstGeom prst="roundRect">
            <a:avLst>
              <a:gd name="adj" fmla="val 16667"/>
            </a:avLst>
          </a:prstGeom>
          <a:solidFill>
            <a:srgbClr val="009E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LECTIO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¿Qué dice el texto?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 err="1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Lc</a:t>
            </a:r>
            <a:r>
              <a:rPr lang="es-PE" sz="16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12, 49-53</a:t>
            </a:r>
            <a:endParaRPr lang="es-PE" sz="2800" dirty="0">
              <a:solidFill>
                <a:srgbClr val="0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40913" y="4533403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kton Pro" pitchFamily="34" charset="0"/>
                <a:cs typeface="Times New Roman" pitchFamily="18" charset="0"/>
              </a:rPr>
              <a:t> </a:t>
            </a:r>
            <a:r>
              <a:rPr lang="es-PE" sz="28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kton Pro" pitchFamily="34" charset="0"/>
                <a:cs typeface="Times New Roman" pitchFamily="18" charset="0"/>
              </a:rPr>
              <a:t>Seguir a Jesús requiere una opción personal consciente y responsable. Y ese seguimiento entraña una guerra permanente con los criterios del mundo que nos rodea.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kton Pro" pitchFamily="34" charset="0"/>
                <a:cs typeface="Times New Roman" pitchFamily="18" charset="0"/>
              </a:rPr>
              <a:t>Escuchemos: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019852" y="492066"/>
            <a:ext cx="54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u="sng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kton Pro" pitchFamily="34" charset="0"/>
                <a:cs typeface="Times New Roman" pitchFamily="18" charset="0"/>
              </a:rPr>
              <a:t>Motivación</a:t>
            </a:r>
            <a:r>
              <a:rPr lang="es-PE" sz="28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ekton Pro" pitchFamily="34" charset="0"/>
                <a:cs typeface="Times New Roman" pitchFamily="18" charset="0"/>
              </a:rPr>
              <a:t> : Ahora en el Evangelio, se nos manifiestan las dificultades, divisiones y enfrentamientos que se producen a causa de la fe en Jesucristo.</a:t>
            </a:r>
          </a:p>
        </p:txBody>
      </p:sp>
    </p:spTree>
    <p:extLst>
      <p:ext uri="{BB962C8B-B14F-4D97-AF65-F5344CB8AC3E}">
        <p14:creationId xmlns:p14="http://schemas.microsoft.com/office/powerpoint/2010/main" val="159324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2.bp.blogspot.com/-wkALWbIFn4o/UmhaMsZVNnI/AAAAAAAAVqQ/YRFgyeoZeqc/s1600/fue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2"/>
          <a:stretch/>
        </p:blipFill>
        <p:spPr bwMode="auto">
          <a:xfrm>
            <a:off x="547824" y="492392"/>
            <a:ext cx="8093900" cy="58949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11036" y="2949609"/>
            <a:ext cx="29238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En aquel tiempo, dijo Jesús a sus discípulos:                 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410635" y="492392"/>
            <a:ext cx="3969075" cy="261221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Lucas 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12, 49-53 </a:t>
            </a:r>
            <a:endParaRPr lang="es-PE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418863" y="2541341"/>
            <a:ext cx="32557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“Yo he venido </a:t>
            </a:r>
            <a:r>
              <a:rPr lang="es-ES" sz="28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s-ES" sz="28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prender fuego sobre la tierra, ¡ojalá estuviera ya ardiendo!. </a:t>
            </a:r>
          </a:p>
        </p:txBody>
      </p:sp>
    </p:spTree>
    <p:extLst>
      <p:ext uri="{BB962C8B-B14F-4D97-AF65-F5344CB8AC3E}">
        <p14:creationId xmlns:p14="http://schemas.microsoft.com/office/powerpoint/2010/main" val="307851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7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PE29 Europa de noche">
  <a:themeElements>
    <a:clrScheme name="PE29 Europa de noch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29 Europa de noche">
      <a:majorFont>
        <a:latin typeface="Arial"/>
        <a:ea typeface=""/>
        <a:cs typeface="Times New Roman (Hebrew)"/>
      </a:majorFont>
      <a:minorFont>
        <a:latin typeface="Arial"/>
        <a:ea typeface=""/>
        <a:cs typeface="Times New Roman (Hebrew)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29 Europa de noch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29 Europa de noch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29 Europa de noch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29 Europa de noch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29 Europa de noch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29 Europa de noch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29 Europa de noch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29 Europa de noch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29 Europa de noch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29 Europa de noch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29 Europa de noch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29 Europa de noch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1309</TotalTime>
  <Words>1446</Words>
  <Application>Microsoft Office PowerPoint</Application>
  <PresentationFormat>Presentación en pantalla (4:3)</PresentationFormat>
  <Paragraphs>122</Paragraphs>
  <Slides>38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65" baseType="lpstr">
      <vt:lpstr>Adobe Gothic Std B</vt:lpstr>
      <vt:lpstr>Adobe Heiti Std R</vt:lpstr>
      <vt:lpstr>Arial Unicode MS</vt:lpstr>
      <vt:lpstr>AR CENA</vt:lpstr>
      <vt:lpstr>AR DELANEY</vt:lpstr>
      <vt:lpstr>AR ESSENCE</vt:lpstr>
      <vt:lpstr>Arial</vt:lpstr>
      <vt:lpstr>Arial Narrow</vt:lpstr>
      <vt:lpstr>Arial Rounded MT Bold</vt:lpstr>
      <vt:lpstr>Bernard MT Condensed</vt:lpstr>
      <vt:lpstr>Bodoni MT Black</vt:lpstr>
      <vt:lpstr>Calibri</vt:lpstr>
      <vt:lpstr>Calibri Light</vt:lpstr>
      <vt:lpstr>Colonna MT</vt:lpstr>
      <vt:lpstr>Comic Sans MS</vt:lpstr>
      <vt:lpstr>Georgia</vt:lpstr>
      <vt:lpstr>Kristen ITC</vt:lpstr>
      <vt:lpstr>Poor Richard</vt:lpstr>
      <vt:lpstr>Tahoma</vt:lpstr>
      <vt:lpstr>Tekton Pro</vt:lpstr>
      <vt:lpstr>Times</vt:lpstr>
      <vt:lpstr>Times New Roman</vt:lpstr>
      <vt:lpstr>Times New Roman (Hebrew)</vt:lpstr>
      <vt:lpstr>Wingdings</vt:lpstr>
      <vt:lpstr>Wingdings 2</vt:lpstr>
      <vt:lpstr>PE29 Europa de noche</vt:lpstr>
      <vt:lpstr>En blanco</vt:lpstr>
      <vt:lpstr>Presentación de PowerPoint</vt:lpstr>
      <vt:lpstr>Presentación de PowerPoint</vt:lpstr>
      <vt:lpstr>Presentación de PowerPoint</vt:lpstr>
      <vt:lpstr>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PILAR</cp:lastModifiedBy>
  <cp:revision>163</cp:revision>
  <dcterms:created xsi:type="dcterms:W3CDTF">2016-08-08T03:38:53Z</dcterms:created>
  <dcterms:modified xsi:type="dcterms:W3CDTF">2019-08-12T21:27:51Z</dcterms:modified>
</cp:coreProperties>
</file>