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0"/>
  </p:notesMasterIdLst>
  <p:sldIdLst>
    <p:sldId id="387" r:id="rId6"/>
    <p:sldId id="385" r:id="rId7"/>
    <p:sldId id="336" r:id="rId8"/>
    <p:sldId id="334" r:id="rId9"/>
    <p:sldId id="340" r:id="rId10"/>
    <p:sldId id="341" r:id="rId11"/>
    <p:sldId id="342" r:id="rId12"/>
    <p:sldId id="280" r:id="rId13"/>
    <p:sldId id="344" r:id="rId14"/>
    <p:sldId id="345" r:id="rId15"/>
    <p:sldId id="346" r:id="rId16"/>
    <p:sldId id="307" r:id="rId17"/>
    <p:sldId id="281" r:id="rId18"/>
    <p:sldId id="347" r:id="rId19"/>
    <p:sldId id="283" r:id="rId20"/>
    <p:sldId id="285" r:id="rId21"/>
    <p:sldId id="349" r:id="rId22"/>
    <p:sldId id="348" r:id="rId23"/>
    <p:sldId id="291" r:id="rId24"/>
    <p:sldId id="350" r:id="rId25"/>
    <p:sldId id="359" r:id="rId26"/>
    <p:sldId id="315" r:id="rId27"/>
    <p:sldId id="377" r:id="rId28"/>
    <p:sldId id="381" r:id="rId29"/>
    <p:sldId id="355" r:id="rId30"/>
    <p:sldId id="375" r:id="rId31"/>
    <p:sldId id="379" r:id="rId32"/>
    <p:sldId id="376" r:id="rId33"/>
    <p:sldId id="286" r:id="rId34"/>
    <p:sldId id="382" r:id="rId35"/>
    <p:sldId id="360" r:id="rId36"/>
    <p:sldId id="361" r:id="rId37"/>
    <p:sldId id="328" r:id="rId38"/>
    <p:sldId id="384" r:id="rId39"/>
    <p:sldId id="309" r:id="rId40"/>
    <p:sldId id="310" r:id="rId41"/>
    <p:sldId id="311" r:id="rId42"/>
    <p:sldId id="312" r:id="rId43"/>
    <p:sldId id="314" r:id="rId44"/>
    <p:sldId id="363" r:id="rId45"/>
    <p:sldId id="364" r:id="rId46"/>
    <p:sldId id="369" r:id="rId47"/>
    <p:sldId id="368" r:id="rId48"/>
    <p:sldId id="366" r:id="rId4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5B4"/>
    <a:srgbClr val="05D2B6"/>
    <a:srgbClr val="04D1B3"/>
    <a:srgbClr val="6E4924"/>
    <a:srgbClr val="460000"/>
    <a:srgbClr val="FFFF5D"/>
    <a:srgbClr val="00002E"/>
    <a:srgbClr val="75080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5" autoAdjust="0"/>
    <p:restoredTop sz="94434" autoAdjust="0"/>
  </p:normalViewPr>
  <p:slideViewPr>
    <p:cSldViewPr>
      <p:cViewPr varScale="1">
        <p:scale>
          <a:sx n="70" d="100"/>
          <a:sy n="70" d="100"/>
        </p:scale>
        <p:origin x="11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4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F5B528-FD67-4B97-B78E-C03F12FDB76D}" type="datetimeFigureOut">
              <a:rPr lang="es-ES"/>
              <a:pPr>
                <a:defRPr/>
              </a:pPr>
              <a:t>02/07/2019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4C7D40-86CC-4C9D-964E-9C81C13F83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49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fld id="{5CA2AFF7-EE2C-4645-9EBF-E9DFB751CA14}" type="slidenum">
              <a:rPr lang="es-ES">
                <a:latin typeface="Arial" charset="0"/>
              </a:rPr>
              <a:pPr eaLnBrk="1" hangingPunct="1"/>
              <a:t>1</a:t>
            </a:fld>
            <a:endParaRPr lang="es-ES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33292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8862A-4783-4D43-90B1-78450900EA4D}" type="datetime10">
              <a:rPr lang="ca-ES"/>
              <a:pPr>
                <a:defRPr/>
              </a:pPr>
              <a:t>19:56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2FB4-926D-42BA-B42C-96E8D20743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E25D-E2CD-4BBE-96C9-109C9D94CD1B}" type="datetime10">
              <a:rPr lang="ca-ES"/>
              <a:pPr>
                <a:defRPr/>
              </a:pPr>
              <a:t>19:56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9373D-FB4A-4EC8-A336-A5901B19E2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37B9-C7A8-490E-AAC6-316FA867E302}" type="datetime10">
              <a:rPr lang="ca-ES"/>
              <a:pPr>
                <a:defRPr/>
              </a:pPr>
              <a:t>19:56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34B07-3D65-4C30-B2E8-C47035784F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B12E-F022-4170-8B50-2EED4062F05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5B4AB-8932-4E2B-A227-652581231D3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F4D1-CC36-489A-BC05-5AD3F508EF4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F1304-67ED-4077-A405-81CD5D5F824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5FB34-B66D-4E60-B2BA-819261928BB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1F51D-EEE2-4E66-94EE-481B4CF4BFC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4F94E-556C-4095-9299-043663AEC78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41883-18EF-447E-8301-B0D02410007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C30F-568C-4D91-B436-5B76F0CB6A0F}" type="datetime10">
              <a:rPr lang="ca-ES"/>
              <a:pPr>
                <a:defRPr/>
              </a:pPr>
              <a:t>19:56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F681-8936-4D77-89DF-3C0E1A3E14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1A3B-CE19-48B6-8F66-E446A074EA8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C9963-3462-422E-A2DC-B49E3D4A2B0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6C8A1-ADF8-48F7-8B88-845E70C9041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45AEA-178C-43DC-A1A1-EAEF89F0C7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E6D4-E3EF-44FF-85C9-F795219843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569C-A031-4C36-B81C-D0B4267C2D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0584B-C253-4B34-94AC-A620163BC6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6FE63-3D19-4AC2-9A9A-38EA1172AA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D3FCA-F2A3-4DE4-AF77-AAA4828839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1944-ABC7-4139-A6EC-5A306427E1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0B9E4-B130-45DC-B8AD-5E831E3D6DAC}" type="datetime10">
              <a:rPr lang="ca-ES"/>
              <a:pPr>
                <a:defRPr/>
              </a:pPr>
              <a:t>19:56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1C883-4EAF-4F17-8891-484059F0A3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2CA4-9AD1-4413-B29E-0FEB41192F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68D1-FFAA-43BF-B2B9-CB937F236C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43B4B-6DEB-4CB1-9F3A-6EF2D56E21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5059-F936-4DB8-B0C3-C62061FA83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5083D-4F76-456D-AB23-E3D74AC3A6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45E9-2054-49AE-8CB4-2A9B3C43AE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893B-838E-4FD5-9006-B704B3B913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3794E-AB15-41FF-BF61-0B03858FFE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E0DA-AE2A-4FD1-B93A-AA3EB33B0C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563D7-3E24-4B56-8979-A99D2F42CA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1EE0D-52A4-4DC3-AD9F-8402E53AD6F0}" type="datetime10">
              <a:rPr lang="ca-ES"/>
              <a:pPr>
                <a:defRPr/>
              </a:pPr>
              <a:t>19:56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13403-1B8E-4238-AC99-BD97D4D796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D9238-CCE6-4A2A-B462-E485F627A6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3B8E-6813-4077-9947-71C5DC899C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5DBB8-F64A-460C-A3B2-F8A778CE04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3C8F-B652-444C-B015-DBFA262806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03FB-F47E-4EA7-8D39-18548F43B4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F535-7B57-4623-839B-3FABE406E81C}" type="datetimeFigureOut">
              <a:rPr lang="es-PE"/>
              <a:pPr>
                <a:defRPr/>
              </a:pPr>
              <a:t>02/07/2019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29C6-12E3-4FC7-8C7C-2439D276392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CDB9-65CC-4F4F-8501-7FEB4F64BEA9}" type="datetimeFigureOut">
              <a:rPr lang="es-PE"/>
              <a:pPr>
                <a:defRPr/>
              </a:pPr>
              <a:t>02/07/2019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130EB-FF06-4033-BE29-1512644244B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87B8-F917-43C1-BF47-1EF8DBE101C1}" type="datetimeFigureOut">
              <a:rPr lang="es-PE"/>
              <a:pPr>
                <a:defRPr/>
              </a:pPr>
              <a:t>02/07/2019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4F7C-3749-49E1-BF41-76D7B281B8A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AAEF-0419-4164-9C26-458C40B47C26}" type="datetimeFigureOut">
              <a:rPr lang="es-PE"/>
              <a:pPr>
                <a:defRPr/>
              </a:pPr>
              <a:t>02/07/2019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048D-0262-47DA-9AF2-72E0618E7B3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9173-7639-4223-92BA-2A88EAC8CB2D}" type="datetimeFigureOut">
              <a:rPr lang="es-PE"/>
              <a:pPr>
                <a:defRPr/>
              </a:pPr>
              <a:t>02/07/2019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9C80-B56A-469C-86AF-A7AB56A9794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6533-4152-4D56-B461-AE74D1446DD8}" type="datetime10">
              <a:rPr lang="ca-ES"/>
              <a:pPr>
                <a:defRPr/>
              </a:pPr>
              <a:t>19:56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DA3A-6919-4DB5-836E-BCB0E0D789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7A8D-DAD8-42CF-A8C4-336484F27E24}" type="datetimeFigureOut">
              <a:rPr lang="es-PE"/>
              <a:pPr>
                <a:defRPr/>
              </a:pPr>
              <a:t>02/07/2019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66BF8-4577-4763-92E6-F5DDA9E1E85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054B-061C-41D9-81DB-6CCC50029F8D}" type="datetimeFigureOut">
              <a:rPr lang="es-PE"/>
              <a:pPr>
                <a:defRPr/>
              </a:pPr>
              <a:t>02/07/2019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4AC2-5C41-469F-8015-1DD31C3CB20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31B1-4A2A-42E1-B7E3-3A02263BE58D}" type="datetimeFigureOut">
              <a:rPr lang="es-PE"/>
              <a:pPr>
                <a:defRPr/>
              </a:pPr>
              <a:t>02/07/2019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AA57-2F52-461C-8B69-DE168360EAC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A6CF-E918-4177-9205-BF5E808A2770}" type="datetimeFigureOut">
              <a:rPr lang="es-PE"/>
              <a:pPr>
                <a:defRPr/>
              </a:pPr>
              <a:t>02/07/2019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A2DF-AAE8-49CA-8C4C-C1257D2D9E2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26D7-6E3F-454A-B5D9-50976FC03AC0}" type="datetimeFigureOut">
              <a:rPr lang="es-PE"/>
              <a:pPr>
                <a:defRPr/>
              </a:pPr>
              <a:t>02/07/2019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EF84-C797-4666-BE5F-79549B782B6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A3150-D76C-4F37-8049-63411B0E46F3}" type="datetimeFigureOut">
              <a:rPr lang="es-PE"/>
              <a:pPr>
                <a:defRPr/>
              </a:pPr>
              <a:t>02/07/2019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5E58-38D1-4E51-9B36-CE7B924191A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8235B-02CB-4F3E-A50A-2E17B67782DA}" type="datetime10">
              <a:rPr lang="ca-ES"/>
              <a:pPr>
                <a:defRPr/>
              </a:pPr>
              <a:t>19:56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A9A4-A2AE-4926-BEF5-1CE6454FD9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4571-E730-4F3A-915C-2AA882DE02E2}" type="datetime10">
              <a:rPr lang="ca-ES"/>
              <a:pPr>
                <a:defRPr/>
              </a:pPr>
              <a:t>19:56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5891E-EE71-4736-B819-C8239C9483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C4DCA-91E7-4A0B-BE3E-54499FC0A419}" type="datetime10">
              <a:rPr lang="ca-ES"/>
              <a:pPr>
                <a:defRPr/>
              </a:pPr>
              <a:t>19:56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2E2F7-1801-42FE-81CF-4C3A8874FB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A1DD-C012-405C-AE96-FB0B7690EA8E}" type="datetime10">
              <a:rPr lang="ca-ES"/>
              <a:pPr>
                <a:defRPr/>
              </a:pPr>
              <a:t>19:56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F250F-6004-4EE4-B591-BEB20DEBE2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fld id="{A649869A-2DB4-46FD-AC49-27639625ACC0}" type="datetime10">
              <a:rPr lang="ca-ES"/>
              <a:pPr>
                <a:defRPr/>
              </a:pPr>
              <a:t>19:56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39BB7E6C-BB56-4F9E-AA39-1792A7F7E3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A436CB-6614-47CF-B837-1A14E432ACD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9F02D0D-17A0-458A-B365-9463562EDB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D5FA324-814A-4566-AEDA-0ABEBFD19B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7AD1E4-0BAC-4A79-AFFE-E71AECEB82BC}" type="datetimeFigureOut">
              <a:rPr lang="es-PE"/>
              <a:pPr>
                <a:defRPr/>
              </a:pPr>
              <a:t>02/07/2019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630407-8528-401A-AC24-61FE4B2728F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616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Rectángulo 9"/>
          <p:cNvSpPr/>
          <p:nvPr/>
        </p:nvSpPr>
        <p:spPr>
          <a:xfrm>
            <a:off x="840071" y="5902388"/>
            <a:ext cx="938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506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 loop="1">
            <p:snd r:embed="rId3" name="Chopin - Tristesse (piano).wav"/>
          </p:stSnd>
        </p:sndAc>
      </p:transition>
    </mc:Choice>
    <mc:Fallback>
      <p:transition spd="slow">
        <p:fade/>
        <p:sndAc>
          <p:stSnd loop="1">
            <p:snd r:embed="rId3" name="Chopin - Tristesse (piano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8609"/>
            <a:ext cx="8174080" cy="569870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1" y="571566"/>
            <a:ext cx="81020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¡Pónganse </a:t>
            </a:r>
            <a:r>
              <a:rPr lang="es-ES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camino!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Miren </a:t>
            </a:r>
            <a:r>
              <a:rPr lang="es-ES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 envío </a:t>
            </a:r>
            <a:r>
              <a:rPr lang="es-ES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como corderos en medio de lobos.</a:t>
            </a:r>
            <a:r>
              <a:rPr lang="es-ES" sz="20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s-ES" sz="32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36904" cy="561662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0399" y="4509120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 lleven bolsa, </a:t>
            </a:r>
            <a:r>
              <a:rPr lang="es-ES" sz="3200" b="1" dirty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 alforja, ni sandalias; y no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detengan </a:t>
            </a:r>
            <a:r>
              <a:rPr lang="es-ES" sz="3200" b="1" dirty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saludar a nadie por el camino.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8" y="620688"/>
            <a:ext cx="8143198" cy="5616624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55576" y="1268760"/>
            <a:ext cx="392906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entren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una casa,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digan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primero: "Paz a esta casa."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 allí hay gente de paz, descansará sobre ellos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paz; si no, volverá a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ustedes.  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endicionescristianaspr.com/wp-content/uploads/2009/10/jesus-habla-de-la-pureza-interior-y-condena-las-tradiciones-human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20688"/>
            <a:ext cx="8136904" cy="56166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84050" y="512676"/>
            <a:ext cx="8208912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900" b="1" dirty="0" smtClean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Quédense </a:t>
            </a:r>
            <a:r>
              <a:rPr lang="es-ES" sz="2900" b="1" dirty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la misma casa, </a:t>
            </a:r>
            <a:r>
              <a:rPr lang="es-ES" sz="2900" b="1" dirty="0" smtClean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coman </a:t>
            </a:r>
            <a:r>
              <a:rPr lang="es-ES" sz="2900" b="1" dirty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</a:t>
            </a:r>
            <a:r>
              <a:rPr lang="es-ES" sz="2900" b="1" dirty="0" smtClean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beban             de </a:t>
            </a:r>
            <a:r>
              <a:rPr lang="es-ES" sz="2900" b="1" dirty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 que tengan, porque el obrero </a:t>
            </a:r>
            <a:r>
              <a:rPr lang="es-ES" sz="2900" b="1" dirty="0" smtClean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merece </a:t>
            </a:r>
            <a:r>
              <a:rPr lang="es-ES" sz="2900" b="1" dirty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 salario. </a:t>
            </a:r>
            <a:r>
              <a:rPr lang="es-ES" sz="2900" b="1" dirty="0" smtClean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FFFF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s-ES" sz="2900" b="1" dirty="0">
              <a:solidFill>
                <a:srgbClr val="FFFF00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50800" dist="38100" algn="l" rotWithShape="0">
                  <a:srgbClr val="FFFF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artofjesuschrist.com/assets/images/the-last-supper-painting-large.png"/>
          <p:cNvPicPr>
            <a:picLocks noChangeAspect="1" noChangeArrowheads="1"/>
          </p:cNvPicPr>
          <p:nvPr/>
        </p:nvPicPr>
        <p:blipFill rotWithShape="1">
          <a:blip r:embed="rId2"/>
          <a:srcRect l="4670" t="5970" r="4100" b="7064"/>
          <a:stretch/>
        </p:blipFill>
        <p:spPr bwMode="auto">
          <a:xfrm>
            <a:off x="500062" y="620688"/>
            <a:ext cx="8176394" cy="56166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00062" y="620688"/>
            <a:ext cx="8215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anden cambiando de casa</a:t>
            </a:r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Si entran en un pueblo y los reciben bien, coman de lo que les pongan. </a:t>
            </a:r>
            <a:endParaRPr lang="es-E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4" y="643261"/>
            <a:ext cx="8069184" cy="55940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899592" y="4365104"/>
            <a:ext cx="55721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Curen </a:t>
            </a:r>
            <a:r>
              <a:rPr lang="es-ES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los enfermos que haya, y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digan: </a:t>
            </a:r>
            <a:r>
              <a:rPr lang="es-ES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"Está cerca de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ustedes </a:t>
            </a:r>
            <a:r>
              <a:rPr lang="es-ES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reino de Dios."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620688"/>
            <a:ext cx="8145420" cy="5610758"/>
          </a:xfrm>
          <a:prstGeom prst="rect">
            <a:avLst/>
          </a:prstGeom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19284" y="620688"/>
            <a:ext cx="8086207" cy="2246769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Cuando entren </a:t>
            </a: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un pueblo y no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</a:t>
            </a: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reciban,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salgan </a:t>
            </a: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la plaza y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digan: </a:t>
            </a:r>
            <a:r>
              <a:rPr lang="es-ES" sz="14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"Hasta </a:t>
            </a: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polvo de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esta ciudad, </a:t>
            </a: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se nos ha pegado a los pies,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 </a:t>
            </a: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sacudimos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sobre ustedes. </a:t>
            </a: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todos modos, sepan que está cerca el reino de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Dios”.</a:t>
            </a:r>
            <a:endParaRPr lang="es-ES" sz="28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rostro de Jesus hablan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/>
          <a:stretch/>
        </p:blipFill>
        <p:spPr bwMode="auto">
          <a:xfrm>
            <a:off x="467544" y="553432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1520" y="531692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 les </a:t>
            </a: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digo que aquel día será más llevadero para Sodoma que para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esa ciudad” </a:t>
            </a:r>
            <a:endParaRPr lang="es-ES" sz="3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los 72 discipulos de Jesus volvieron cont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2" y="620688"/>
            <a:ext cx="80821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6936" y="4725144"/>
            <a:ext cx="7992888" cy="156966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Los setenta y dos volvieron muy contentos y le dijeron: - “Señor, hasta los demonios se nos someten en tu nombre”. </a:t>
            </a:r>
            <a:r>
              <a:rPr lang="es-ES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s-ES" sz="3200" b="1" dirty="0" smtClean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7086"/>
            <a:ext cx="8208912" cy="5650226"/>
          </a:xfrm>
          <a:prstGeom prst="rect">
            <a:avLst/>
          </a:prstGeom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923928" y="571062"/>
            <a:ext cx="46087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3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es-ES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le contestó: “He visto a Satanás caer del cielo como un rayo.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7919"/>
            <a:ext cx="8208912" cy="56393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CuadroTexto 5"/>
          <p:cNvSpPr txBox="1"/>
          <p:nvPr/>
        </p:nvSpPr>
        <p:spPr>
          <a:xfrm>
            <a:off x="5746788" y="5975702"/>
            <a:ext cx="3001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smtClean="0"/>
              <a:t>Hijas de la Caridad- Padres Vicentinos- PERÚ</a:t>
            </a:r>
            <a:endParaRPr lang="es-PE" sz="1050" dirty="0"/>
          </a:p>
        </p:txBody>
      </p:sp>
      <p:sp>
        <p:nvSpPr>
          <p:cNvPr id="9" name="4 Rectángulo"/>
          <p:cNvSpPr/>
          <p:nvPr/>
        </p:nvSpPr>
        <p:spPr>
          <a:xfrm>
            <a:off x="5436096" y="718156"/>
            <a:ext cx="33352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ahoma" pitchFamily="34" charset="0"/>
              </a:rPr>
              <a:t>Lucas 10,1-12.17-20 </a:t>
            </a:r>
            <a:endParaRPr lang="es-PE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1365859" y="3925914"/>
            <a:ext cx="7045868" cy="158787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/>
            </a:prstTxWarp>
          </a:bodyPr>
          <a:lstStyle/>
          <a:p>
            <a:pPr algn="ctr"/>
            <a:r>
              <a:rPr lang="es-PE" sz="3600" b="1" i="1" kern="10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17961" dir="18900000" algn="ctr" rotWithShape="0">
                    <a:srgbClr val="C0C0C0">
                      <a:alpha val="79999"/>
                    </a:srgbClr>
                  </a:outerShdw>
                </a:effectLst>
                <a:latin typeface="Stencil Std" pitchFamily="82" charset="0"/>
              </a:rPr>
              <a:t>¡PÓNGANSE </a:t>
            </a:r>
            <a:r>
              <a:rPr lang="es-PE" sz="3600" b="1" i="1" kern="10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17961" dir="18900000" algn="ctr" rotWithShape="0">
                    <a:srgbClr val="C0C0C0">
                      <a:alpha val="79999"/>
                    </a:srgbClr>
                  </a:outerShdw>
                </a:effectLst>
                <a:latin typeface="Stencil Std" pitchFamily="82" charset="0"/>
              </a:rPr>
              <a:t> EN </a:t>
            </a:r>
            <a:r>
              <a:rPr lang="es-PE" sz="3600" b="1" i="1" kern="10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17961" dir="18900000" algn="ctr" rotWithShape="0">
                    <a:srgbClr val="C0C0C0">
                      <a:alpha val="79999"/>
                    </a:srgbClr>
                  </a:outerShdw>
                </a:effectLst>
                <a:latin typeface="Stencil Std" pitchFamily="82" charset="0"/>
              </a:rPr>
              <a:t>CAMINO!</a:t>
            </a:r>
          </a:p>
          <a:p>
            <a:pPr algn="ctr"/>
            <a:endParaRPr lang="es-PE" sz="3600" b="1" i="1" kern="10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  <a:outerShdw dist="17961" dir="18900000" algn="ctr" rotWithShape="0">
                  <a:srgbClr val="C0C0C0">
                    <a:alpha val="79999"/>
                  </a:srgbClr>
                </a:outerShdw>
              </a:effectLst>
              <a:latin typeface="Stencil Std" pitchFamily="82" charset="0"/>
              <a:cs typeface="Times New Roman"/>
            </a:endParaRPr>
          </a:p>
        </p:txBody>
      </p:sp>
      <p:sp>
        <p:nvSpPr>
          <p:cNvPr id="12" name="7 Rectángulo"/>
          <p:cNvSpPr/>
          <p:nvPr/>
        </p:nvSpPr>
        <p:spPr>
          <a:xfrm>
            <a:off x="-108520" y="5724542"/>
            <a:ext cx="45056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Tahoma" pitchFamily="34" charset="0"/>
              </a:rPr>
              <a:t>7 de Julio 2019</a:t>
            </a:r>
            <a:endParaRPr lang="es-PE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194"/>
          <p:cNvGrpSpPr>
            <a:grpSpLocks/>
          </p:cNvGrpSpPr>
          <p:nvPr/>
        </p:nvGrpSpPr>
        <p:grpSpPr bwMode="auto">
          <a:xfrm>
            <a:off x="545392" y="620688"/>
            <a:ext cx="4458655" cy="720080"/>
            <a:chOff x="696" y="689"/>
            <a:chExt cx="6840" cy="901"/>
          </a:xfrm>
        </p:grpSpPr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696" y="1004"/>
              <a:ext cx="6840" cy="586"/>
            </a:xfrm>
            <a:prstGeom prst="rect">
              <a:avLst/>
            </a:prstGeom>
            <a:solidFill>
              <a:srgbClr val="70AD47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PE" sz="2800"/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1672" y="777"/>
              <a:ext cx="5400" cy="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200" b="1" dirty="0">
                  <a:solidFill>
                    <a:srgbClr val="385623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DOMINGO 14º T.O. </a:t>
              </a:r>
              <a:endParaRPr lang="es-PE" sz="14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000" b="1" dirty="0">
                  <a:solidFill>
                    <a:srgbClr val="538135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¡PÓNGANSE EN CAMINO!</a:t>
              </a:r>
              <a:endParaRPr lang="es-PE" sz="14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5" name="Picture 1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689"/>
              <a:ext cx="649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1442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5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newapologetics.com/wp-content/uploads/2014/04/Snake-Sto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8166670" cy="55625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49637" y="638533"/>
            <a:ext cx="518457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Miren: les he dado potestad para pisotear serpientes y escorpiones, y para dominar todo poder del enemigo. Y nada les hará daño alguno.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08912" cy="5616624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7754" y="643909"/>
            <a:ext cx="83581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algn="l" rotWithShape="0">
                    <a:schemeClr val="accent6">
                      <a:lumMod val="5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Sin embargo, no estén alegres porque se  les sometan los espíritus;  alégrense  más bien de que sus nombres estén inscritos en el cielo.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51920" y="5445224"/>
            <a:ext cx="41168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Palabra del Señor</a:t>
            </a:r>
            <a:endParaRPr lang="es-ES" sz="4000" b="1" cap="none" spc="0" dirty="0">
              <a:ln w="11430"/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167959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</a:rPr>
              <a:t>Cada uno puede leer en voz alta el versículo que más le llamó la atención </a:t>
            </a:r>
            <a:endParaRPr lang="es-PE" sz="2000" b="1" dirty="0">
              <a:solidFill>
                <a:schemeClr val="bg1"/>
              </a:solidFill>
              <a:effectLst>
                <a:outerShdw blurRad="50800" dist="63500" algn="l" rotWithShape="0">
                  <a:prstClr val="black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2265" r="2389" b="4148"/>
          <a:stretch/>
        </p:blipFill>
        <p:spPr>
          <a:xfrm>
            <a:off x="504966" y="620688"/>
            <a:ext cx="8099481" cy="554461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63688" y="682462"/>
            <a:ext cx="2249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i="1" dirty="0">
                <a:solidFill>
                  <a:srgbClr val="8C0601"/>
                </a:solidFill>
                <a:latin typeface="Comic Sans MS" pitchFamily="66" charset="0"/>
              </a:rPr>
              <a:t>Lucas 10, 1-12, 17-20</a:t>
            </a:r>
            <a:endParaRPr lang="ca-ES" sz="1400" b="1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259632" y="992338"/>
            <a:ext cx="338437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r"/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En aquel Tiempo, designó el Señor otros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setenta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y dos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y los envió por delante, de dos en dos, a todos los pueblos y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lugares adonde pensaba ir él.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Y les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decía: “ La cosecha es abundante y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los obreros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pocos; rueguen , pues al 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dueño de la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cosecha que mande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obreros a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recogerla. ¡Pónganse en camino! Miren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que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los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envío como corderos en medio de lobos. No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lleven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bolsa, ni alforjas ni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sandalias y no se detengan a saludar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 nadie por el camino. Cuando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entren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en una casa,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digan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primero: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“Paz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 esta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casa”. Y si allí hay 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gente de paz,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descansará sobre ellos la paz; 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si no, se volverá a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ustedes. Quédense en la misma casa, coman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y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beban de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lo que tengan, porque el obrero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merece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su salario. No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anden cambiando de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casa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. Si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al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entran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en un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pueblo y los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reciben bien,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coman de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lo que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les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pongan. </a:t>
            </a:r>
            <a:endParaRPr lang="ca-ES" sz="1600" b="1" dirty="0"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4008" y="836712"/>
            <a:ext cx="32403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r"/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Curen a los enfermos que haya, y digan: </a:t>
            </a:r>
            <a:endParaRPr lang="ca-ES" sz="1600" b="1" dirty="0"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  <a:p>
            <a:pPr algn="r"/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“Está cerca de ustedes el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reino de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Dios”. Cuando entren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en un pueblo y no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los reciba, salgan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 la plaza y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digan: “Hasta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el polvo de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esta ciudad,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que se nos ha pegado a los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pies,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lo sacudimos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sobre ustedes. De todos modos, sepan que esta cerca el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reino de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Dios”. Yo les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digo que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aquel día será más llevadero para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Sodoma que para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esa ciudad. Los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setenta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y dos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volvieron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muy contentos y le dijeron: “Señor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hasta los demonios se nos someten en tu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nombre”. Él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les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contestó: “He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visto a Satanás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caer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del cielo como un rayo.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Miren: les he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dado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potestad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para pisotear serpientes y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escorpiones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y para dominar toda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poder del enemigo. Y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nada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les hará daño alguno.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Sin embargo, no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estén alegres porque se les sometan los espíritus;  alégrense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más bien de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que  sus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nombres estén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inscritos </a:t>
            </a:r>
            <a:r>
              <a:rPr lang="es-ES" sz="1600" b="1" dirty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en el </a:t>
            </a:r>
            <a:r>
              <a:rPr lang="es-ES" sz="1600" b="1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cielo”. </a:t>
            </a:r>
            <a:endParaRPr lang="ca-ES" sz="1600" b="1" dirty="0">
              <a:solidFill>
                <a:srgbClr val="000000"/>
              </a:solidFill>
              <a:effectLst/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3703"/>
            <a:ext cx="8136904" cy="5613609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771800" y="557989"/>
            <a:ext cx="5216493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Preguntas para la lectura: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563887" y="1230276"/>
            <a:ext cx="4825461" cy="216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PE" sz="3200" kern="0" dirty="0">
                <a:solidFill>
                  <a:srgbClr val="FFFFFF"/>
                </a:solidFill>
                <a:effectLst>
                  <a:glow rad="101600">
                    <a:srgbClr val="004231">
                      <a:alpha val="60000"/>
                    </a:srgbClr>
                  </a:glow>
                  <a:outerShdw blurRad="50800" dist="38100" algn="l" rotWithShape="0">
                    <a:schemeClr val="accent2">
                      <a:lumMod val="10000"/>
                    </a:schemeClr>
                  </a:outerShdw>
                </a:effectLst>
                <a:latin typeface="+mn-lt"/>
              </a:rPr>
              <a:t>¿Cuántos discípulos envió esta vez el Señor?, ¿Porque lo hace?, ¿Dónde los envía</a:t>
            </a:r>
            <a:r>
              <a:rPr lang="es-PE" sz="3200" kern="0" dirty="0" smtClean="0">
                <a:solidFill>
                  <a:srgbClr val="FFFFFF"/>
                </a:solidFill>
                <a:effectLst>
                  <a:glow rad="101600">
                    <a:srgbClr val="004231">
                      <a:alpha val="60000"/>
                    </a:srgbClr>
                  </a:glow>
                  <a:outerShdw blurRad="50800" dist="38100" algn="l" rotWithShape="0">
                    <a:schemeClr val="accent2">
                      <a:lumMod val="10000"/>
                    </a:schemeClr>
                  </a:outerShdw>
                </a:effectLst>
                <a:latin typeface="+mn-lt"/>
              </a:rPr>
              <a:t>?.</a:t>
            </a:r>
            <a:endParaRPr lang="es-PE" sz="3200" kern="0" dirty="0">
              <a:solidFill>
                <a:srgbClr val="FFFFFF"/>
              </a:solidFill>
              <a:effectLst>
                <a:glow rad="101600">
                  <a:srgbClr val="004231">
                    <a:alpha val="60000"/>
                  </a:srgbClr>
                </a:glow>
                <a:outerShdw blurRad="50800" dist="38100" algn="l" rotWithShape="0">
                  <a:schemeClr val="accent2">
                    <a:lumMod val="1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AutoShape 4" descr="data:image/jpeg;base64,/9j/4AAQSkZJRgABAQAAAQABAAD/2wCEAAkGBhQSEBQUEhQVFRQVGBQWFxcYGBUXFRwYFhQVFRgXFRcXHSYeGBkjGhYXHy8gIycpLCwsFh4xNTAqNSYrLCkBCQoKDgwOGg8PGiwlHyQpLCksKiwsLCwsLC8sLCwsLCwsLCwsKSwsKSwsLCwpLCwpLCwsKSwsLCksLCwsLCwsLP/AABEIAOEA4QMBIgACEQEDEQH/xAAcAAABBQEBAQAAAAAAAAAAAAAAAQIEBQYDBwj/xABGEAABAwIDBAcFBAcHAwUAAAABAAIRAyEEEjEFQVFhBhMicYGRoTJSscHRFCNC8BVicoKSouEHFjNDwtLxJGOyU3OTo7P/xAAaAQACAwEBAAAAAAAAAAAAAAAAAwECBAUG/8QAKxEAAgIBAwMEAgEFAQAAAAAAAAECEQMSITEEE0EiMlFhBXGBIzORsfAU/9oADAMBAAIRAxEAPwD2iUZkmVKGqCAzJMyIRCgAlGZQ8JtWlVc5tN4c5uoHfFuPgpmVS9gFlJmSwkhQAuZEohEKQFQgJUFQQhCABCEkoAVIhKgAQhCABIlSIAQlJKUohBYCUyrWytJOgBPgBKeVSdI9rdW3IACXhwMzoRGg4yVSUlFWy0Y6nSOWwOlgxNerSGQhjWva5hJBDnEZSDvFjItdX8rA9Gdn0cE51SmwlzxB5NBnKI0v8lqaW3AG4hzzDaLyAY1GRrmx71yR4KsMikthmXE4yLLrhxCF5p+nKvuP/id/sSo1h2ZHpsolKoO2doihRc/fo0cXOs0efwKZYpJt0ivrY6ocRVYxodlDIJdlDZBm3f8ARWmJxbW0y53sgGePcOaz+yKLg2m55zPqt7R4mzvmU3aONc8OpiC0tc8nh2JNvAxzPJSW07tGN6JYjqMY1wnKXObBP4XTHy8l602pIkaFeL1Sab5ANoIjlw5/Rep9H8fmBpuu5rWOJ0kOGsHTu5rT1KWzQqG92W8olKlWYsJKVEolQAqVJKQFSQOQmyjMgBUJJRmQA5CbKMyAHITZRKAHJCklKgBsIKWUAqCRsrzzpBinVKnWaNmoAOIYGwfX4r0GqJaRxBHosV0hwQp9TT1yUiSeJc8Zj5hKzP0sf06TmiHhaZeGicpLmCeEn4K06iKVehWEl1RrQG9omWBzT/E5RKVLK1v7bfqrupgwa9epPsOa6OP3AA7rgHwWfpX6WaOppyTMD9gp++7+Fn0Qn9fT9xvkELSLPWiFlelTH1sThsOww3MalQ/qgEfDN5hasuUalhAKrqhuTAFtGgCw8bq7VicU9D1GBrbXrNxFSk0tIpVKmVxzSGhpaGgaGJHipDcwArscXVGhzaujQWvuxwboALDxVFRr5qtV3v1X/wAznq02fjYFQH/MYPMPB+ASdbcqOnPBGGLWuSZsmk0NHZE6SR+IBt553Wt2dhWiXj2nNY0neQ0dn0KzGFo9kxqQHDjm7Ej0ctHsPFZmeAPmE5+45kl6SyhLCTMlDlIoMqUBJKWUAEJIRKCUAI4xJO5YCr/aUXV3CiaJpMkw7MHuAm4dmAEwYHdMXWl6X7W6jB1nAjNlIAJv2rTGpiZtwXh2Ex1Wl2cjmgElpLWyTcOJDtzmnT5qsm1waMGNTe59A7J2kzEUWVqfsvEibEbiD3EEeClQst/ZvUf9gYKocHh9WQ4EEg1C4GDeDJWocdLK4h7PYfCISSiVBAuVEIRKAAtRCSUpQAQiEkozIAIWR28M2MImwptb8XLWGoOPwWTxxnFvPfHMBrb911l6l+g1dMvU39EbEVYpzzZ6wFf4gQMV+yz/APMhU7MIKlKAfxg/wq0xFZrziGNcBmawA8CWkXSun2Tsbm3pGC+xN4D0SK6/Qdb/ANRvohPtE7fB6AWrliamVjne61x8gT8k91QDeoWI2hSc1zXOEEFpvGog6pzkjDFbnl1MQ0E7ix3k9pPxKm0GZnOjVhdbkAfqFw2hs80+yalMiCGnM25t7RGk81N6M0yaj75ao7ZzXaA42kDV0buaRF07O7llF4+fBdYIw8kaOFN47n3+IIVx0eZAjgHt/hqkD0VGdj19W1Gh2gIbADZnK0aRN7q72bQdTJJyGeDcpjn2jJVo5U9zkzhtyXaUBcaTydy6hPTszcDoRCao2J2lTpyHuggZtDpxRdEpXwSiqTb/AElZQY7KQ54BgagHnG/Syp9vdPBTYRSAkg5STy1G752O8QvOds7WfkdJh5DXQTcEb44GdeY4JnTaMsmr4DPjnjim1yXWN6RPe94ccw7QvEn2RPqVe4fBNqGm4tbmYGvByi/Zc2O6SD4LzjD4kuEnWCfMx9F6Xs6ra29lMjhDiPnKr+VWiMHEv+PtuRUbQ2q6jWqBjiQztRJ1DWuj1Oi12xOmVN7R1hg8e5uY5u7WdwIlYDbBz1apG8ujygfBVDKdVr2URMOgOgyDJNi4Xy5vPmtkYRnhi3zRmmnHLJfZ74xwIBFwbg8k5ZCm/GYcXpF8TOSHDdECflzUzBdKC6u2nUb1ciZeMsk6Ngmx114c1zVkT2exslgaVqmaRJCSEsJggVCISQgAKaaYOqflRCKsCvxGyWOved1z/wAKlxGycpOQvDoIBPbAkawTotTlXOrhw7VInhTWw6GVx5MnT2Y2Aw9a8gdo/huNbHXwTv0TQIgZ+HtOB9FpPsIExadVGr7OGsie4fRIeOSQ7uplF/d6j7tT+J6FcfZOX8qFSmW1kqvgR/WVWVOj1N1iWkjcTMeHeqvEVn1G3qOtz+X1UrBFkeyHHeS0udPIoWWEnxQdqUVyR8b0Yw7gS5sRFw2Ljgpez8EGhzmADNZxi5y6WmF1pnM6+eY3vLWeDYjzXVtEsdJLTIuAflGilp8p7E6tqfIygSBIiJ929t8lTcID71gueEYWmwlru78wpFGjHskmTfj3FWhb3YqdEylp9U9caBOhXRjgdCCtkWqMzsdKz2P6KfaK5qV6hcwWbTbLRlmYJ3zA/MRoQ1BClpPktGbg7RBobFoM9mkwRvygnzN1V4roZRq16lWpfrLEAAWLaYjNrqyf3itEWpA1Wi3HgrJuXJ4NtimPtdcNAA6yoBw9txVtgekrGdl0y1rmDsnTMC02B0Mx4KoxrycRUPGo8+biPgtpsul7ZtZkjTe0fMepTPyGjRDWO6HUpT0mToYpzqr5aQLQSDFjEDdYQvVsDsejWo0ajqbS8spHMLO7IaRJGoBaNeCxHSi1VsaAPB780yVtejW0qYwdLM4AgZY32cYsojNf+eMuKF5ovvP7RfSo2N2ZSrZesY1+Q5myNCFwG2GkS1rnAGCYgc+9SWYwEAkETx18pSNcWGmUSTKJXAYpkTMjSYPcurTO6O9WTT4K0x2ZEohKpIEzIzIyohACEpr3GLCTwT4RCGBBfiakexbzXBrSdS4eNvRWNWoADJjVQX4+kwEuqEzOpkeELLNJcs0RbfCI/U/rt/mQo36Vp+65Is9x+R2mXwVr64cRIcSb2kW/4UrB0sswCAb6nu+SyvRfGVzWFCu7NNN1VpntsyuaMlSLSQ4GfDv2VGkGnS9r/RLlj0umxzfgjVHEWA4Hx3eCC6oCHFoMSbNse/f/AMLvtDalOkwwQXaBvrrGg/OqymN6WVKDqearRqNqFrcga5r25pueIEXG4FXhjb4ZFNx1Ua1u2GgXga2BkTu7vBPbtZhmHXtpM6nxUDB7QpPaKkMgi7Tpm3mTqDFlNwxBfna1pBA0cHZbaN3gcpVra2bFUqujvRrWkQQReCfG25dBihuOXd+ZUbFAk2BcJ1Jgtsbsv2jfQ/0TWUC0QxzjxLtfDLooc64ZGlMkDaL22uediErdsmJMgcxHyVbTYc+Ul3HR1/HRPqYYixM6zafTiqLJIZ24lxSx+beRvuApVOtpLhu4KgwjnCGgkg3LnAybzEjSOa64nFFoBkRugeIWmOajO8R5RWYDXcN4L/GLrWYN0U3f+3Ky2Hpk1jGpDjfmwStPQd91PFrh5sBHwW/8ovRAj8f75EbpNIrkccrh4tyn1haXonTpuw8FokPN+8NI3Ki6X0e1Sduc0DxBCsOjVcMpmZuGED+IH5LPjd9I/pl86/rRryjRuDG2iwk8fIBR8btLI2WNJLb6SomKqve2xy/ki/IqXg6TS0NqPJG6DAiPULn672Q/QkrlucMJtp5i57mst4yQpw6QOBaC035H5LthcNQnsuaZ8T5qXU2XTc2CAeepTYQyNemQuc8d7xOA2wJF2829rN4AhI/a5P8AhtLjvEFTqWFaGgQIA4BdWgblpUZ+WZ3KC4REw1WqbuaAOB1/opIceC6ITIxryUcrGtSVJ3GFQdLumtHAs7XbquEspD2juk8G81jGf20OLSeoYbgRmcD8D5qwKLe6PQcRs17v8wc+z8LqKejkm7986fJSdgbdp4ug2tSNjYixLXDVpjf9VYykvp4PlF1mnHZFV+gGcG/wpVayhHYh8B3p/J5B0P24PtUOpspmoyq4kZYDwGGTzIZBF4POVosTj3PcYcbcCORuq/oj0KFJ1OpWh1R4e0tMOhrTJIPAkTx0utJj9jUg9raIyuIJiSW917iYSMsG3t4N2uOq2ZXbtYloHWBlUtJYDBDszxJgzEXvzWb6R7Ea12HaaxzvzOeARYZQYnQSb33BdentWr1rGhh6trBD8ricxcCbt4aQbarh0YwhqYh9Suwvs1gYGl5Mi7g0CwDRE6S9MxQaipj9aa0otehTR1FUyXDrSwO3HIIls7r/ABV11jg6GzE7nGBI1I3C0+an0dmtoUqQFNtNonK0Ed8xcmTrPNOGFc8CHFodoGdm2uo133EDklZeb0ioSjxZzbtKpTbfMLzJE7tRAvdSKG1872h0kE3i7eNpsREHuIUh2xYiASBpmdMcTrP58xmGY1xLg0kGezI3QTqBxWbSFxfBZiuwwA9ro1BAFhwJtPeoVTHgCMoLiYMw4iebTlGo3Lox4iWuDuDSNwmxE3ud4UfGVZbZpDjFqbRNt2+QtHcXAhQ3JuIqNp2BDnDidNLQBr3qERlpOLouwnUn8M2GkW9FGwuxcU52chgboA8y4NAHAnX0UfGYGo1lcvc0Gkx1pLswLCReIE3U6JSkqQemKe5i8NPWSNzTu/VaFo8PTnCk7wKTvQj5Kh2e8ZzF7R4HL9VoqDS2m4bjRnxYez8wup+T9kf2Z/x/vmdOlwnC0nbwXeQE/JMwGONFrTAILXDho4mJSdIawOFp6mZAA/WbJ8mz5qPTd/01N8SM3cLgb91ysfTu8OSI/qI1PG39kx+3JfFpNibmN/H8+Cca+bK7tWiMhAvO/uhdKvR13tdYwut2Wy5x1tIXFuzMTSyhzIa5wGYAvi+9oHDiNyxPG/KNalDwyVRrHUPOnKeH13Kyw+0HEgh5EASCbf1SP2WyQc4n3Sw5T+7mzT4pK2zHFtoaf1JiJ1uSZ10O9L0SXAtyhLk6YrFEn23eDvMFGBx2VzhDWCLOvfyVaxppuIMVObi5nP2VLw+Ka5waGszkWlwJtrrZWhOadlZQjVEr7c8uLhWcGxoGCJG8F2ohd2dIQymM+aoRva0jfAsT81GxWzKxAJcY4Ng25Qq9mEDpHXmxuDBMjUFXeTJFlVjhJHmfTvarnbTrOBs4UyLQ6A0Qwi8jUKd0P2VUrF73021SCGNY92WA4QXln4rEgcPBXPTTouzFCzm9cwQ0tzEka5XbhxVTs6vWoljcofUDw0vc+HAnLZ83dIcIi9uS1LNqgkufI2GJX9G+2b0gpUKDadCkAG2sA1szJsN94O+Vd4TbmcTlJ/Z3d5WZwuzBBILXuIJykkkyd++AJ3blMGGZRjM7IBoATfiI+fcs/dyahcsWN8Gh/Sv/AG3/AMJ+iFnv7xM91/p/uQmd+QrsfX+yVsJxfWJOrGZeUnePXzUOrtMfaA4G+jf3QJ9Sqp+3nUKNR7TcPptkW1JkH0UHahLM9WJisGDvMAxy0807p13ab+Sc8e3a+qNVsksfSfUdE1HVPJto5cVPp4ang6ByNaGhpceLnW9o77karPbKJODhvtNJME2hzsjvK3mrHpVjstFgOjyPQEH5Lc4XOvs56k1Ez9XFtrVi6o4kS1xM3gRIbw1hWlHbOXsU2tFgWidLEm57p71j69NzGRH+JUGQ8Q0aebh5Ld7EYxlIhoBLg1jnHUkzI5mDpuTephFwr/BTE2pJkJ23atgA0kkw1syYEwCd/wBE7ZW0nGo4VbGDqx144W10UjE1GYaxeQSOxAkkbiSdUjc9TtZnm1pH3YtvcfkF5ySadeTtpprZbEh78zr1YZA9gXn1EKJiqYzh1F9UHSXEAen0UPE4R9yTGlwLGO7QJlC0Bzn5nHTtceJS3JvZIuoJb2WLcRUDr1OstYSR387a6Ljin5qdSm5wZnDmm9hNpMm58kV9mseCBVe3LMNkMEm8AkST4qC/ovSP+a+eEl3mYEpkZTjvqKOEJeDPjCdTiCwNzkhrxlMjKMsgHeYExyK1OzIrYZ78kDKWgmc2gdBG6DGu8qkr9Dnkz1py98EfkcLq8wHRaKTWOqVXgEkDNDZO+Br4rTm6l5YKMnwUhhhilqiVjWsqYd+YgPpsBYTIDc4AB4fhhRNk4cNFIOeamUwwMkg2iXNFibkweAVriOjlFxynrebgbW3aS5w4BSMB0e6lzCysQ0fhLXAuvN50Ot+eiTHJUXFPkfk0yptfo7UcHWBJh7P4RPkbLs+rWGr3RvBNwPhp8V3gSYgF0GdT4E6eaV1R7Lh7TJFnR3JGt+GLa+UJSNM6B5m+bLI8TvXQFxdapI3NYch7yLz6Jow4N3mk2dwlt988Sn18MIAzUxm9mPOziVCUvBDaOdWk8ltyTN8xAIHEQIJXUYirPbYzKN5DHHw0godsmoQMhZqJLjmkb7cea443CVGtsWu/ZPw3pq7kfBHoltaOWKpZiTOWTa5a3dqNCTO7goO08c6iGkhpbfMGy7sz7TSOUldDjnsBJzAAA3Bt3zfRNweGOIcS4uEtIjMQ3KBckBXwR1y3Cb7aFp1AXAwDDg18RBB0PwPipBYMrcwmKsXjcbH4Kh2VRNPrmSS1rsoJ1hjoAMcPkrx/4p3OafOFDdNo1NbJnN+KNN9OL6tvIEgkX5QVn9s7SNRwJdLjVYJghntQWDhE6closXQ6xrmCJIq6j9SbXG9UruhdQUHVK1UZxle1rQDGQhwDnk30596mrXJRSjGW/J16gcD+fBCrP0m73EJdDtwxUuo12EGA6n6Od9CrDadZlai6nTMOaXPew6mXZw8cYtpoFT4qjVdnY4dW9zhrcOIDtbiO9XL6TcZhWOFNjKzX9W7K2DIIa5s79SZ3Zea6+BduVHP6xakpIk7GqxQkCSypMcWOc3MO5cumTnNDabTnY37xh35X/hPdCqdmdJGUSAHgupPPIPaXXjg4CbcQOK6bc2q3POHe17HC7HCzYuQJ0F1tUo67OZ25uNJEaox1VtKmxocWMNWJglzu20DgYDVfYfaDxRYKVJzoGYkyGNLtc28nRsDmqemc9WnXpNyPEB7ZlpgZQGkHQjjG5a/D5jRAzFki4gTwIvvSOp6iOOnyaMeCXnYg4bNWpuqPIzTcnKSG2FhuM+EQFMwGJygZ8riOL7HhDSPqumzMDmDm5nFoMBsywTv4yCNDAsuVENM3ygGJdDZPISTquZ1W01OPk04WnBwfgsqm2jlBa1h79PCBK50MQMzn5HSbk5wflYRuXAYRpNqrQY0Fz/RKKBd7RpkgTldv/ay81n7k/IzTBHLE9I3GWiAN4OV3LQ7vRQcO0kZnPflA0bE3NpG4blMGzckw2lmLpAJIF/wtsRlHNT6TKoALWsANnZS3MCNbwA7uVdMpvcvrjBekrMKck52kyDGYS/4QLblY4XD0yzsMHf7N+8RKmVsPULQJdG8uI+Td6ZhGgkhuUxYmQAORhS8Ti6QuWVSVjKWHY27mAk77O/qo2Io0xMPdI7jziVZsoAG4bwBBkmd0WgeafUw4i8Nju3cxorPFKt0LWVWVWErGBAaWxr2SfImVIfU4NabX0Dhw42T8XTYH57tMbm+1zE696Slh3u7QYBMe04z4gKuiS2RdyT3ZBrYqoLCIJi9/AxAXKph2gDNTaN09rKB+zJhWNZp/FSEfu66ezr4rjWotEWy74LbT6+UqjT8jFJCHZlNzAXSQDILXAC2lxr4qZRrlo+7qNtucB8oKhNw7ssNByuv2QABygiVXVNjv1AOoOs7+A71dTceCvbjLlmgxW0nCmc8EkRDbgzaLyZVNjqowuGc4ENdlLwyLk6AvkCLkczCi4CjUzOFSSARFp0Ei2vBcelOKAw7mZSQ0tkkEZnE5jYxaBELYsjWO3yxSxf1NKKTYFf7puZznF7cwdxOYyT3lXtSxeQdMvxCpMG1ghrQQwwWREAkyWjkZVu42dMe0PSNFgb3Ou0ShUmoACJzHX9kfJTdqYOq6mR2YIOUAAumI4KqoN+8zbsx+C0TWtyyXOsPecLamYjgmqNw3+TDlenIq+DzfOfeb6oV3/eqp7nr/AESqKQ3usZtBgBc685miQToc5MeQXLDt+zZBTJIAcZPEzJ7z8gpO3xlc4D3h8H6rhiJ04w0d7uz810Irn9mRv0q/hjaHR3D1cM2s9hzuc4ZmktOu/cbqTiuh1PD4d1Rj3EtflgtpcY9rLPBd9lGcC3k93wJV5jmB+ErgzEtf4OLD9VucY69/kwLNkUdmZnZ+Aa3DOqvPWEVAWzq0BhhoGntX0V+cAXEVJIDureMzmhoL23ZEHMJkxxKoG4J7MNVbH+Ywg8QGO9Vp6VYso0i4gfdtDrTdsKvWwhot8JlOnyzc+eUVWOo/ZX02hrnvnM0QHAFxNzAAgXMGyt2YRrr2JcZNhckz+QouIwLmNq1w6YAdGoIHLjefDmrHB7McymwB2Z0S6R+IjM6TPErlZFLJFJcI33GO97vkZia7A3tiRF+zaAmYTHUDY3cRpkg34uiJ5yF16kEkPLjp7AkabyjqWizA4kTBcARPOyzq4O2W2aoWlhnFwIZN+IjzU/DYJwfmdlAFgGx62XfAVS5gmJ0sIHgFJhdDFBVa8mWc3wIQDZRamzqRMljZ4xB8xdSpQE5xT5FW1wR6eFyulptaRc2AtF7FdX0QdV0RKjSidTIlTZzHCCPzyUZux2A2McgTHiJ0VokLBrF1R443aRZTZT18OG1AZIdBiNPGU2o92XMDbcSPop+KoFwMsB3fkaKvcx1M5WHKI0MjnAF7LJOFN2aIysrv0g/MW9l2kjMWOHMHf3JcZtplOmScwdeBmBFvJdcXTe5wfmzGCLMkjQnd8Ux2DqOElknnGnFZm5LZbmlaXuxuzAajhVDQ5pgtcM0h2/K0ai/4iAqHpZis1J17mryMxmn1PoplLFhtUnPVYc2V7WusTJYJaN3MRdV/SfZYaKdOm45nFxvpYDXmSnZZ2oovhxqOTcrujxJpOkWzgXGgEFXtanItqXifGIVPsIEUpO+q4HwAVrQd2rn8Y9BKzPk2y5O7oAGYw3MZJMNgESSeEFP6TbRAoVHN0fDWkWkOjduBEri6mTRtd3VVHAC5zOqWjxCpcTjA6jRaXS770vbva5uYBrgdCE6Tej+TNoUp2XX2Wn7o9ELPyffPmkS+4W7RZ9JH3P7QP8rk2sQMs6BzT5PaV16RU7u5/NroXLEU/un+H0K7WBXKS+0cvNKoRf0yXsNkYaoz3KpH/kFctfmwtcbxSIPe2T8CFWbJj/qmj32v8zKs6dMCrUZurUiR+11YsPJa57SMMeCgwGOmg8O3PYPNro+C0mIoh+GAdOhNrmzmbvFYrCVPu6reTD5Oj/UtxgHn7Ix0XyPPlB/0o6yHof8A3gX0zetEXZLKTDepVB0yvzOkcmgEAeKnZiZPWANkmDqbaZdx8dyg08aQ0lwNtI7IPkCVLpTDczc3NzyY8AvPY8zqmdicN7Jj3ezleSCRDQAL7zMaKxpYeJmCDqI3+KpjtBwkOLWDcRPlGqs8DQcO0ajnAiw3d60YpKUtkIyRajuyY0AaAISgJy3IzMaEJ0IhSRY2UJyEANlEp0IhAWJKjYuhngZQe8kR4DVSlwrUXatcQbd3lCpNbF4PcqqpLGGW9poJABlp5DNELhg3Pf2mwBcXAbpwElS8dXcCRmkb7AwfL1UE0w4XMO1gNIPmIncsEktVGxe0a7Z7WVc+QZyDJEQQSCSY32CzHSqtGIo67x4ustfTzNg6RYxlk+krHdNa7n1qbZyu7IadQDmcRMcR8VScI82aOmk9asa1gZT5NrQf3gE+kCXMAP4r+Aj6qNjqgyvaTq5rvEWt+dynbLw8NDzrnvedZEeSzpbnQb2JzaoB5DI3/wCwlZLpE4/baz2AS1pD+JsG5o94H0WlouGUHi8u/hv8ys2aoe7FVDvmfFznfBMbpWJjH1Ef9LU/y0oXb9FN4eiFTTH4H7fJoekF6VJ3vBg8QCClwjQ5tYG4DXHwsk6THLh2fq1DbkZcFJ2JSipWBuC0g+LoXbxOpyf6OBlV4o/yRdiYjNWqNmRUoNPeWtEx5FX73iMLV0IyNPAg214j5rK4AdXiqAPF1I8wS4T5PC07MQDgQ0gkiY4DLU1JW3Mt00ZMZmcXhMlfEMAgAOGu/rBFu6FuH4fJh2t92k4eYaPis1tAZMXiKmoIZ5kf8K92pjc2HDm/ipwBzsY9CjM3JRE4/cyO2iSIAm2qdRwjozQ0NGggEuPLkk2Zis7S3MR1csIFpI0dOt7jwU2iQ2CZMaSSbeK89mxKGRpnXx5HKCo7UKZBIdRJDhc28iCrVotZMp4kETonNMlbscVFbGWbbHwnBJKcnoUwQhCCAQhCABCEIAQpISlJKhlkNNMb4XJ+G92B4LuSjMquKZKdEL7EMptBvvlYDarj9tiBAbB0scv1XpZXluOrluPxDneyGuPOxdJ+CydRBJbHR6KVyZyw1HrakxIYSTwLjmyjnx8lc1mx2P1pPg0A+pUTozRPU0Qfae41HHxgD0TsTWLmud79Qtb+yCQD4rHVG9u5HWrTjK3/ALVV3dIJ+ayOCbNLExvDBGty1y2WOMPfyY5v8hP0WY6O0JoYife/0R81MuCE9rLDxSrt1LvyQhUtkUSulzYw4tcVWj/yj0VnsCl98f12fEGfUKt6RYqk+iXMqknM2WluUb73Oo5K6oVMM0Myvl1hImYI3eN/BdiPvZycn9tGZ2gfvXtI7VF/WN4w1wJ/l+CvaVSKdVu4PfA/b7Q8IJ81SbeA+1OcA41Mhym4a7sQQQbXEq1wVA1GtcLZmNJF/aYxoPpC6E94pmOPNFdXrZ6uJbOoa4fuFgPpKutnVesp0wDGVx89B5AkrMYLETiiJHbFYd/Zdp5DyUrBbb6qg4N/xHeyTADQYl5nhwVs9RhZTDFynSLPCMDMfWohp3OEX1GbTuK1OF2daXbxpayy/Q7D1qlc16ri+xAfNjIiGgWMcbrbErmSSyy1tG2a7XoTGMpAWAXUBNYE9MSoTyEJQmpwUlWKhCEEAhCEACEIQAhSQlKRQyyFhJCSU2o8gWEqHsSPIXknS/Av+3MaRAqvLSYN2yXWPgt3tPa2IabUi0cZB81ldubYq1cocPZMgts5piCRuNpFwkZPXsbumvHKyU0BjXNp6kui+gAgnlLiU2pSuxo0D2jyUXZbZuO050TmsQ0STMxckgeam4V7quXLDqjauY0xEhrSWmTOhMXWDRJujfKSStMMcQOscbhzqg8mNb8SqPYlDqsPWa+ziXEgEGxytBtotM/o1iKgh2Vol5EnMe07NB8gPBU22uhtRji7tmRZ1KmXkHgWifOE+WF0Ijmi3psf1n6zkKF/d/H+9W/+Jv8AtQkdiY/uQ+S86TdDqrsORQh7rdmzSdZOYnmqk491Co2QHOblMG3sxJPuttrHcvTln8Z0Xc6q97ajYfJIc2SJ4RrGgnRdKUWt4nMx5k9snBktsbaNYsdBp5tMzjDwOHZzDfuVnsHabm02sNKq91N5Mt0IcIIJPHXwWh2T0To0BoajjJzPvEmYaPwj15q3ZTA0AHcmKWRqm9hc+ym3BGM2f0Sc6qahaaQJdEkF4DpmLeC0mD6P0abYyBx4uAJ9VYoVpNy5E3XGwNEC1kmqHFK0KCBwKWU0JykBQlTZTgghioQhBAIQhAAhCEAIUqRKoZZCFNlOSwgkYQuFTAsdqxp8ApKIUBbMztboXSqNPVjq3agi4mZEgzbkqPY+zK1BxLgWvY6zg1xzDeHHR7TwGloXoJCClSxJux0c8lHSzlQfmaCQRI0K6ZU5CaIGZUJyEAcylSIVgHJEIUAAQkQpBjXp4QhQAqVCFICBPQhBDAIQhBAqEIQAIQhACFIEqFDLIEqVCgkRCEIIEKEIQAqRCEAIhCEA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309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39329" cy="5616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4 Rectángulo"/>
          <p:cNvSpPr/>
          <p:nvPr/>
        </p:nvSpPr>
        <p:spPr>
          <a:xfrm>
            <a:off x="539552" y="620688"/>
            <a:ext cx="6192688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PE" sz="3200" b="1" kern="0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+mn-lt"/>
              </a:rPr>
              <a:t>¿Cuál es la misión que han de llevar a cabo los discípulos enviados?</a:t>
            </a:r>
            <a:endParaRPr lang="es-ES" sz="3200" b="1" kern="0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24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1.gstatic.com/images?q=tbn:ANd9GcQFgNJQnd1sFj_U2IrHQMx0l16GKzwgK8vNs27_2VS4EXSCrjQk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8" y="620688"/>
            <a:ext cx="8164087" cy="56166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TEhUUExQUFBQXFxkWFRgYGBcYFxgXGBgWFhQVFhUYHCggGBwlHBQUITEhJSkrLi4uFx8zODMsNygtLisBCgoKDg0OGhAQGiwkHCQsLCwsLCwsLCwsLCwsLCwsLCwsLCwsLCwsLCwsLCwsLCwsLCwsLCwsLCwrKywsNywrK//AABEIALcBEwMBIgACEQEDEQH/xAAcAAABBQEBAQAAAAAAAAAAAAAEAAIDBQYBBwj/xAA9EAABAwIEAwYDBwMDBAMAAAABAAIRAyEEEjFBBVFhBhMicYGRMqGxFEJSwdHh8Adi8RUjoiQzgrJDcpL/xAAaAQADAQEBAQAAAAAAAAAAAAAAAQIDBAUG/8QAJhEAAgICAgIBBAMBAAAAAAAAAAECEQMhEjEEQVETMmFxBRQiQv/aAAwDAQACEQMRAD8A9qCcCmrqogdK6mJSgdj5SlNBXZSCx0pSmylKB2PSKbKRKAEVwpEpspiEsT/UHFgOpsOwL487D6LarzDt3ix9pqDWGho8gAT85XT4kbyHN5EqgZyo8m8xbTzKHqNGbU29L25qOviI1PkoG4gFxkTfp7r1ThosmULCSNenNONGxv5IbA1BEgac/MQj312gbk35dECKrEyJuB/Oapq4dPxkeQCtMZiWGYPpuqd4NwEmyloCq4YHclA18JG6tX6/JV+Oc4Axdc84qjpxSZ79/R7h/c8MpHeqXVT/AORhvyAW2lV/AsF3GGo0h/8AHTY32aJ+co5eXJ27OpdA3FnxQqnlTef+JXyd3UnkvqXtXVy4LEu5UX/+pXy+0Hb1K6MC0yJdhGF8GpsrelRY64g6Kno0J1KNYyNDdd0Lo5slWS1sMNpHqkM8WOYDmL+4TTiHRDhPVSNrcvcKtGZHnEcjP8um94Y1t5p1SsAQPqFDUDToW/NKwo+hP6fVAeH4eNmx7ErQrOf06A/07Dx+E++YyVo15WT72d+P7UJJdSUFnF1cSQB1JclKUAdSXEkAdSlcSQB2UpSSQAlxdSQByF4p2lrZ8RWdsXOj3/Ze1PNj5FeCcQrS+pv4o95K7vCW2zl8n0VOKr3lcouvrt80xuGLjpb9N0YX026kTAXf+Wcv6DMIbD+exQvHuKCkIaNT58kDi+MNix5qsxFcVLc9FE5/DKjD5Hf6hn9VPQxKpBIMcrImiCVjHI/Zo4IsalxM6mSiOzGA+0Y7DUtjVaT5NOcj2agmkttstf8A0hw4dxHMb5Kb3DzMNH1KMsv8sePTo91JSXMwSzBeYddlH28qBvDsWTp3Lh7iB8yvmmiIPNfQP9W8Tl4ZWAN3ups9C9pPyBXgVHVdfjrRnN7DKSnAMaWUeHgbIoQbLt9HI+yLvLfCBfcrha8m2X+f4TqrAuU9ZSYhtVj+Q9ENmg3CkqvI3ULXTrdQ2M+hf6bx/p1CNIP/ALFaZee9geP0qWApMcYLc31JCtMR20pjS68rNkjGbtnZCSUUa5JYg9u2ciksvr4/krmjaymPqgBYfF9uRHhaqJ/amqSb2KmXk40JyPRqPF2OeWSJCM78cwvHTxF4dmabqcccqu3hZrzI/AuVHrgxDeYXDiWjcLyJ3FqotnMKGvxipEZz7o/uRfSDmz1qtxam3VwXBxmlE5gvHjjHO1JTX4t3MqP7b+A5M9jZxmkfvhTN4nTP3h7rxeniTzKnbiHDcpPzGvQcmexjHs/EFFieKU2CS4LyI4140cVBVxL3auPun/c/AOTo9HxXbCkQ5rSSSCB5kGF5HUr3eesq0wo8Q57eyWC7LuzF+KORrjIpD/uO38R+4PntZet/HZrhKUvk5slyZluI4+Blb+5lRUOzOOqwRQqBrgILyGD/AJEFer0nClHdMZTtbKxoI9dSqzGMe8kucef6/NdGTK5MuMaMMOwlaPHXw7DyzPcfk2FZ4XsVTgB2LM2zZaVvTM5XJo5TBI6z7oihiWDlzPTzKyToptmfxPYMnxUsQw//AGY5p8jlkSqfiPZ6vREvYC38bDmb6nUL0bBYps2BN9tla0XMdYfMLSMyWeKsfaDpstL2JxTqLn1GmHFoYfef0V/2j7KUqvjpRTqdPgd5jbzCqeB4B9KmW1BDsx9hYEcwVz/yGXjgdCjHZqj2orEQCns7T1o1VA4LosvnvrZO7NgHt5xirVptY93hLs0eWixFMq67ZYnxsbybPuVn2VdF9F4bf0Y32Q0WlBk7oiPIITDOskasnmAu+9GDWyU0yLzqnikYnkFzDuBMEaBSYmuACISEBVh5qJxgIirWCGrOUtlI1nBan+03yRNU8kJwIjuGkogVgvl8+80n+TVHLpJprhJZ0BJnC7TIQjaRhdptMopFIMJhJ1TkmNpyVM2kpdIaB3ySiWUuakc0BJzlLd9Dsb3YXO7C6wpHVIls42nCcSnQnNZCLCwSo9M7xTVCFNg6Ac5o5n5brSOyS94Bw4UwKjiDUOn9gPKfvH5KydhhOYzPvp/lRUXeIkTeI5R/JRVd+UXu47D6nkF9FDGsceKABrAi4EwfTf8AVA1XTdx+ikxtUj4nBvT+XVNVx9IG9QDeAf580ORSRJW0NgRrH7IN+CnSRfZB4rtXQYYHjPT+WVZW7amPCz3PzUPJH5K4s0Yw1Vugsi8PiXNnNppaT12trK8+rduq50DfW6Dr9sMS77zQOgR9VIPps9mw2KbUbBPt+SquJS1wa6/4T+S8sbx3Eaio5vlErW9nuJOqs7uq81HyHNcTebQJSco5YuDJlHjst3ugprrp2cHVQYjGsp3cB0k29l4eHDLJLihIoONcGq18RDGnLlEuNmj13Vvw3soynHhFV27naT0byU9HiWbW/wDNlc4TGuEQ0R819Hihwgo/CC2RUMC5n3G//gfoiBSsfAw/+Df0VpR4k3R7YTvtlBxPjhUIpXYGmZ/6emSbfCBNlVY7gdB3xU3053YTHSxBWprYuj+MIF1ZjrBydsVIxON4LTE5apj+5n5g/kqPiOFfTHiHhOjhdrvIr0KvTBkRIVYcOadgA5p1a67T6JcmFFfwgjuWX2RNWne2ihr02iMoyCPh2adwOic168DNFrI/2MnNEJIQ1XLiyphQdmhSMqBO7mU5tKBdRaZdCe9NdVAGqZWEwAhquHdm6IUUS7sMpYidVO5Q0sLum1at7bJVb0Lok77koatV06WTKdRFNxTdCn0LsFqVHEgBEuc4arneCZCTq1pKTGqH5Qu0zlNimOcZkCy7KE2naA2NF7WgO2yi/Ic/qs/V41iMQ5zcDRzAHK6s6zZ+9lnXkqntLxZwwbKVMkPe40xz18I/5Ber9n+GNoYalSa0NytAPnEuJ6zK9jJ5P+I17R1ePiUtvo8+w3YOvUE4nEOJOobYe+qGx/YCi0WzE9SSvUqzVTcSozK5Hkb9nescfg8Z4n2fFPRZjHty2XrHGsNAMryzjZmqRysrxu2YZopFVCla1Mi6cwwt2YWEUyrXg1d3esDLeIEnoNVVNcrrgbDd0dB57qHJxVozl0bOriQXeaqe0DAHNcTbKLIXEVXQDooMY9z2NOuX6LHxqxytmKDsLjQyCVaN7a4am2ILnjQRY+q8+xdYl0yUDUbN13vO/RqoHpNL+oIeTNING29kThuNNrQMsfuvMaAMIyhWqMILXEQks7T2N4r6PTThQWkn+eSidhRbY9FhT2hxO759AjcN2qdYVGyN4MLRZ4sh42jS1aLmmzjHn+SJZQMZtRoeSz1TtG37rswnQ/qrfgXGWVDlsJ1HNaKSbIpnOJ1mktAj4fnKFTOPkCuYsAAEKa+68jyFeRiDwWpIZuLSWPEfINo4lTZ+ao6NQSCjPt07WClwK2WRrNF9Sm1MZO1lWlua8x0UzQDbXmlwSFTew6piPCo2uB8yomumLdAn1WQJ3U0kBJUrt0jzXaVJhEzdVdWte/xGwRAdoNt03HQIKDpTqzZaoRVEydEqWMBOlkqYmtk1HEGCOSdQxBeNhGqiEuMNsgHucHkJqNg1qw9mDFfE4dgMFtem7zDXBzh7NXtrGWkry7+n+D73GU3QYY1zyeVso95XrdQQuiCuO/R3eNKoUV2I8lVY6pZXT2jldUHHGWn57pSO1GN7RVRlPkvHq9TM4u5klei9qsZ/t1AOUe9lhKWAc7QD3WuLSs5PJluiuaPEp20SbAEnyRGH4e41cpBba88lrsBQpsENG2p+sq8mRR6OSU66M7huAPIBd4Z21KusDgQwATAHNW9Vxy2A6IE0LFzpP80C5vquXZnKTYdnZAEAqb7NTDbBU+CYSPECJNhvCNrmLNnr0WTjukStGf7Q8GcHZqbZadY2Pks29p3svQXGN5VbxjAMqNmwdFj16rpx5WqUjWOQpeB4LOwnqQr+lwiy72TwJFEyPvlaZmHgaK5PZ3442jL/AOigg2v/ACULX4EVtAwAE9EI9wLSf5MXWbkVxV0eecQwmRD4N78wym+yvOM4fOLGNPYaoXh1BrHXPvyWsZ0jkyVei7c4vOd8TAnzATjTBmNYlBjEg84B5JU8UA+CAORPRYu27OWmTd2eSSkyF187TPILiVsQyswZW25gfUJr8O4OIANh+hR7Wkzp+IemoUtIkltvEbKOTRraIaYJjaBJ/RENp5ZI31UjhIjTr5JzG5h5T5lQ2Q2R0hN510UuQSZN9k0UwAANhe6kDR6nrpGpUtggJlGHBzr7BLJ4iD5ois2LmLJjGtIJJ2t59VYJ2CV65vAsFLhQCWgkgRJKdQpg30G6WLpZpgFg+7y8k/wBPXeWjwCRz3Q7Kg+IgkkJUab4M849OanGHMtyz4oAHU2S0tC29HqP9P8ACto4QVSMr63iPMNFmDpufVW9bFidVn+JcQFNraYPwNDfYAKmfxiEnlfS6PfweKoxVm0NfLeZCrOK1swICqsFxXMNbclO6pIJWkXZWSHHZguK8NkOzTdx+RQXCuGUxJdOvtyK0XaWtlB5az13WWfjxYDfXlZJ29I8jy/vCe4AqA1GksjX6BR47EsiWjLNgPzUFfi/iDXDMOfJVeIrEwPX30TUG+zlSZcNxwEeK4siqeIBjxaXcCs9RkHWBGpFpRWCe2QHEkkGT5afkm4IdM0j3UcjKmY5wSXAaAi7P1VXX4n3ri91nON4sI5wgMViIsNDc/ohW1BAvB31858kKIlGywfXIIykbz5afmpqT+cREgKkdVyze58vVcqY8vfAsIuq4D4G54HBpT/cfyVtkVF2bqFtFgALgSTNtz1Vzj64YyZuPW/Iobo9LHJRik2R4qmO7Lhtf00I9pVHicUPG0bvzAj8JA+cgoypxhvdhoAmxubEC/pePmqEvGaZ1B8pBtb1Kjsyy5lemR4zD5hecu59M0SocPRGmo68uaNfVuG5ZbILuVxEfJKi2Zggcp03EJ2cblbIGYpsw0WGpj6KDEUxcsjmeYsuYpjqbgXfCdYnL6R0TX085blOYW0ETuT5xCa+RoNwTQGNFtN+t0lBiPiNjry5WXEGZZ9347Ha/LzU2H+IN6G4+vogS6c0QJ08vPfzUlbF5ADYbXEgxz6FZtFJBbQJJztvoJNuhtCgNRzReOkIYYkGYABsQBpyK7UfFje0gQY9/dPiS0P+0w0aSZtK6wOd9b/koqNDct8pIHpdTUsQZytpgTvJI9eQRVdDe0DVa7hpLoGux6KWk6pDSxpg+KLHoQn1MLmnQE6xoVNhaQaAO8AIuS1pNuQvz5JtqhIjY18QRlm8HpuU4kkiDFtNp6zsnYuq4GS7M08rgxuOSHNcGbW3UpDltnGV3c8uod6aK/7OtDqtMh4JDgSIjSTIB8lnn1GmwF+ckzyKP7MuP2lgH9w9A0lEo6NMSX1I/svOK4zxHdU9fF8ipuMuhx6LP1aqyjGz6XmkXWF4kQVpOFcQzuAXnzKt1ouBYkNdP8C1gmmZ5JckG9rmnu3gRIEg7WO/osI0SQAbTf6r0HtcA7CuI1I36m35rzzD5WkZXEmPEIi94+S3o8TyfuBBVcX6b78kQaUmXTyAEDyQtMEkkGAQRfQGVHi6kFjWg2EE/ecSZlx53A6AK6sy7DatJwNxYDcym95DtZjQb6alBPrEWJBOsa+6lZVAAJyl5tB0aPxHqjiFEnfO1/l9V3FVjaBbn56ymVgBoQ4dE/CsLjEeE2I5fukHo4ylmEuBDdvP9FMMOCbRJERtJiETWwgPie4DRrWj6HlA+qk7prYcCTB6eVztcpOQei6wWMFOiGSPBYxvczl9U/7cHMc+fECCW2lwPhEA/PzVYyiGi8Okgmb+iZiCZIEXaDsfVZNWxOnuyHEYswSQBBBA5zMj6JtWoRPPS+sm4UdZzDJmILSeRAsR0v8AVDOxUkmxlx1+StRFxs0NM/T3QVTCOe6W2A84B5hBYPiQBDHTMwCCOehCtOKVnMZ/twHTofi6kDZS00zOmmMxstAa5zH/APiRljSYKZhnAOAEC14EW1/JVvdVJHeBwBvP4kYGtDugE6zE2T40N/AY+pfUhJQtqHl8kkqIo418CJBaW+G8nwu/ZPrYXM1odmic030N4RNbDimxrQCYloJaAS0HMHHzn6oiswmn4T4zBIJhoBneDe0x1CTezT3oqsPw4BmrjAlwPLWGxr5onD+IhmQSLgSQRrcO9B7lEcOLPCM2XKTbUEwZ6R0TcXVMF8RJLQbZrEaXsL6n80JtsbJaTQ1rTLe9JPhyhzWgbl2nxWum4eqA4g+N4IOpIdI+E26KDCvAABLrgdTFiJ622SrzFiJtmg7TIA6fMoM7stsPThudwguu0c55Te38KqH15+HLMzF5PLVSVZIylzj+MyRJGx/tH4RyKCNItcNGHYmCYPO6EkVSGVaz7gacvrA3025KHFYqGg5SZtPI7gDmpKmFkB4u0m8atdvY3A35JUcW3u2l4zAPIIcR4ja8jpuqRVUD4WudxoJLth06q97JvP22hIhri5w5O8D7/JU2JkVIpyacuLYGoPwggb6LRdkR/wBbQa91wHNDOUMeTPLU2CGaY/vX7J+0YbnN7+fyWZrAytZ2gouzOLQCNyVl30sxjwjyWMT28joHD7q74VpJMD5lBUsMNgDy/wAK04bhjMk6fzXmtEjDmXzmZ6DmEfE0z0t4QPLVebNqeOSJLjfWdgvVcNROUk8vrz6ryur4XEEaOInyJC2o4c+3YrAAZWmCZMmNb6HVPpNZmJ8PiPwnMQRcEdB6qKtSvEaXtpPp1RLsKWCcpPhnTwieZ3/JK6OcixeEogS0SXEZZJ8LYECRrpr1TRhGgBzGtaP7sxM9BuE7vzrBdzA1tuFbVOHEslpyX+Jx+aTlQroradO8ixJuANBvFxb5oynhGtJzPqEkR4b/ALz5BDUuGumJbH3jf+FWjsC6ZktaBJIjMf7WxcE2UuX5CTXQFiWsayA/M4OMZhBAMSN403Q+AzGS2bHpBPmdoO/JS0nOJnKGtmwygyN5J3RVUlzCIgyIH/JF0JMdXeAJGUuJhwE+E6COQPyKr8W++SJkCALk6D8lJTpm7yX5Q6zQbE8yPZF06Rc2BDJDmucRJJOuUjlOqNINFbVrNGoGY67zGh5an5JuGY11xTiOseZ6pfYA1zs5zBrfDqJMGPbkiaOGLaYJ0MgHfNqZHJUDkvQLVw7ab3nKZafCSbEmCCNgI3vqiqL3FneBhmPCDuZ1vtupm0g5jM1yNJ6Exb1Tq+OhJuyXP0jmNY9rM1V7XOJ2m3RCYEtM5visffZTisyoIfMW8/JSVG0nCWlzSNA4RPkUr+Reh0hJCuxoP3PmklRXEsn1A5zRBcQSJ6nl+qDr4gkuDwQRaOXTpspn0iGufRuaf/cuJaHfejfdVeHxgzybjSeXIwiMR0+yZpdBdtpmGnSeSlp1phuYERvrIOvM7p9W7dAfO2/MbKbA1cnicRbWNABt5aJk8kyOvTdll2X4cx59LeSj7wWueY1m24nXyUDA173Oc/PmubG8nSdkx7C4E5g9wPkByF/JOhpItKLMph3ii8DTSR6ISu4CTULnumY+HXzvF/ooWU6rgC/wkCJc68DTmTrCjxAe4jLDiBezg4jmc0GPJKtjSCqGJBPwuYTazjOm40lR1BnIYCOs2k7GdDKZRovIYA0knU6kG+omdPopaNOQSQWMZIzO+JzhaY3OsTon0C7HsrmkYaD3kXJ+4dwORv8AF7K17Emj9spNkmoQ+SCdQxxsDvEqhM1iaYBaBbvNdNGPO8+6suz2DdQx2Ge9zZc45csmPA6c1oF9rlFI2xr/AGjR8ecJIsRsDb/CpKbaZPwgHp+QVtxPDOqOJc9o6RPsg8Jw2TmNwLDmf5KyietlC8HhG2PXRXHDMF3jiQ20k84ufZB0sLlbmMwATAPITotBwitFKlA+NmYmfvGDB9z7LRdnJKSUh9WiGNudNuZOgC8m4zg4q1CJ+Nx15mYI9V6vwys3EPe8OBDLME6ah1Q9TcDpPNYDtFQnE1gQG5niDO0RPnbRW2c2bpMpKo8LTTIl1xO7hYg9Ra3kp241j25q7TSe0hrS0nxnQnuzIAG5TOE0Kbs1Iv8AvZmHk8WN+R0QvF2Auub6C2kbRylSqujALc8tJd4clz4ZJPK5umYXFVHh5e3wkS3WLHQDlBRXBWhwa14gCx5+coluEaKpDjYNIF7Ab29FLklpkorcPRcagLnghoktB35ZRp6okOJebun7umuzempRDOHwXOEEOA01kXuEHxAmRJkxoLQeXVF2J9jqlYl8Gx21iN5R2CeJ2N7qpGs3LjEkadUYySYjKJ10J9EpIKH4sZXTOYX5Wvvz0ChbjnNYAWZm9P0Tq1MAwZ53sPRDvqlt2wmuiQ3u3VGlzRB/BUAaSOhQNZlSADLQLETIM6215eyjq1HuLS8kzE3IAEq1q4N7nBwggDmjorSIqOIygMjM06g9N52Kr8bXpggyT5fn1VhToBwvMtkSOZ3Qj+FAiMxkaFNNCtLspcTjJPgkDqn0MW+CZ06J9ThJ1Dhrad06jgnAEW91rcaNdE7K+YTESkpWNAEQUlnoLQVUL2Szww5hFSDBLthpshqGHqUmju2g1HScxghjdLdTBupcKzviRLQGjMZFgByKmwtOm8OJcTFmOFvIdQlfEGyWkajmNp1PjaCWu1zNMmDGondR0ach7XgFpZIdMBr9W333EIfFYPuyH5yRE2O65TxHeSHSCLzsf3R2T+SKhhyA9wB00G5EEkTqFaYKhmoMJhpqSQBYk6TbYD6p3DKfePynwtAknSysseWsyBkZIhrdwBvOwKmUiW9WZx2DisZJNzlMwAeriZ15J9GvXqVHMJnKJOclwEaQ43urLGcPqfEMlQakTf5p9CiAZNhaRzO0nojlod/IHh6JLG1CXNJ+6NTGuuyr8W2qHCpUa4ME5WzALdMwjTW/mtBicYTDSADqLiPOdAgeHVJNQuOdrRcWIJO0zf8AZEZasIumE4N7XhuRkUmNzAaTUNgCN4uUJVc41mVBP+07NAEid7+VrLvfwQBmzOOYgXF9GzsEZ34aQNCOcnz3SVpi5U0yd+Mz3E9FbcOrR3YG5dPWGk/VVX2umWAMblcN9QUMce+33S2dPaUfo9H+7Fx2a3iLg2hUJIaS0hoOsmwAVJjOIuHd0qZJgQecGwPsqhlepVe0PdLRoT1ReLJpzHxG08uSJPdHJlzKe0abgBFNvdsEFxuY+IwdDyABgdSsvi8bmLu8YC4m8mQCNj6ojgWINKJMxzvc2n5n3QGPYHPcGBznPJjU3J391K7phJ8saorz3bHtte7vyJ6qwfTDxmGXNs60jmZQtfA1GHxB2dogjY+h+qdSfkGXTmrf4OfokwWHAcSdhb/O6h78ZiI8UG6koOgKZtNp8WhE/NLpiuxcNruaJ1gG3pZVAYar4cS1xMj12/dXdDTKB0UmFpNHKeZ/JK6tminVFZ9jcGmAGunntoE7D4cgZXRmBkEaH9VaV6bXb3UFUlpuhSshy3oHxtIva1h1A+LfyUdHCw2BBhPqVzoBqiKVExDbk6p3SFtlU5wa8A3LjodAB0TaWLqZnTUhujQLfJWrOEnNmcWiPUoPGdzOWfEDyTUk9FImq4ggc0P9qgRzTadamTlzGRySLqbTJEzzQCjfYMJe6GjMQFPg8OJk2PJMxGOBMN8IFzl35BcZJ8R9FWzSg1xaCuKmOKd0SRxYcA+niGlrhTEA2IP5p2GENm1nadFxJDIkS/G8RsD7IbFvIyixlwL7atlJJJdlf8oMOJbnqskhodLbaDYJmLxEDmf5CSSbWyWthOBDgAXESdG3gdTzR1PAkhxLpESkks12DKjHuaCBDS31lNw+DLXEN+A3jr1SSVeh+g7E4MUiM5mq4TbQDYAoIVjlh3il0A6a2HzSSTE0gxzQ0QBJA9LruDZMgn9fIdPNcSUN6Hj+4nfSbYA6IXiVSSBfzXUkoCl2S0KkD0ReAxAaS7c2BXUkNEJnMRinSZF9Z1sVV16YBklJJOIHTVtonUqoIMi4SSVtCQ+nibN+aExeIJd0C6khJWMkp4rN8NlHWq1Z8RBGySSKVgtWHCHU43Ve3EBliSSkkkuykSsxBN02qQ4iySSqjNvZHXwLIzCzuYQPc5zBJhJJJM1g3xH1KDGEBupSxFYgCCuJKuzRdEJrjkkkkqod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data:image/jpeg;base64,/9j/4AAQSkZJRgABAQAAAQABAAD/2wCEAAkGBxQTEhUUExQUFBQXFxkWFRgYGBcYFxgXGBgWFhQVFhUYHCggGBwlHBQUITEhJSkrLi4uFx8zODMsNygtLisBCgoKDg0OGhAQGiwkHCQsLCwsLCwsLCwsLCwsLCwsLCwsLCwsLCwsLCwsLCwsLCwsLCwsLCwsLCwrKywsNywrK//AABEIALcBEwMBIgACEQEDEQH/xAAcAAABBQEBAQAAAAAAAAAAAAAEAAIDBQYBBwj/xAA9EAABAwIEAwYDBwMDBAMAAAABAAIRAyEEEjFBBVFhBhMicYGRMqGxFEJSwdHh8Adi8RUjoiQzgrJDcpL/xAAaAQADAQEBAQAAAAAAAAAAAAAAAQIDBAUG/8QAJhEAAgICAgIBBAMBAAAAAAAAAAECEQMhEjEEQVETMmFxBRQiQv/aAAwDAQACEQMRAD8A9qCcCmrqogdK6mJSgdj5SlNBXZSCx0pSmylKB2PSKbKRKAEVwpEpspiEsT/UHFgOpsOwL487D6LarzDt3ix9pqDWGho8gAT85XT4kbyHN5EqgZyo8m8xbTzKHqNGbU29L25qOviI1PkoG4gFxkTfp7r1ThosmULCSNenNONGxv5IbA1BEgac/MQj312gbk35dECKrEyJuB/Oapq4dPxkeQCtMZiWGYPpuqd4NwEmyloCq4YHclA18JG6tX6/JV+Oc4Axdc84qjpxSZ79/R7h/c8MpHeqXVT/AORhvyAW2lV/AsF3GGo0h/8AHTY32aJ+co5eXJ27OpdA3FnxQqnlTef+JXyd3UnkvqXtXVy4LEu5UX/+pXy+0Hb1K6MC0yJdhGF8GpsrelRY64g6Kno0J1KNYyNDdd0Lo5slWS1sMNpHqkM8WOYDmL+4TTiHRDhPVSNrcvcKtGZHnEcjP8um94Y1t5p1SsAQPqFDUDToW/NKwo+hP6fVAeH4eNmx7ErQrOf06A/07Dx+E++YyVo15WT72d+P7UJJdSUFnF1cSQB1JclKUAdSXEkAdSlcSQB2UpSSQAlxdSQByF4p2lrZ8RWdsXOj3/Ze1PNj5FeCcQrS+pv4o95K7vCW2zl8n0VOKr3lcouvrt80xuGLjpb9N0YX026kTAXf+Wcv6DMIbD+exQvHuKCkIaNT58kDi+MNix5qsxFcVLc9FE5/DKjD5Hf6hn9VPQxKpBIMcrImiCVjHI/Zo4IsalxM6mSiOzGA+0Y7DUtjVaT5NOcj2agmkttstf8A0hw4dxHMb5Kb3DzMNH1KMsv8sePTo91JSXMwSzBeYddlH28qBvDsWTp3Lh7iB8yvmmiIPNfQP9W8Tl4ZWAN3ups9C9pPyBXgVHVdfjrRnN7DKSnAMaWUeHgbIoQbLt9HI+yLvLfCBfcrha8m2X+f4TqrAuU9ZSYhtVj+Q9ENmg3CkqvI3ULXTrdQ2M+hf6bx/p1CNIP/ALFaZee9geP0qWApMcYLc31JCtMR20pjS68rNkjGbtnZCSUUa5JYg9u2ciksvr4/krmjaymPqgBYfF9uRHhaqJ/amqSb2KmXk40JyPRqPF2OeWSJCM78cwvHTxF4dmabqcccqu3hZrzI/AuVHrgxDeYXDiWjcLyJ3FqotnMKGvxipEZz7o/uRfSDmz1qtxam3VwXBxmlE5gvHjjHO1JTX4t3MqP7b+A5M9jZxmkfvhTN4nTP3h7rxeniTzKnbiHDcpPzGvQcmexjHs/EFFieKU2CS4LyI4140cVBVxL3auPun/c/AOTo9HxXbCkQ5rSSSCB5kGF5HUr3eesq0wo8Q57eyWC7LuzF+KORrjIpD/uO38R+4PntZet/HZrhKUvk5slyZluI4+Blb+5lRUOzOOqwRQqBrgILyGD/AJEFer0nClHdMZTtbKxoI9dSqzGMe8kucef6/NdGTK5MuMaMMOwlaPHXw7DyzPcfk2FZ4XsVTgB2LM2zZaVvTM5XJo5TBI6z7oihiWDlzPTzKyToptmfxPYMnxUsQw//AGY5p8jlkSqfiPZ6vREvYC38bDmb6nUL0bBYps2BN9tla0XMdYfMLSMyWeKsfaDpstL2JxTqLn1GmHFoYfef0V/2j7KUqvjpRTqdPgd5jbzCqeB4B9KmW1BDsx9hYEcwVz/yGXjgdCjHZqj2orEQCns7T1o1VA4LosvnvrZO7NgHt5xirVptY93hLs0eWixFMq67ZYnxsbybPuVn2VdF9F4bf0Y32Q0WlBk7oiPIITDOskasnmAu+9GDWyU0yLzqnikYnkFzDuBMEaBSYmuACISEBVh5qJxgIirWCGrOUtlI1nBan+03yRNU8kJwIjuGkogVgvl8+80n+TVHLpJprhJZ0BJnC7TIQjaRhdptMopFIMJhJ1TkmNpyVM2kpdIaB3ySiWUuakc0BJzlLd9Dsb3YXO7C6wpHVIls42nCcSnQnNZCLCwSo9M7xTVCFNg6Ac5o5n5brSOyS94Bw4UwKjiDUOn9gPKfvH5KydhhOYzPvp/lRUXeIkTeI5R/JRVd+UXu47D6nkF9FDGsceKABrAi4EwfTf8AVA1XTdx+ikxtUj4nBvT+XVNVx9IG9QDeAf580ORSRJW0NgRrH7IN+CnSRfZB4rtXQYYHjPT+WVZW7amPCz3PzUPJH5K4s0Yw1Vugsi8PiXNnNppaT12trK8+rduq50DfW6Dr9sMS77zQOgR9VIPps9mw2KbUbBPt+SquJS1wa6/4T+S8sbx3Eaio5vlErW9nuJOqs7uq81HyHNcTebQJSco5YuDJlHjst3ugprrp2cHVQYjGsp3cB0k29l4eHDLJLihIoONcGq18RDGnLlEuNmj13Vvw3soynHhFV27naT0byU9HiWbW/wDNlc4TGuEQ0R819Hihwgo/CC2RUMC5n3G//gfoiBSsfAw/+Df0VpR4k3R7YTvtlBxPjhUIpXYGmZ/6emSbfCBNlVY7gdB3xU3053YTHSxBWprYuj+MIF1ZjrBydsVIxON4LTE5apj+5n5g/kqPiOFfTHiHhOjhdrvIr0KvTBkRIVYcOadgA5p1a67T6JcmFFfwgjuWX2RNWne2ihr02iMoyCPh2adwOic168DNFrI/2MnNEJIQ1XLiyphQdmhSMqBO7mU5tKBdRaZdCe9NdVAGqZWEwAhquHdm6IUUS7sMpYidVO5Q0sLum1at7bJVb0Lok77koatV06WTKdRFNxTdCn0LsFqVHEgBEuc4arneCZCTq1pKTGqH5Qu0zlNimOcZkCy7KE2naA2NF7WgO2yi/Ic/qs/V41iMQ5zcDRzAHK6s6zZ+9lnXkqntLxZwwbKVMkPe40xz18I/5Ber9n+GNoYalSa0NytAPnEuJ6zK9jJ5P+I17R1ePiUtvo8+w3YOvUE4nEOJOobYe+qGx/YCi0WzE9SSvUqzVTcSozK5Hkb9nescfg8Z4n2fFPRZjHty2XrHGsNAMryzjZmqRysrxu2YZopFVCla1Mi6cwwt2YWEUyrXg1d3esDLeIEnoNVVNcrrgbDd0dB57qHJxVozl0bOriQXeaqe0DAHNcTbKLIXEVXQDooMY9z2NOuX6LHxqxytmKDsLjQyCVaN7a4am2ILnjQRY+q8+xdYl0yUDUbN13vO/RqoHpNL+oIeTNING29kThuNNrQMsfuvMaAMIyhWqMILXEQks7T2N4r6PTThQWkn+eSidhRbY9FhT2hxO759AjcN2qdYVGyN4MLRZ4sh42jS1aLmmzjHn+SJZQMZtRoeSz1TtG37rswnQ/qrfgXGWVDlsJ1HNaKSbIpnOJ1mktAj4fnKFTOPkCuYsAAEKa+68jyFeRiDwWpIZuLSWPEfINo4lTZ+ao6NQSCjPt07WClwK2WRrNF9Sm1MZO1lWlua8x0UzQDbXmlwSFTew6piPCo2uB8yomumLdAn1WQJ3U0kBJUrt0jzXaVJhEzdVdWte/xGwRAdoNt03HQIKDpTqzZaoRVEydEqWMBOlkqYmtk1HEGCOSdQxBeNhGqiEuMNsgHucHkJqNg1qw9mDFfE4dgMFtem7zDXBzh7NXtrGWkry7+n+D73GU3QYY1zyeVso95XrdQQuiCuO/R3eNKoUV2I8lVY6pZXT2jldUHHGWn57pSO1GN7RVRlPkvHq9TM4u5klei9qsZ/t1AOUe9lhKWAc7QD3WuLSs5PJluiuaPEp20SbAEnyRGH4e41cpBba88lrsBQpsENG2p+sq8mRR6OSU66M7huAPIBd4Z21KusDgQwATAHNW9Vxy2A6IE0LFzpP80C5vquXZnKTYdnZAEAqb7NTDbBU+CYSPECJNhvCNrmLNnr0WTjukStGf7Q8GcHZqbZadY2Pks29p3svQXGN5VbxjAMqNmwdFj16rpx5WqUjWOQpeB4LOwnqQr+lwiy72TwJFEyPvlaZmHgaK5PZ3442jL/AOigg2v/ACULX4EVtAwAE9EI9wLSf5MXWbkVxV0eecQwmRD4N78wym+yvOM4fOLGNPYaoXh1BrHXPvyWsZ0jkyVei7c4vOd8TAnzATjTBmNYlBjEg84B5JU8UA+CAORPRYu27OWmTd2eSSkyF187TPILiVsQyswZW25gfUJr8O4OIANh+hR7Wkzp+IemoUtIkltvEbKOTRraIaYJjaBJ/RENp5ZI31UjhIjTr5JzG5h5T5lQ2Q2R0hN510UuQSZN9k0UwAANhe6kDR6nrpGpUtggJlGHBzr7BLJ4iD5ois2LmLJjGtIJJ2t59VYJ2CV65vAsFLhQCWgkgRJKdQpg30G6WLpZpgFg+7y8k/wBPXeWjwCRz3Q7Kg+IgkkJUab4M849OanGHMtyz4oAHU2S0tC29HqP9P8ACto4QVSMr63iPMNFmDpufVW9bFidVn+JcQFNraYPwNDfYAKmfxiEnlfS6PfweKoxVm0NfLeZCrOK1swICqsFxXMNbclO6pIJWkXZWSHHZguK8NkOzTdx+RQXCuGUxJdOvtyK0XaWtlB5az13WWfjxYDfXlZJ29I8jy/vCe4AqA1GksjX6BR47EsiWjLNgPzUFfi/iDXDMOfJVeIrEwPX30TUG+zlSZcNxwEeK4siqeIBjxaXcCs9RkHWBGpFpRWCe2QHEkkGT5afkm4IdM0j3UcjKmY5wSXAaAi7P1VXX4n3ri91nON4sI5wgMViIsNDc/ohW1BAvB31858kKIlGywfXIIykbz5afmpqT+cREgKkdVyze58vVcqY8vfAsIuq4D4G54HBpT/cfyVtkVF2bqFtFgALgSTNtz1Vzj64YyZuPW/Iobo9LHJRik2R4qmO7Lhtf00I9pVHicUPG0bvzAj8JA+cgoypxhvdhoAmxubEC/pePmqEvGaZ1B8pBtb1Kjsyy5lemR4zD5hecu59M0SocPRGmo68uaNfVuG5ZbILuVxEfJKi2Zggcp03EJ2cblbIGYpsw0WGpj6KDEUxcsjmeYsuYpjqbgXfCdYnL6R0TX085blOYW0ETuT5xCa+RoNwTQGNFtN+t0lBiPiNjry5WXEGZZ9347Ha/LzU2H+IN6G4+vogS6c0QJ08vPfzUlbF5ADYbXEgxz6FZtFJBbQJJztvoJNuhtCgNRzReOkIYYkGYABsQBpyK7UfFje0gQY9/dPiS0P+0w0aSZtK6wOd9b/koqNDct8pIHpdTUsQZytpgTvJI9eQRVdDe0DVa7hpLoGux6KWk6pDSxpg+KLHoQn1MLmnQE6xoVNhaQaAO8AIuS1pNuQvz5JtqhIjY18QRlm8HpuU4kkiDFtNp6zsnYuq4GS7M08rgxuOSHNcGbW3UpDltnGV3c8uod6aK/7OtDqtMh4JDgSIjSTIB8lnn1GmwF+ckzyKP7MuP2lgH9w9A0lEo6NMSX1I/svOK4zxHdU9fF8ipuMuhx6LP1aqyjGz6XmkXWF4kQVpOFcQzuAXnzKt1ouBYkNdP8C1gmmZ5JckG9rmnu3gRIEg7WO/osI0SQAbTf6r0HtcA7CuI1I36m35rzzD5WkZXEmPEIi94+S3o8TyfuBBVcX6b78kQaUmXTyAEDyQtMEkkGAQRfQGVHi6kFjWg2EE/ecSZlx53A6AK6sy7DatJwNxYDcym95DtZjQb6alBPrEWJBOsa+6lZVAAJyl5tB0aPxHqjiFEnfO1/l9V3FVjaBbn56ymVgBoQ4dE/CsLjEeE2I5fukHo4ylmEuBDdvP9FMMOCbRJERtJiETWwgPie4DRrWj6HlA+qk7prYcCTB6eVztcpOQei6wWMFOiGSPBYxvczl9U/7cHMc+fECCW2lwPhEA/PzVYyiGi8Okgmb+iZiCZIEXaDsfVZNWxOnuyHEYswSQBBBA5zMj6JtWoRPPS+sm4UdZzDJmILSeRAsR0v8AVDOxUkmxlx1+StRFxs0NM/T3QVTCOe6W2A84B5hBYPiQBDHTMwCCOehCtOKVnMZ/twHTofi6kDZS00zOmmMxstAa5zH/APiRljSYKZhnAOAEC14EW1/JVvdVJHeBwBvP4kYGtDugE6zE2T40N/AY+pfUhJQtqHl8kkqIo418CJBaW+G8nwu/ZPrYXM1odmic030N4RNbDimxrQCYloJaAS0HMHHzn6oiswmn4T4zBIJhoBneDe0x1CTezT3oqsPw4BmrjAlwPLWGxr5onD+IhmQSLgSQRrcO9B7lEcOLPCM2XKTbUEwZ6R0TcXVMF8RJLQbZrEaXsL6n80JtsbJaTQ1rTLe9JPhyhzWgbl2nxWum4eqA4g+N4IOpIdI+E26KDCvAABLrgdTFiJ622SrzFiJtmg7TIA6fMoM7stsPThudwguu0c55Te38KqH15+HLMzF5PLVSVZIylzj+MyRJGx/tH4RyKCNItcNGHYmCYPO6EkVSGVaz7gacvrA3025KHFYqGg5SZtPI7gDmpKmFkB4u0m8atdvY3A35JUcW3u2l4zAPIIcR4ja8jpuqRVUD4WudxoJLth06q97JvP22hIhri5w5O8D7/JU2JkVIpyacuLYGoPwggb6LRdkR/wBbQa91wHNDOUMeTPLU2CGaY/vX7J+0YbnN7+fyWZrAytZ2gouzOLQCNyVl30sxjwjyWMT28joHD7q74VpJMD5lBUsMNgDy/wAK04bhjMk6fzXmtEjDmXzmZ6DmEfE0z0t4QPLVebNqeOSJLjfWdgvVcNROUk8vrz6ryur4XEEaOInyJC2o4c+3YrAAZWmCZMmNb6HVPpNZmJ8PiPwnMQRcEdB6qKtSvEaXtpPp1RLsKWCcpPhnTwieZ3/JK6OcixeEogS0SXEZZJ8LYECRrpr1TRhGgBzGtaP7sxM9BuE7vzrBdzA1tuFbVOHEslpyX+Jx+aTlQroradO8ixJuANBvFxb5oynhGtJzPqEkR4b/ALz5BDUuGumJbH3jf+FWjsC6ZktaBJIjMf7WxcE2UuX5CTXQFiWsayA/M4OMZhBAMSN403Q+AzGS2bHpBPmdoO/JS0nOJnKGtmwygyN5J3RVUlzCIgyIH/JF0JMdXeAJGUuJhwE+E6COQPyKr8W++SJkCALk6D8lJTpm7yX5Q6zQbE8yPZF06Rc2BDJDmucRJJOuUjlOqNINFbVrNGoGY67zGh5an5JuGY11xTiOseZ6pfYA1zs5zBrfDqJMGPbkiaOGLaYJ0MgHfNqZHJUDkvQLVw7ab3nKZafCSbEmCCNgI3vqiqL3FneBhmPCDuZ1vtupm0g5jM1yNJ6Exb1Tq+OhJuyXP0jmNY9rM1V7XOJ2m3RCYEtM5visffZTisyoIfMW8/JSVG0nCWlzSNA4RPkUr+Reh0hJCuxoP3PmklRXEsn1A5zRBcQSJ6nl+qDr4gkuDwQRaOXTpspn0iGufRuaf/cuJaHfejfdVeHxgzybjSeXIwiMR0+yZpdBdtpmGnSeSlp1phuYERvrIOvM7p9W7dAfO2/MbKbA1cnicRbWNABt5aJk8kyOvTdll2X4cx59LeSj7wWueY1m24nXyUDA173Oc/PmubG8nSdkx7C4E5g9wPkByF/JOhpItKLMph3ii8DTSR6ISu4CTULnumY+HXzvF/ooWU6rgC/wkCJc68DTmTrCjxAe4jLDiBezg4jmc0GPJKtjSCqGJBPwuYTazjOm40lR1BnIYCOs2k7GdDKZRovIYA0knU6kG+omdPopaNOQSQWMZIzO+JzhaY3OsTon0C7HsrmkYaD3kXJ+4dwORv8AF7K17Emj9spNkmoQ+SCdQxxsDvEqhM1iaYBaBbvNdNGPO8+6suz2DdQx2Ge9zZc45csmPA6c1oF9rlFI2xr/AGjR8ecJIsRsDb/CpKbaZPwgHp+QVtxPDOqOJc9o6RPsg8Jw2TmNwLDmf5KyietlC8HhG2PXRXHDMF3jiQ20k84ufZB0sLlbmMwATAPITotBwitFKlA+NmYmfvGDB9z7LRdnJKSUh9WiGNudNuZOgC8m4zg4q1CJ+Nx15mYI9V6vwys3EPe8OBDLME6ah1Q9TcDpPNYDtFQnE1gQG5niDO0RPnbRW2c2bpMpKo8LTTIl1xO7hYg9Ra3kp241j25q7TSe0hrS0nxnQnuzIAG5TOE0Kbs1Iv8AvZmHk8WN+R0QvF2Auub6C2kbRylSqujALc8tJd4clz4ZJPK5umYXFVHh5e3wkS3WLHQDlBRXBWhwa14gCx5+coluEaKpDjYNIF7Ab29FLklpkorcPRcagLnghoktB35ZRp6okOJebun7umuzempRDOHwXOEEOA01kXuEHxAmRJkxoLQeXVF2J9jqlYl8Gx21iN5R2CeJ2N7qpGs3LjEkadUYySYjKJ10J9EpIKH4sZXTOYX5Wvvz0ChbjnNYAWZm9P0Tq1MAwZ53sPRDvqlt2wmuiQ3u3VGlzRB/BUAaSOhQNZlSADLQLETIM6215eyjq1HuLS8kzE3IAEq1q4N7nBwggDmjorSIqOIygMjM06g9N52Kr8bXpggyT5fn1VhToBwvMtkSOZ3Qj+FAiMxkaFNNCtLspcTjJPgkDqn0MW+CZ06J9ThJ1Dhrad06jgnAEW91rcaNdE7K+YTESkpWNAEQUlnoLQVUL2Szww5hFSDBLthpshqGHqUmju2g1HScxghjdLdTBupcKzviRLQGjMZFgByKmwtOm8OJcTFmOFvIdQlfEGyWkajmNp1PjaCWu1zNMmDGondR0ach7XgFpZIdMBr9W333EIfFYPuyH5yRE2O65TxHeSHSCLzsf3R2T+SKhhyA9wB00G5EEkTqFaYKhmoMJhpqSQBYk6TbYD6p3DKfePynwtAknSysseWsyBkZIhrdwBvOwKmUiW9WZx2DisZJNzlMwAeriZ15J9GvXqVHMJnKJOclwEaQ43urLGcPqfEMlQakTf5p9CiAZNhaRzO0nojlod/IHh6JLG1CXNJ+6NTGuuyr8W2qHCpUa4ME5WzALdMwjTW/mtBicYTDSADqLiPOdAgeHVJNQuOdrRcWIJO0zf8AZEZasIumE4N7XhuRkUmNzAaTUNgCN4uUJVc41mVBP+07NAEid7+VrLvfwQBmzOOYgXF9GzsEZ34aQNCOcnz3SVpi5U0yd+Mz3E9FbcOrR3YG5dPWGk/VVX2umWAMblcN9QUMce+33S2dPaUfo9H+7Fx2a3iLg2hUJIaS0hoOsmwAVJjOIuHd0qZJgQecGwPsqhlepVe0PdLRoT1ReLJpzHxG08uSJPdHJlzKe0abgBFNvdsEFxuY+IwdDyABgdSsvi8bmLu8YC4m8mQCNj6ojgWINKJMxzvc2n5n3QGPYHPcGBznPJjU3J391K7phJ8saorz3bHtte7vyJ6qwfTDxmGXNs60jmZQtfA1GHxB2dogjY+h+qdSfkGXTmrf4OfokwWHAcSdhb/O6h78ZiI8UG6koOgKZtNp8WhE/NLpiuxcNruaJ1gG3pZVAYar4cS1xMj12/dXdDTKB0UmFpNHKeZ/JK6tminVFZ9jcGmAGunntoE7D4cgZXRmBkEaH9VaV6bXb3UFUlpuhSshy3oHxtIva1h1A+LfyUdHCw2BBhPqVzoBqiKVExDbk6p3SFtlU5wa8A3LjodAB0TaWLqZnTUhujQLfJWrOEnNmcWiPUoPGdzOWfEDyTUk9FImq4ggc0P9qgRzTadamTlzGRySLqbTJEzzQCjfYMJe6GjMQFPg8OJk2PJMxGOBMN8IFzl35BcZJ8R9FWzSg1xaCuKmOKd0SRxYcA+niGlrhTEA2IP5p2GENm1nadFxJDIkS/G8RsD7IbFvIyixlwL7atlJJJdlf8oMOJbnqskhodLbaDYJmLxEDmf5CSSbWyWthOBDgAXESdG3gdTzR1PAkhxLpESkks12DKjHuaCBDS31lNw+DLXEN+A3jr1SSVeh+g7E4MUiM5mq4TbQDYAoIVjlh3il0A6a2HzSSTE0gxzQ0QBJA9LruDZMgn9fIdPNcSUN6Hj+4nfSbYA6IXiVSSBfzXUkoCl2S0KkD0ReAxAaS7c2BXUkNEJnMRinSZF9Z1sVV16YBklJJOIHTVtonUqoIMi4SSVtCQ+nibN+aExeIJd0C6khJWMkp4rN8NlHWq1Z8RBGySSKVgtWHCHU43Ve3EBliSSkkkuykSsxBN02qQ4iySSqjNvZHXwLIzCzuYQPc5zBJhJJJM1g3xH1KDGEBupSxFYgCCuJKuzRdEJrjkkkkqodI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115616" y="3434752"/>
            <a:ext cx="6396172" cy="259228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71500" indent="-571500"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sz="4000" dirty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chemeClr val="tx2">
                      <a:lumMod val="50000"/>
                    </a:schemeClr>
                  </a:outerShdw>
                </a:effectLst>
              </a:rPr>
              <a:t>¿Qué recomendaciones les da Jesús?, ¿Cuáles son las actitudes que deben tener los misioneros?</a:t>
            </a:r>
          </a:p>
          <a:p>
            <a:pPr marL="571500" indent="-571500"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PE" sz="40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schemeClr val="tx2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1"/>
            <a:ext cx="828092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862418" y="684973"/>
            <a:ext cx="6643734" cy="2528003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PE" sz="3600" kern="0" dirty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dice el texto sobre la acogida que tendrán los misioneros?, ¿Cómo deben actuar ante el rechazo?</a:t>
            </a:r>
          </a:p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PE" sz="3600" dirty="0">
              <a:solidFill>
                <a:srgbClr val="FFFF00"/>
              </a:solidFill>
              <a:effectLst>
                <a:outerShdw blurRad="50800" dist="38100" dir="16200000" rotWithShape="0">
                  <a:schemeClr val="tx2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71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4" y="620688"/>
            <a:ext cx="8077674" cy="5616624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403648" y="2893785"/>
            <a:ext cx="6408712" cy="28394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algn="ctr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PE" sz="3600" b="1" dirty="0" smtClean="0">
                <a:solidFill>
                  <a:srgbClr val="FFFFFF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¿Cómo regresan los discípulos de la misión?, </a:t>
            </a:r>
            <a:r>
              <a:rPr lang="es-ES_tradnl" sz="3600" b="1" dirty="0" smtClean="0">
                <a:solidFill>
                  <a:srgbClr val="FFFFFF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¿Qué le cuentan a Jesús?, </a:t>
            </a:r>
            <a:r>
              <a:rPr lang="es-PE" sz="3600" b="1" dirty="0">
                <a:solidFill>
                  <a:srgbClr val="FFFFFF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¿Qué les recomienda el Señor?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s-ES_tradnl" sz="3600" b="1" dirty="0" smtClean="0">
                <a:solidFill>
                  <a:srgbClr val="FFFFFF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s-PE" sz="3600" b="1" dirty="0" smtClean="0">
              <a:solidFill>
                <a:srgbClr val="FFFFFF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 algn="ctr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PE" sz="3600" b="1" kern="0" dirty="0">
              <a:solidFill>
                <a:schemeClr val="bg1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852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6" y="620688"/>
            <a:ext cx="8128000" cy="561662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62966" y="1379513"/>
            <a:ext cx="82854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i="1" u="sng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rgbClr val="000022"/>
                  </a:outerShdw>
                </a:effectLst>
              </a:rPr>
              <a:t>Motivación</a:t>
            </a: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rgbClr val="000022"/>
                  </a:outerShdw>
                </a:effectLst>
              </a:rPr>
              <a:t>: 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rgbClr val="000022"/>
                  </a:outerShdw>
                </a:effectLst>
              </a:rPr>
              <a:t>En la simbología bíblica, decir 70 (</a:t>
            </a:r>
            <a:r>
              <a:rPr lang="es-PE" sz="2800" b="1" i="1" dirty="0" err="1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rgbClr val="000022"/>
                  </a:outerShdw>
                </a:effectLst>
              </a:rPr>
              <a:t>ó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rgbClr val="000022"/>
                  </a:outerShdw>
                </a:effectLst>
              </a:rPr>
              <a:t> 72) es tanto como decir “todos”. La responsabilidad misionera de la Iglesia no puede recaer en unos pocos. </a:t>
            </a:r>
          </a:p>
          <a:p>
            <a:endParaRPr lang="es-PE" sz="2800" b="1" i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srgbClr val="000022"/>
                </a:outerShdw>
              </a:effectLst>
            </a:endParaRPr>
          </a:p>
          <a:p>
            <a:endParaRPr lang="es-PE" sz="2800" b="1" i="1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srgbClr val="000022"/>
                </a:outerShdw>
              </a:effectLst>
            </a:endParaRPr>
          </a:p>
          <a:p>
            <a:pPr algn="ctr"/>
            <a:r>
              <a:rPr lang="es-ES_tradnl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rgbClr val="000022"/>
                  </a:outerShdw>
                </a:effectLst>
              </a:rPr>
              <a:t>Cada cristiano y cada cristiana </a:t>
            </a:r>
          </a:p>
          <a:p>
            <a:pPr algn="ctr"/>
            <a:r>
              <a:rPr lang="es-ES_tradnl" sz="28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srgbClr val="000022"/>
                  </a:outerShdw>
                </a:effectLst>
              </a:rPr>
              <a:t>han de ser testigos de la Buena Noticia. </a:t>
            </a:r>
            <a:endParaRPr lang="es-PE" sz="28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srgbClr val="000022"/>
                </a:outerShdw>
              </a:effectLst>
            </a:endParaRPr>
          </a:p>
        </p:txBody>
      </p:sp>
      <p:sp>
        <p:nvSpPr>
          <p:cNvPr id="7" name="AutoShape 204"/>
          <p:cNvSpPr>
            <a:spLocks noChangeArrowheads="1"/>
          </p:cNvSpPr>
          <p:nvPr/>
        </p:nvSpPr>
        <p:spPr bwMode="auto">
          <a:xfrm>
            <a:off x="481026" y="620688"/>
            <a:ext cx="2989486" cy="758825"/>
          </a:xfrm>
          <a:prstGeom prst="roundRect">
            <a:avLst>
              <a:gd name="adj" fmla="val 16667"/>
            </a:avLst>
          </a:prstGeom>
          <a:solidFill>
            <a:srgbClr val="05D2B6"/>
          </a:solidFill>
          <a:ln w="12700">
            <a:solidFill>
              <a:srgbClr val="70AD47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1600" b="1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MEDITATIO</a:t>
            </a:r>
            <a:endParaRPr lang="es-PE" sz="1600" b="1" dirty="0">
              <a:solidFill>
                <a:srgbClr val="88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ME dice el texto?</a:t>
            </a:r>
            <a:endParaRPr lang="es-PE" sz="2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99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" b="2564"/>
          <a:stretch/>
        </p:blipFill>
        <p:spPr>
          <a:xfrm>
            <a:off x="467544" y="620689"/>
            <a:ext cx="8136904" cy="5616623"/>
          </a:xfrm>
          <a:prstGeom prst="rect">
            <a:avLst/>
          </a:prstGeom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347864" y="476672"/>
            <a:ext cx="53508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“El Señor designó a otros setenta (y dos)...”, ¿Cómo enriquece mi vida de fe la imagen de Jesús que se refleja en este pasaje? </a:t>
            </a:r>
          </a:p>
          <a:p>
            <a:pPr marL="457200" indent="-457200" algn="ctr">
              <a:buFont typeface="Wingdings" panose="05000000000000000000" pitchFamily="2" charset="2"/>
              <a:buChar char="v"/>
              <a:defRPr/>
            </a:pPr>
            <a:endParaRPr lang="es-E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79"/>
            <a:ext cx="8352928" cy="577023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01744" y="5765194"/>
            <a:ext cx="91108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Cantos </a:t>
            </a:r>
            <a:r>
              <a:rPr lang="es-ES_tradnl" sz="2100" b="1" u="sng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sugeridos</a:t>
            </a:r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: Nos envías por el mundo</a:t>
            </a:r>
            <a:r>
              <a:rPr lang="es-ES_tradnl" sz="21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; El </a:t>
            </a:r>
            <a:r>
              <a:rPr lang="es-ES_tradnl" sz="21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mensajero de la </a:t>
            </a:r>
            <a:r>
              <a:rPr lang="es-ES_tradnl" sz="21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paz</a:t>
            </a:r>
            <a:endParaRPr lang="es-PE" sz="21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5123" y="619905"/>
            <a:ext cx="786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u="sng" dirty="0">
                <a:solidFill>
                  <a:schemeClr val="bg1"/>
                </a:solidFill>
                <a:latin typeface="Tekton Pro" panose="020F0603020208020904" pitchFamily="34" charset="0"/>
              </a:rPr>
              <a:t>Ambientación</a:t>
            </a:r>
            <a:r>
              <a:rPr lang="es-ES_tradnl" b="1" dirty="0">
                <a:solidFill>
                  <a:schemeClr val="bg1"/>
                </a:solidFill>
                <a:latin typeface="Tekton Pro" panose="020F0603020208020904" pitchFamily="34" charset="0"/>
              </a:rPr>
              <a:t>: </a:t>
            </a:r>
            <a:r>
              <a:rPr lang="es-ES_tradnl" dirty="0">
                <a:solidFill>
                  <a:schemeClr val="bg1"/>
                </a:solidFill>
                <a:latin typeface="Tekton Pro" panose="020F0603020208020904" pitchFamily="34" charset="0"/>
              </a:rPr>
              <a:t>Imagen de Jesús. Huellas con los nombres de los participantes. </a:t>
            </a:r>
            <a:r>
              <a:rPr lang="es-ES_tradnl" u="sng" dirty="0">
                <a:solidFill>
                  <a:schemeClr val="bg1"/>
                </a:solidFill>
                <a:latin typeface="Tekton Pro" panose="020F0603020208020904" pitchFamily="34" charset="0"/>
              </a:rPr>
              <a:t>Frase</a:t>
            </a:r>
            <a:r>
              <a:rPr lang="es-ES_tradnl" dirty="0" smtClean="0">
                <a:solidFill>
                  <a:schemeClr val="bg1"/>
                </a:solidFill>
                <a:latin typeface="Tekton Pro" panose="020F0603020208020904" pitchFamily="34" charset="0"/>
              </a:rPr>
              <a:t>: ¡En marcha!</a:t>
            </a:r>
            <a:endParaRPr lang="es-PE" dirty="0">
              <a:solidFill>
                <a:schemeClr val="bg1"/>
              </a:solidFill>
              <a:latin typeface="Tekton Pro" panose="020F06030202080209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91680" y="2564510"/>
            <a:ext cx="4384853" cy="1043538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prstTxWarp prst="textCurveDown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400" b="1" i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 panose="040409050D0802020404" pitchFamily="82" charset="0"/>
              </a:rPr>
              <a:t>¡En </a:t>
            </a:r>
            <a:r>
              <a:rPr lang="es-ES_tradnl" sz="4400" b="1" i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 panose="040409050D0802020404" pitchFamily="82" charset="0"/>
              </a:rPr>
              <a:t>marcha!</a:t>
            </a:r>
            <a:endParaRPr lang="es-PE" sz="4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52928" cy="5832648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797" y="3848416"/>
            <a:ext cx="8128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v"/>
              <a:defRPr/>
            </a:pPr>
            <a:r>
              <a:rPr lang="es-ES_tradnl" sz="3200" b="1" i="1" dirty="0" smtClean="0">
                <a:solidFill>
                  <a:srgbClr val="FFFF5D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 y los envió por delante...”</a:t>
            </a:r>
            <a:r>
              <a:rPr lang="es-ES_tradnl" sz="3200" b="1" dirty="0" smtClean="0">
                <a:solidFill>
                  <a:srgbClr val="FFFF5D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¿Me siento enviado? ,</a:t>
            </a:r>
            <a:r>
              <a:rPr lang="es-PE" sz="3200" b="1" dirty="0">
                <a:solidFill>
                  <a:srgbClr val="FFFF5D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¿De qué manera integro la dimensión misionera en mi modo de vivir </a:t>
            </a:r>
            <a:r>
              <a:rPr lang="es-PE" sz="3200" b="1" dirty="0" smtClean="0">
                <a:solidFill>
                  <a:srgbClr val="FFFF5D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PE" sz="3200" b="1" dirty="0">
                <a:solidFill>
                  <a:srgbClr val="FFFF5D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entender mi compromiso cristiano?</a:t>
            </a:r>
            <a:endParaRPr lang="es-ES" sz="3200" b="1" dirty="0">
              <a:solidFill>
                <a:srgbClr val="FFFF5D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2" y="548680"/>
            <a:ext cx="8283921" cy="576064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9963" y="580367"/>
            <a:ext cx="8236342" cy="1903367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s-ES_tradnl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_tradnl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les dio instrucciones</a:t>
            </a:r>
            <a:r>
              <a:rPr lang="es-ES_tradnl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”:</a:t>
            </a:r>
            <a:r>
              <a:rPr lang="es-PE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de las instrucciones dadas por Jesús considero más actual y aplicable para mi vida, para mi comunidad, para nuestra Iglesia?, </a:t>
            </a:r>
            <a:endParaRPr lang="es-PE" b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PE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PE" b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PE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PE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PE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qué</a:t>
            </a:r>
            <a:r>
              <a:rPr lang="es-PE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?.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s-PE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105054" y="5093734"/>
            <a:ext cx="284321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PE" sz="3600" b="1" i="0" u="none" strike="noStrike" kern="0" spc="50" normalizeH="0" baseline="0" noProof="0" dirty="0">
              <a:ln w="11430"/>
              <a:solidFill>
                <a:srgbClr val="4600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28000" cy="554461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773" y="620688"/>
            <a:ext cx="8212534" cy="1913039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s-ES_tradnl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¿Me dejo llenar por la gracia de Dios para tener la fortaleza necesaria para anunciar el Evangelio?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s-ES_tradnl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s-ES_tradnl" b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s-ES_tradnl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s-ES_tradnl" b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marL="0" indent="0" algn="ctr">
              <a:buNone/>
            </a:pPr>
            <a:r>
              <a:rPr lang="es-PE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¿</a:t>
            </a:r>
            <a:r>
              <a:rPr lang="es-PE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Me preparo para que “mi nombre esté escrito en el cielo”?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s-PE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s-PE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0"/>
          <a:stretch/>
        </p:blipFill>
        <p:spPr>
          <a:xfrm>
            <a:off x="491956" y="620689"/>
            <a:ext cx="8184500" cy="561662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438749" y="908720"/>
            <a:ext cx="42179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Motivación</a:t>
            </a:r>
            <a:r>
              <a:rPr lang="es-ES_tradnl" sz="2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_tradnl" sz="28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Mucho antes que ser una tarea nuestra, la llegada del Reino es obra de Dios</a:t>
            </a:r>
            <a:r>
              <a:rPr lang="es-ES_tradnl" sz="2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Por eso debemos pedir al Dueño de la mies que no deje de enviar trabajadores que lo anuncien con su palabra y su testimonio de vida.</a:t>
            </a:r>
            <a:endParaRPr lang="es-PE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endParaRPr lang="es-PE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38750" y="2594200"/>
            <a:ext cx="409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i="1" dirty="0" smtClean="0">
                <a:solidFill>
                  <a:srgbClr val="C00000"/>
                </a:solidFill>
              </a:rPr>
              <a:t> </a:t>
            </a:r>
            <a:endParaRPr lang="es-PE" sz="3200" dirty="0">
              <a:solidFill>
                <a:srgbClr val="C00000"/>
              </a:solidFill>
            </a:endParaRPr>
          </a:p>
        </p:txBody>
      </p:sp>
      <p:sp>
        <p:nvSpPr>
          <p:cNvPr id="9" name="AutoShape 205"/>
          <p:cNvSpPr>
            <a:spLocks noChangeArrowheads="1"/>
          </p:cNvSpPr>
          <p:nvPr/>
        </p:nvSpPr>
        <p:spPr bwMode="auto">
          <a:xfrm>
            <a:off x="683568" y="620689"/>
            <a:ext cx="3240360" cy="1008111"/>
          </a:xfrm>
          <a:prstGeom prst="roundRect">
            <a:avLst>
              <a:gd name="adj" fmla="val 16667"/>
            </a:avLst>
          </a:prstGeom>
          <a:solidFill>
            <a:srgbClr val="05D2B6"/>
          </a:solidFill>
          <a:ln w="12700">
            <a:solidFill>
              <a:srgbClr val="70AD47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1800" b="1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ORATIO</a:t>
            </a:r>
            <a:endParaRPr lang="es-PE" sz="1800" b="1" dirty="0">
              <a:solidFill>
                <a:srgbClr val="88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20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le digo al Señor motivado por su Palabra?</a:t>
            </a:r>
            <a:endParaRPr lang="es-PE" sz="320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18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PE" sz="280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36904" cy="5616624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839803" y="5157192"/>
            <a:ext cx="7776864" cy="9858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s-PE" sz="2000" b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Luego de un tiempo de oración personal, podemos compartir en voz alta nuestra oración, siempre dirigiéndonos a Dios mediante la alabanza, la acción de gracias o la súplica confiada.</a:t>
            </a:r>
          </a:p>
        </p:txBody>
      </p:sp>
    </p:spTree>
    <p:extLst>
      <p:ext uri="{BB962C8B-B14F-4D97-AF65-F5344CB8AC3E}">
        <p14:creationId xmlns:p14="http://schemas.microsoft.com/office/powerpoint/2010/main" val="3554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aclama al SeÃ±or tierra ent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41374" y="1268760"/>
            <a:ext cx="81350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Aclama </a:t>
            </a: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 Señor, </a:t>
            </a:r>
            <a: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tierra entera,</a:t>
            </a:r>
            <a:b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toquen </a:t>
            </a:r>
            <a: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en </a:t>
            </a: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honor, </a:t>
            </a: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 su nombre; canten himnos a </a:t>
            </a:r>
            <a: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 gloria</a:t>
            </a: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digan </a:t>
            </a:r>
            <a: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Dios: «¡Qué </a:t>
            </a:r>
            <a:r>
              <a:rPr lang="es-E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temibles son </a:t>
            </a:r>
            <a: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tus obras!».</a:t>
            </a:r>
            <a:br>
              <a:rPr lang="es-E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ca-ES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9632" y="5652537"/>
            <a:ext cx="7056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i="1" dirty="0">
                <a:solidFill>
                  <a:srgbClr val="FFFF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Aclama </a:t>
            </a:r>
            <a:r>
              <a:rPr lang="es-ES" sz="3200" i="1" dirty="0" smtClean="0">
                <a:solidFill>
                  <a:srgbClr val="FFFF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 Señor, </a:t>
            </a:r>
            <a:r>
              <a:rPr lang="es-ES" sz="3200" i="1" dirty="0">
                <a:solidFill>
                  <a:srgbClr val="FFFF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tierra entera</a:t>
            </a:r>
            <a:r>
              <a:rPr lang="es-ES" sz="3200" i="1" dirty="0" smtClean="0">
                <a:solidFill>
                  <a:srgbClr val="FFFF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  <a:endParaRPr lang="ca-ES" sz="3200" b="1" i="1" dirty="0">
              <a:solidFill>
                <a:srgbClr val="FFFF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1374" y="633871"/>
            <a:ext cx="169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b="1" i="1" dirty="0" err="1">
                <a:solidFill>
                  <a:schemeClr val="bg1"/>
                </a:solidFill>
                <a:effectLst/>
                <a:latin typeface="Comic Sans MS" pitchFamily="66" charset="0"/>
              </a:rPr>
              <a:t>Salmo</a:t>
            </a:r>
            <a:r>
              <a:rPr lang="ca-ES" b="1" i="1" dirty="0">
                <a:solidFill>
                  <a:schemeClr val="bg1"/>
                </a:solidFill>
                <a:effectLst/>
                <a:latin typeface="Comic Sans MS" pitchFamily="66" charset="0"/>
              </a:rPr>
              <a:t> 65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5" y="605001"/>
            <a:ext cx="8154541" cy="5632311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300191" y="2348880"/>
            <a:ext cx="22410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i="1" dirty="0">
                <a:solidFill>
                  <a:srgbClr val="FFFF00"/>
                </a:solidFill>
                <a:latin typeface="Verdana" pitchFamily="34" charset="0"/>
              </a:rPr>
              <a:t>Aclama </a:t>
            </a:r>
            <a:r>
              <a:rPr lang="es-ES" sz="3200" i="1" dirty="0" smtClean="0">
                <a:solidFill>
                  <a:srgbClr val="FFFF00"/>
                </a:solidFill>
                <a:latin typeface="Verdana" pitchFamily="34" charset="0"/>
              </a:rPr>
              <a:t>al Señor, </a:t>
            </a:r>
            <a:r>
              <a:rPr lang="es-ES" sz="3200" i="1" dirty="0">
                <a:solidFill>
                  <a:srgbClr val="FFFF00"/>
                </a:solidFill>
                <a:latin typeface="Verdana" pitchFamily="34" charset="0"/>
              </a:rPr>
              <a:t>tierra entera.</a:t>
            </a:r>
            <a:endParaRPr lang="ca-ES" sz="3200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7544" y="620688"/>
            <a:ext cx="33123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Que se postre ante ti la tierra entera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, que 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toquen 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en tu honor, que 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toquen 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para tu nombre. Vengan 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a ver </a:t>
            </a:r>
            <a:r>
              <a:rPr lang="es-ES" sz="2800" i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las obras de Dios, sus temibles proezas a </a:t>
            </a:r>
            <a:r>
              <a:rPr lang="es-ES" sz="2800" i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</a:rPr>
              <a:t>favor de los hombres</a:t>
            </a:r>
            <a:endParaRPr lang="ca-ES" sz="2800" i="1" dirty="0">
              <a:solidFill>
                <a:srgbClr val="0000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User\My Documents\_Mariasun\5 JULIO 2009\_JPG DIAPOSITIVAS\PERSONAS\pies descalzos suelo moja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594065"/>
            <a:ext cx="8064896" cy="567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020497" y="5508521"/>
            <a:ext cx="6575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i="1" dirty="0">
                <a:solidFill>
                  <a:srgbClr val="750805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Aclama </a:t>
            </a:r>
            <a:r>
              <a:rPr lang="es-ES" sz="3200" i="1" dirty="0" smtClean="0">
                <a:solidFill>
                  <a:srgbClr val="750805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al Señor, </a:t>
            </a:r>
            <a:r>
              <a:rPr lang="es-ES" sz="3200" i="1" dirty="0">
                <a:solidFill>
                  <a:srgbClr val="750805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tierra entera.</a:t>
            </a:r>
            <a:endParaRPr lang="ca-ES" sz="3200" b="1" i="1" dirty="0">
              <a:solidFill>
                <a:srgbClr val="750805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95936" y="1000108"/>
            <a:ext cx="439140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i="1" dirty="0" smtClean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Transformó el mar en </a:t>
            </a:r>
            <a:r>
              <a:rPr lang="es-ES" sz="3200" i="1" dirty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tierra </a:t>
            </a:r>
            <a:r>
              <a:rPr lang="es-ES" sz="3200" i="1" dirty="0" smtClean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firme, </a:t>
            </a:r>
            <a:r>
              <a:rPr lang="es-ES" sz="3200" i="1" dirty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/>
            </a:r>
            <a:br>
              <a:rPr lang="es-ES" sz="3200" i="1" dirty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es-ES" sz="3200" i="1" dirty="0" smtClean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pie atravesaron el río. Alegrémonos </a:t>
            </a:r>
            <a:r>
              <a:rPr lang="es-ES" sz="3200" i="1" dirty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/>
            </a:r>
            <a:br>
              <a:rPr lang="es-ES" sz="3200" i="1" dirty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r>
              <a:rPr lang="es-ES" sz="3200" i="1" dirty="0" smtClean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con Dios, que </a:t>
            </a:r>
            <a:r>
              <a:rPr lang="es-ES" sz="3200" i="1" dirty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con su poder </a:t>
            </a:r>
            <a:r>
              <a:rPr lang="es-ES" sz="3200" i="1" dirty="0" smtClean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gobierna</a:t>
            </a:r>
          </a:p>
          <a:p>
            <a:pPr algn="ctr">
              <a:defRPr/>
            </a:pPr>
            <a:r>
              <a:rPr lang="es-ES" sz="3200" i="1" dirty="0" smtClean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eternamente</a:t>
            </a:r>
            <a:r>
              <a:rPr lang="es-ES" sz="3200" i="1" dirty="0">
                <a:solidFill>
                  <a:srgbClr val="750805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.</a:t>
            </a:r>
            <a:endParaRPr lang="ca-ES" sz="3200" i="1" dirty="0">
              <a:solidFill>
                <a:srgbClr val="750805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7593"/>
            <a:ext cx="8208912" cy="5669719"/>
          </a:xfrm>
          <a:prstGeom prst="rect">
            <a:avLst/>
          </a:prstGeom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43608" y="5517232"/>
            <a:ext cx="6575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i="1" dirty="0">
                <a:solidFill>
                  <a:srgbClr val="FFFF00"/>
                </a:solidFill>
                <a:latin typeface="Verdana" pitchFamily="34" charset="0"/>
              </a:rPr>
              <a:t>Aclama </a:t>
            </a:r>
            <a:r>
              <a:rPr lang="es-ES" sz="3200" i="1" dirty="0" smtClean="0">
                <a:solidFill>
                  <a:srgbClr val="FFFF00"/>
                </a:solidFill>
                <a:latin typeface="Verdana" pitchFamily="34" charset="0"/>
              </a:rPr>
              <a:t>al Señor, </a:t>
            </a:r>
            <a:r>
              <a:rPr lang="es-ES" sz="3200" i="1" dirty="0">
                <a:solidFill>
                  <a:srgbClr val="FFFF00"/>
                </a:solidFill>
                <a:latin typeface="Verdana" pitchFamily="34" charset="0"/>
              </a:rPr>
              <a:t>tierra entera.</a:t>
            </a:r>
            <a:endParaRPr lang="ca-ES" sz="32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1504" y="620688"/>
            <a:ext cx="792958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600" i="1" dirty="0" smtClean="0">
                <a:solidFill>
                  <a:schemeClr val="bg1"/>
                </a:solidFill>
                <a:latin typeface="Verdana" pitchFamily="34" charset="0"/>
              </a:rPr>
              <a:t>Fieles de Dios, vengan a escuchar, les contaré lo que ha hecho conmigo. Bendito </a:t>
            </a:r>
            <a:r>
              <a:rPr lang="es-ES" sz="2600" i="1" dirty="0">
                <a:solidFill>
                  <a:schemeClr val="bg1"/>
                </a:solidFill>
                <a:latin typeface="Verdana" pitchFamily="34" charset="0"/>
              </a:rPr>
              <a:t>sea Dios, que no </a:t>
            </a:r>
            <a:r>
              <a:rPr lang="es-ES" sz="2600" i="1" dirty="0" smtClean="0">
                <a:solidFill>
                  <a:schemeClr val="bg1"/>
                </a:solidFill>
                <a:latin typeface="Verdana" pitchFamily="34" charset="0"/>
              </a:rPr>
              <a:t>rechazó mi súplica, ni </a:t>
            </a:r>
            <a:r>
              <a:rPr lang="es-ES" sz="2600" i="1" dirty="0">
                <a:solidFill>
                  <a:schemeClr val="bg1"/>
                </a:solidFill>
                <a:latin typeface="Verdana" pitchFamily="34" charset="0"/>
              </a:rPr>
              <a:t>me </a:t>
            </a:r>
            <a:r>
              <a:rPr lang="es-ES" sz="2600" i="1" dirty="0" smtClean="0">
                <a:solidFill>
                  <a:schemeClr val="bg1"/>
                </a:solidFill>
                <a:latin typeface="Verdana" pitchFamily="34" charset="0"/>
              </a:rPr>
              <a:t>retiró </a:t>
            </a:r>
            <a:r>
              <a:rPr lang="es-ES" sz="2600" i="1" dirty="0">
                <a:solidFill>
                  <a:schemeClr val="bg1"/>
                </a:solidFill>
                <a:latin typeface="Verdana" pitchFamily="34" charset="0"/>
              </a:rPr>
              <a:t>su </a:t>
            </a:r>
            <a:r>
              <a:rPr lang="es-ES" sz="2600" i="1" dirty="0" smtClean="0">
                <a:solidFill>
                  <a:schemeClr val="bg1"/>
                </a:solidFill>
                <a:latin typeface="Verdana" pitchFamily="34" charset="0"/>
              </a:rPr>
              <a:t>favor.</a:t>
            </a:r>
            <a:endParaRPr lang="ca-ES" sz="26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9" y="589397"/>
            <a:ext cx="8078275" cy="5647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6 CuadroTexto"/>
          <p:cNvSpPr txBox="1"/>
          <p:nvPr/>
        </p:nvSpPr>
        <p:spPr>
          <a:xfrm>
            <a:off x="445102" y="2820992"/>
            <a:ext cx="8237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San Vicente, expresa así el gozo de ser misioneros: </a:t>
            </a:r>
            <a:r>
              <a:rPr lang="es-ES_tradnl" b="1" i="1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¿Verdad que nos sentimos dichosos, </a:t>
            </a:r>
            <a:r>
              <a:rPr lang="es-PE" b="1" i="1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hermanos míos, de expresar al vivo la vocación de Jesucristo? ¿Quién manifiesta mejor la forma de vivir que Jesucristo tuvo en la tierra, sino los misioneros</a:t>
            </a:r>
            <a:r>
              <a:rPr lang="es-PE" b="1" i="1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?.</a:t>
            </a:r>
          </a:p>
          <a:p>
            <a:pPr algn="ctr"/>
            <a:r>
              <a:rPr lang="es-PE" b="1" i="1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</a:rPr>
              <a:t>No hablo solamente de nosotros, sino de los misioneros del Oratorio, de la doctrina cristiana, de los misioneros capuchinos, de los misioneros jesuitas. Hermanos míos, esos son los grandes misioneros, y de los cuales nosotros no somos más que una sombra.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16419" y="2050653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Motivación: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9" name="AutoShape 207"/>
          <p:cNvSpPr>
            <a:spLocks noChangeArrowheads="1"/>
          </p:cNvSpPr>
          <p:nvPr/>
        </p:nvSpPr>
        <p:spPr bwMode="auto">
          <a:xfrm>
            <a:off x="516418" y="589396"/>
            <a:ext cx="2471406" cy="967396"/>
          </a:xfrm>
          <a:prstGeom prst="roundRect">
            <a:avLst>
              <a:gd name="adj" fmla="val 16667"/>
            </a:avLst>
          </a:prstGeom>
          <a:solidFill>
            <a:srgbClr val="02D5B4"/>
          </a:solidFill>
          <a:ln w="12700">
            <a:solidFill>
              <a:srgbClr val="70AD47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1400" b="1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CONTEMPLATIO</a:t>
            </a:r>
            <a:endParaRPr lang="es-PE" sz="1400" b="1" dirty="0">
              <a:solidFill>
                <a:srgbClr val="88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16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94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¿Qué me lleva a hacer el texto?</a:t>
            </a:r>
            <a:endParaRPr lang="es-PE" dirty="0">
              <a:solidFill>
                <a:srgbClr val="880000"/>
              </a:solidFill>
              <a:effectLst>
                <a:outerShdw blurRad="50800" dist="38100" algn="l" rotWithShape="0">
                  <a:prstClr val="black">
                    <a:alpha val="94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jesus y sus discipu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5982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0579" y="1195227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i="1" dirty="0">
                <a:solidFill>
                  <a:srgbClr val="C00000"/>
                </a:solidFill>
                <a:effectLst>
                  <a:outerShdw blurRad="50800" dist="38100" algn="l" rotWithShape="0">
                    <a:schemeClr val="bg1"/>
                  </a:outerShdw>
                </a:effectLst>
              </a:rPr>
              <a:t> </a:t>
            </a:r>
            <a:endParaRPr lang="es-PE" b="1" dirty="0">
              <a:solidFill>
                <a:srgbClr val="C00000"/>
              </a:solidFill>
              <a:effectLst>
                <a:outerShdw blurRad="50800" dist="38100" algn="l" rotWithShape="0">
                  <a:schemeClr val="bg1"/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8111" y="4649242"/>
            <a:ext cx="80724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i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 verdadero discípulo no es aquel que se queda en el descubrimiento gozoso de la buena noticia, sino que tiene que sentir la urgencia de comunicarla a los demás.</a:t>
            </a:r>
            <a:endParaRPr lang="es-PE" sz="2600" b="1" dirty="0">
              <a:solidFill>
                <a:schemeClr val="bg1"/>
              </a:solidFill>
              <a:effectLst>
                <a:glow rad="101600">
                  <a:srgbClr val="750805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59832" y="735420"/>
            <a:ext cx="3279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AMBIENTACIÓN: </a:t>
            </a:r>
            <a:endParaRPr lang="es-PE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2155"/>
            <a:ext cx="8064896" cy="567515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915816" y="902325"/>
            <a:ext cx="56555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 cómo se van hasta las Indias, al Japón, al Canadá, para llevar a cabo la obra que Jesucristo empezó en la tierra y que no abandonó desde el instante de su vocación.</a:t>
            </a:r>
          </a:p>
          <a:p>
            <a:pPr algn="ctr"/>
            <a:r>
              <a:rPr lang="es-PE" sz="26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aquel mandato de su Padre, no cesó un solo momento hasta su muerte. Imaginémonos que nos dice: "Salid, misioneros, salid; ¿todavía estáis aquí, habiendo tantas almas que os esperan, y cuya salvación depende quizás de vuestras predicaciones y catecismos?“ </a:t>
            </a:r>
            <a:r>
              <a:rPr lang="es-PE" sz="1200" i="1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PE" sz="1200" i="1" dirty="0" err="1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S.Vicente</a:t>
            </a:r>
            <a:r>
              <a:rPr lang="es-PE" sz="1200" i="1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Paúl </a:t>
            </a:r>
            <a:r>
              <a:rPr lang="es-PE" sz="1200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XI</a:t>
            </a:r>
            <a:r>
              <a:rPr lang="es-PE" sz="1200" i="1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55.56)</a:t>
            </a:r>
          </a:p>
          <a:p>
            <a:pPr algn="ctr"/>
            <a:r>
              <a:rPr lang="es-ES_tradnl" sz="1200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1200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7158" y="4216439"/>
            <a:ext cx="8358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i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PE" sz="1600" spc="-150" dirty="0">
              <a:solidFill>
                <a:schemeClr val="bg1"/>
              </a:solidFill>
              <a:effectLst>
                <a:glow rad="101600">
                  <a:srgbClr val="750805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7591"/>
            <a:ext cx="8352928" cy="569172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83568" y="476672"/>
            <a:ext cx="3326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Compromiso: </a:t>
            </a:r>
            <a:endParaRPr lang="es-PE" sz="4000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9" y="4869160"/>
            <a:ext cx="7416823" cy="1440160"/>
          </a:xfrm>
          <a:noFill/>
        </p:spPr>
        <p:txBody>
          <a:bodyPr/>
          <a:lstStyle/>
          <a:p>
            <a:pPr lvl="0" algn="ctr">
              <a:buNone/>
            </a:pPr>
            <a:r>
              <a:rPr lang="es-ES_tradnl" sz="4000" b="1" dirty="0" smtClean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aramond Pro" pitchFamily="18" charset="0"/>
              </a:rPr>
              <a:t>Rezar esta semana por la tarea misionera de la Iglesia</a:t>
            </a:r>
            <a:r>
              <a:rPr lang="es-ES_tradnl" sz="4000" b="1" dirty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aramond Pro" pitchFamily="18" charset="0"/>
              </a:rPr>
              <a:t>.</a:t>
            </a:r>
            <a:endParaRPr lang="es-PE" sz="4000" dirty="0">
              <a:solidFill>
                <a:schemeClr val="bg1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dobe Garamond Pro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8" y="637678"/>
            <a:ext cx="8174918" cy="5599634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139002" y="552025"/>
            <a:ext cx="58578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omic Sans MS" pitchFamily="66" charset="0"/>
              </a:rPr>
              <a:t>Oración final </a:t>
            </a:r>
            <a:endParaRPr kumimoji="0" lang="es-PE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Comic Sans MS" pitchFamily="66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omic Sans MS" pitchFamily="66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3779912" y="649907"/>
            <a:ext cx="4718898" cy="494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460000"/>
                  </a:outerShdw>
                </a:effectLst>
                <a:uLnTx/>
                <a:uFillTx/>
                <a:latin typeface="+mn-lt"/>
              </a:rPr>
              <a:t>“Señor, envía buenos operarios a tu Iglesia, pero que sean buenos de verdad; envía buenos misioneros,  tal como deben ser </a:t>
            </a:r>
            <a:r>
              <a:rPr lang="es-PE" sz="3200" b="1" i="1" kern="0" dirty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460000"/>
                  </a:outerShdw>
                </a:effectLst>
                <a:latin typeface="+mn-lt"/>
              </a:rPr>
              <a:t>para trabajar bien en tu viña; personas, oh Dios mío,  que sean desprendidas de sí mismas, de sus propias comodidades  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endParaRPr lang="es-PE" sz="3200" b="1" i="1" kern="0" dirty="0">
              <a:solidFill>
                <a:schemeClr val="bg1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50800" dist="38100" algn="l" rotWithShape="0">
                  <a:srgbClr val="460000"/>
                </a:outerShdw>
              </a:effectLst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50800" dist="38100" algn="l" rotWithShape="0">
                  <a:srgbClr val="460000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345217" cy="5760640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87774" y="702217"/>
            <a:ext cx="796073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ts val="0"/>
              </a:spcBef>
              <a:defRPr/>
            </a:pPr>
            <a:r>
              <a:rPr lang="es-PE" sz="3200" b="1" i="1" kern="0" dirty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460000"/>
                  </a:outerShdw>
                </a:effectLst>
                <a:latin typeface="+mn-lt"/>
              </a:rPr>
              <a:t>y de los bienes de la tierra, que sean buenos de verdad, aunque sean en menos número</a:t>
            </a:r>
            <a:r>
              <a:rPr lang="es-PE" sz="3200" b="1" i="1" kern="0" dirty="0" smtClean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460000"/>
                  </a:outerShdw>
                </a:effectLst>
                <a:latin typeface="+mn-lt"/>
              </a:rPr>
              <a:t>.</a:t>
            </a:r>
            <a:r>
              <a:rPr lang="es-PE" sz="3200" b="1" i="1" kern="0" dirty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460000"/>
                  </a:outerShdw>
                </a:effectLst>
              </a:rPr>
              <a:t> </a:t>
            </a:r>
            <a:endParaRPr lang="es-PE" sz="3200" b="1" i="1" kern="0" dirty="0" smtClean="0">
              <a:solidFill>
                <a:schemeClr val="bg1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50800" dist="38100" algn="l" rotWithShape="0">
                  <a:srgbClr val="460000"/>
                </a:outerShdw>
              </a:effectLst>
            </a:endParaRPr>
          </a:p>
          <a:p>
            <a:pPr lvl="0" algn="ctr" eaLnBrk="0" hangingPunct="0">
              <a:spcBef>
                <a:spcPts val="0"/>
              </a:spcBef>
              <a:defRPr/>
            </a:pPr>
            <a:endParaRPr lang="es-PE" sz="3200" b="1" i="1" kern="0" dirty="0" smtClean="0">
              <a:solidFill>
                <a:schemeClr val="bg1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50800" dist="38100" algn="l" rotWithShape="0">
                  <a:srgbClr val="460000"/>
                </a:outerShdw>
              </a:effectLst>
            </a:endParaRPr>
          </a:p>
          <a:p>
            <a:pPr lvl="0" algn="ctr" eaLnBrk="0" hangingPunct="0">
              <a:spcBef>
                <a:spcPts val="0"/>
              </a:spcBef>
              <a:defRPr/>
            </a:pPr>
            <a:endParaRPr lang="es-PE" sz="3200" b="1" i="1" kern="0" dirty="0">
              <a:solidFill>
                <a:schemeClr val="bg1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50800" dist="38100" algn="l" rotWithShape="0">
                  <a:srgbClr val="460000"/>
                </a:outerShdw>
              </a:effectLst>
            </a:endParaRPr>
          </a:p>
          <a:p>
            <a:pPr lvl="0" algn="ctr" eaLnBrk="0" hangingPunct="0">
              <a:spcBef>
                <a:spcPts val="0"/>
              </a:spcBef>
              <a:defRPr/>
            </a:pPr>
            <a:endParaRPr lang="es-PE" sz="3200" b="1" i="1" kern="0" dirty="0" smtClean="0">
              <a:solidFill>
                <a:schemeClr val="bg1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50800" dist="38100" algn="l" rotWithShape="0">
                  <a:srgbClr val="460000"/>
                </a:outerShdw>
              </a:effectLst>
            </a:endParaRPr>
          </a:p>
          <a:p>
            <a:pPr lvl="0" algn="ctr" eaLnBrk="0" hangingPunct="0">
              <a:spcBef>
                <a:spcPts val="0"/>
              </a:spcBef>
              <a:defRPr/>
            </a:pPr>
            <a:endParaRPr lang="es-PE" sz="3200" b="1" i="1" kern="0" dirty="0">
              <a:solidFill>
                <a:schemeClr val="bg1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50800" dist="38100" algn="l" rotWithShape="0">
                  <a:srgbClr val="460000"/>
                </a:outerShdw>
              </a:effectLst>
            </a:endParaRPr>
          </a:p>
          <a:p>
            <a:pPr lvl="0" algn="ctr" eaLnBrk="0" hangingPunct="0">
              <a:spcBef>
                <a:spcPts val="0"/>
              </a:spcBef>
              <a:defRPr/>
            </a:pPr>
            <a:r>
              <a:rPr lang="es-PE" sz="3200" b="1" i="1" kern="0" dirty="0" smtClean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460000"/>
                  </a:outerShdw>
                </a:effectLst>
              </a:rPr>
              <a:t>Señor</a:t>
            </a:r>
            <a:r>
              <a:rPr lang="es-PE" sz="3200" b="1" i="1" kern="0" dirty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460000"/>
                  </a:outerShdw>
                </a:effectLst>
              </a:rPr>
              <a:t>, concede esta gracia a tu Iglesia</a:t>
            </a:r>
            <a:r>
              <a:rPr lang="es-PE" sz="3200" b="1" i="1" kern="0" dirty="0" smtClean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460000"/>
                  </a:outerShdw>
                </a:effectLst>
              </a:rPr>
              <a:t>. Pon </a:t>
            </a:r>
            <a:r>
              <a:rPr lang="es-PE" sz="3200" b="1" i="1" kern="0" dirty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460000"/>
                  </a:outerShdw>
                </a:effectLst>
              </a:rPr>
              <a:t>en mí, Señor, todas las condiciones que deseas en tus discípulos, como la de no tener ningún apego a los bienes de la tierra" </a:t>
            </a:r>
            <a:r>
              <a:rPr lang="es-PE" sz="3200" b="1" i="1" kern="0" dirty="0" smtClean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460000"/>
                  </a:outerShdw>
                </a:effectLst>
              </a:rPr>
              <a:t> </a:t>
            </a:r>
            <a:r>
              <a:rPr lang="es-PE" sz="2800" b="1" i="1" kern="0" dirty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460000"/>
                  </a:outerShdw>
                </a:effectLst>
              </a:rPr>
              <a:t>AMÉN     </a:t>
            </a:r>
            <a:r>
              <a:rPr lang="es-PE" sz="2000" b="1" i="1" kern="0" dirty="0">
                <a:solidFill>
                  <a:schemeClr val="bg1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50800" dist="38100" algn="l" rotWithShape="0">
                    <a:srgbClr val="460000"/>
                  </a:outerShdw>
                </a:effectLst>
              </a:rPr>
              <a:t>    (SVP )</a:t>
            </a:r>
          </a:p>
          <a:p>
            <a:pPr lvl="0" algn="ctr" eaLnBrk="0" hangingPunct="0">
              <a:spcBef>
                <a:spcPts val="0"/>
              </a:spcBef>
              <a:defRPr/>
            </a:pPr>
            <a:endParaRPr lang="es-PE" sz="3200" b="1" i="1" kern="0" dirty="0">
              <a:solidFill>
                <a:schemeClr val="bg1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50800" dist="38100" algn="l" rotWithShape="0">
                  <a:srgbClr val="460000"/>
                </a:outerShdw>
              </a:effectLst>
            </a:endParaRPr>
          </a:p>
          <a:p>
            <a:pPr lvl="0" algn="ctr" eaLnBrk="0" hangingPunct="0">
              <a:spcBef>
                <a:spcPts val="0"/>
              </a:spcBef>
              <a:defRPr/>
            </a:pPr>
            <a:endParaRPr lang="es-PE" sz="3200" b="1" i="1" kern="0" dirty="0">
              <a:solidFill>
                <a:schemeClr val="bg1"/>
              </a:solidFill>
              <a:effectLst>
                <a:glow rad="101600">
                  <a:srgbClr val="460000">
                    <a:alpha val="60000"/>
                  </a:srgbClr>
                </a:glow>
                <a:outerShdw blurRad="50800" dist="38100" algn="l" rotWithShape="0">
                  <a:srgbClr val="46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35696" y="6381328"/>
            <a:ext cx="5672074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PE" sz="1200" dirty="0">
                <a:solidFill>
                  <a:srgbClr val="FFFF00"/>
                </a:solidFill>
                <a:latin typeface="Poor Richard" pitchFamily="18" charset="0"/>
              </a:rPr>
              <a:t>Texto de </a:t>
            </a:r>
            <a:r>
              <a:rPr lang="es-PE" sz="1200" dirty="0" err="1">
                <a:solidFill>
                  <a:srgbClr val="FFFF00"/>
                </a:solidFill>
                <a:latin typeface="Poor Richard" pitchFamily="18" charset="0"/>
              </a:rPr>
              <a:t>Lectio</a:t>
            </a:r>
            <a:r>
              <a:rPr lang="es-PE" sz="1200" dirty="0">
                <a:solidFill>
                  <a:srgbClr val="FFFF00"/>
                </a:solidFill>
                <a:latin typeface="Poor Richard" pitchFamily="18" charset="0"/>
              </a:rPr>
              <a:t> Divina:  Padre César Chávez  </a:t>
            </a:r>
            <a:r>
              <a:rPr lang="es-PE" sz="1200" dirty="0" err="1">
                <a:solidFill>
                  <a:srgbClr val="FFFF00"/>
                </a:solidFill>
                <a:latin typeface="Poor Richard" pitchFamily="18" charset="0"/>
              </a:rPr>
              <a:t>Alva</a:t>
            </a:r>
            <a:r>
              <a:rPr lang="es-PE" sz="1200" dirty="0">
                <a:solidFill>
                  <a:srgbClr val="FFFF00"/>
                </a:solidFill>
                <a:latin typeface="Poor Richard" pitchFamily="18" charset="0"/>
              </a:rPr>
              <a:t> (Chuno) </a:t>
            </a:r>
            <a:r>
              <a:rPr lang="es-PE" sz="1200" dirty="0" err="1">
                <a:solidFill>
                  <a:srgbClr val="FFFF00"/>
                </a:solidFill>
                <a:latin typeface="Poor Richard" pitchFamily="18" charset="0"/>
              </a:rPr>
              <a:t>C.ongregación</a:t>
            </a:r>
            <a:r>
              <a:rPr lang="es-PE" sz="1200" dirty="0">
                <a:solidFill>
                  <a:srgbClr val="FFFF00"/>
                </a:solidFill>
                <a:latin typeface="Poor Richard" pitchFamily="18" charset="0"/>
              </a:rPr>
              <a:t> de la Misión.</a:t>
            </a:r>
          </a:p>
          <a:p>
            <a:pPr algn="ctr">
              <a:spcBef>
                <a:spcPts val="0"/>
              </a:spcBef>
              <a:defRPr/>
            </a:pPr>
            <a:r>
              <a:rPr lang="es-PE" sz="1200" dirty="0">
                <a:solidFill>
                  <a:srgbClr val="FFFF00"/>
                </a:solidFill>
                <a:latin typeface="Poor Richard" pitchFamily="18" charset="0"/>
              </a:rPr>
              <a:t> </a:t>
            </a:r>
            <a:r>
              <a:rPr lang="es-PE" sz="1200" dirty="0" err="1" smtClean="0">
                <a:solidFill>
                  <a:srgbClr val="FFFF00"/>
                </a:solidFill>
                <a:latin typeface="Poor Richard" pitchFamily="18" charset="0"/>
              </a:rPr>
              <a:t>Power</a:t>
            </a:r>
            <a:r>
              <a:rPr lang="es-PE" sz="1200" dirty="0" smtClean="0">
                <a:solidFill>
                  <a:srgbClr val="FFFF00"/>
                </a:solidFill>
                <a:latin typeface="Poor Richard" pitchFamily="18" charset="0"/>
              </a:rPr>
              <a:t> Point :  </a:t>
            </a:r>
            <a:r>
              <a:rPr lang="es-PE" sz="1200" dirty="0">
                <a:solidFill>
                  <a:srgbClr val="FFFF00"/>
                </a:solidFill>
                <a:latin typeface="Poor Richard" pitchFamily="18" charset="0"/>
              </a:rPr>
              <a:t>Sor Pilar Caycho Vela  </a:t>
            </a:r>
            <a:r>
              <a:rPr lang="es-PE" sz="1200" dirty="0" smtClean="0">
                <a:solidFill>
                  <a:srgbClr val="FFFF00"/>
                </a:solidFill>
                <a:latin typeface="Poor Richard" pitchFamily="18" charset="0"/>
              </a:rPr>
              <a:t>- Hija </a:t>
            </a:r>
            <a:r>
              <a:rPr lang="es-PE" sz="1200" dirty="0">
                <a:solidFill>
                  <a:srgbClr val="FFFF00"/>
                </a:solidFill>
                <a:latin typeface="Poor Richard" pitchFamily="18" charset="0"/>
              </a:rPr>
              <a:t>de la </a:t>
            </a:r>
            <a:r>
              <a:rPr lang="es-PE" sz="1200" dirty="0" smtClean="0">
                <a:solidFill>
                  <a:srgbClr val="FFFF00"/>
                </a:solidFill>
                <a:latin typeface="Poor Richard" pitchFamily="18" charset="0"/>
              </a:rPr>
              <a:t>Caridad de San Vicente de Paúl</a:t>
            </a:r>
            <a:endParaRPr lang="es-PE" sz="1200" dirty="0">
              <a:solidFill>
                <a:srgbClr val="FFFF00"/>
              </a:solidFill>
              <a:latin typeface="Poor Richard" pitchFamily="18" charset="0"/>
            </a:endParaRPr>
          </a:p>
        </p:txBody>
      </p:sp>
      <p:pic>
        <p:nvPicPr>
          <p:cNvPr id="4098" name="Picture 2" descr="http://cincominutos.com.mx/wp-content/uploads/2013/05/ROSARIO-MISION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56886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6" y="620688"/>
            <a:ext cx="8194220" cy="561778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331640" y="3429580"/>
            <a:ext cx="62646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500" b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Señor </a:t>
            </a:r>
            <a:r>
              <a:rPr lang="es-ES_tradnl" sz="2500" b="1" dirty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Jesús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, Tú </a:t>
            </a:r>
            <a:r>
              <a:rPr lang="es-ES_tradnl" sz="2500" b="1" dirty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que has elegido a 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 tus </a:t>
            </a:r>
            <a:r>
              <a:rPr lang="es-ES_tradnl" sz="2500" b="1" dirty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discípulos para 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 que </a:t>
            </a:r>
            <a:r>
              <a:rPr lang="es-ES_tradnl" sz="2500" b="1" dirty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fueran a anunciar 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tu </a:t>
            </a:r>
            <a:r>
              <a:rPr lang="es-ES_tradnl" sz="2500" b="1" dirty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Reino, a darte a 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 conocer </a:t>
            </a:r>
            <a:r>
              <a:rPr lang="es-ES_tradnl" sz="2500" b="1" dirty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a 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manifestar tu </a:t>
            </a:r>
            <a:r>
              <a:rPr lang="es-ES_tradnl" sz="2500" b="1" dirty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presencia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.</a:t>
            </a:r>
          </a:p>
          <a:p>
            <a:pPr algn="ctr"/>
            <a:r>
              <a:rPr lang="es-ES_tradnl" sz="2500" b="1" dirty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Tú los enviaste sin nada, sin bolsa, sin saco, 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                    sin </a:t>
            </a:r>
            <a:r>
              <a:rPr lang="es-ES_tradnl" sz="2500" b="1" dirty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sandalias, iban solo en tu nombre, para que se manifestaran tu presencia y tu acción en ellos</a:t>
            </a:r>
            <a:r>
              <a:rPr lang="es-ES_tradnl" sz="2500" b="1" dirty="0" smtClean="0">
                <a:solidFill>
                  <a:schemeClr val="bg1"/>
                </a:solidFill>
                <a:effectLst>
                  <a:glow rad="101600">
                    <a:srgbClr val="750805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.</a:t>
            </a:r>
            <a:endParaRPr lang="es-PE" sz="2500" b="1" dirty="0">
              <a:solidFill>
                <a:schemeClr val="bg1"/>
              </a:solidFill>
              <a:effectLst>
                <a:glow rad="101600">
                  <a:srgbClr val="750805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0804" y="620688"/>
            <a:ext cx="316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dirty="0" smtClean="0">
                <a:solidFill>
                  <a:schemeClr val="bg1"/>
                </a:solidFill>
                <a:latin typeface="Square721 Cn BT" panose="020B0406020202050204" pitchFamily="34" charset="0"/>
              </a:rPr>
              <a:t>1. Oración inicial</a:t>
            </a:r>
            <a:endParaRPr lang="es-PE" sz="3600" dirty="0">
              <a:solidFill>
                <a:schemeClr val="bg1"/>
              </a:solidFill>
              <a:latin typeface="Square721 Cn BT" panose="020B04060202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jesus y el espiritu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5446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07504" y="5483894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s-ES_tradnl" sz="2300" b="1" kern="0" dirty="0" smtClean="0">
                <a:solidFill>
                  <a:schemeClr val="bg1"/>
                </a:solidFill>
                <a:effectLst/>
              </a:rPr>
              <a:t>     </a:t>
            </a:r>
            <a:endParaRPr lang="es-PE" sz="23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57822"/>
            <a:ext cx="4824536" cy="480342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ES_tradnl" sz="25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En este momento cuando nos disponemos a reflexionar tu Palabra, te pedimos que nosotros también tengamos tu Espíritu Santo para poder penetrar y profundizar            en tu Palabra.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PE" sz="25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Para conocerte siempre más, para descubrir tu presencia en medio nuestro y vivir como tú nos pides. Danos Señor   </a:t>
            </a:r>
            <a:r>
              <a:rPr lang="es-PE" sz="25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tu </a:t>
            </a:r>
            <a:r>
              <a:rPr lang="es-PE" sz="25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Espíritu Santo. </a:t>
            </a:r>
            <a:endParaRPr lang="es-PE" sz="2500" b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ES_tradnl" sz="25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ENVÍA </a:t>
            </a:r>
            <a:r>
              <a:rPr lang="es-ES_tradnl" sz="25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SEÑOR TU ESPÍRITU, </a:t>
            </a:r>
            <a:r>
              <a:rPr lang="es-ES_tradnl" sz="25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QUE </a:t>
            </a:r>
            <a:r>
              <a:rPr lang="es-ES_tradnl" sz="25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RENUEVE NUESTROS CORAZONES. </a:t>
            </a:r>
            <a:endParaRPr lang="es-PE" sz="25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5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5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8338"/>
            <a:ext cx="8188699" cy="5668974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467544" y="362723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u="sng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</a:rPr>
              <a:t>Motivación</a:t>
            </a:r>
            <a:r>
              <a:rPr lang="es-ES_tradnl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</a:rPr>
              <a:t>: </a:t>
            </a:r>
            <a:r>
              <a:rPr lang="es-ES_tradnl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</a:rPr>
              <a:t>De camino hacia Jerusalén, el Señor decide enviar a un numeroso grupo de discípulos delante de Él, dándole instrucciones para la misión que han de llevar a cabo. 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</a:rPr>
              <a:t>Más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</a:rPr>
              <a:t>tarde, cuando regresan contentos, Jesús les ayudará a interpretar el verdadero sentido del éxito obtenido. Escuchemos. </a:t>
            </a:r>
          </a:p>
        </p:txBody>
      </p:sp>
      <p:sp>
        <p:nvSpPr>
          <p:cNvPr id="7" name="AutoShape 203"/>
          <p:cNvSpPr>
            <a:spLocks noChangeArrowheads="1"/>
          </p:cNvSpPr>
          <p:nvPr/>
        </p:nvSpPr>
        <p:spPr bwMode="auto">
          <a:xfrm>
            <a:off x="559572" y="635918"/>
            <a:ext cx="3724396" cy="704850"/>
          </a:xfrm>
          <a:prstGeom prst="roundRect">
            <a:avLst>
              <a:gd name="adj" fmla="val 16667"/>
            </a:avLst>
          </a:prstGeom>
          <a:solidFill>
            <a:srgbClr val="04D1B3"/>
          </a:solidFill>
          <a:ln w="12700">
            <a:solidFill>
              <a:srgbClr val="70AD47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1400" b="1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LECTIO</a:t>
            </a:r>
            <a:endParaRPr lang="es-PE" sz="1400" b="1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19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dice el texto</a:t>
            </a:r>
            <a:r>
              <a:rPr lang="es-ES_tradnl" sz="19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10,1-12.17-20</a:t>
            </a:r>
            <a:endParaRPr lang="es-PE" sz="190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losmormones.org/wp-content/uploads/2008/07/imposicion_de_man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584775"/>
            <a:ext cx="8136904" cy="55805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02029" y="4581128"/>
            <a:ext cx="81024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aquel tiempo,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designó 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Señor otros setenta y dos y los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envío por 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46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delante, de dos en dos, a todos los pueblos y lugares adonde pensaba ir él.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79712" y="519063"/>
            <a:ext cx="27158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  <a:innerShdw blurRad="63500" dist="50800" dir="13500000">
                    <a:prstClr val="black"/>
                  </a:innerShdw>
                </a:effectLst>
              </a:rPr>
              <a:t>Lucas 10,1-2, 17-20</a:t>
            </a:r>
            <a:endParaRPr lang="es-ES" b="1" cap="none" spc="0" dirty="0">
              <a:ln w="11430"/>
              <a:solidFill>
                <a:schemeClr val="bg1"/>
              </a:solidFill>
              <a:effectLst>
                <a:glow rad="101600">
                  <a:srgbClr val="00B050">
                    <a:alpha val="60000"/>
                  </a:srgbClr>
                </a:glow>
                <a:innerShdw blurRad="63500" dist="50800" dir="13500000">
                  <a:prstClr val="black"/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_L6mywC3bhOU/SJCtqp0U4wI/AAAAAAAAAEo/Q_RPcPTvDOA/S1600-R/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805" y="548680"/>
            <a:ext cx="8154651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1805" y="476672"/>
            <a:ext cx="79386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rgbClr val="46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8900000" algn="bl" rotWithShape="0">
                    <a:schemeClr val="bg1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</a:t>
            </a:r>
            <a:r>
              <a:rPr lang="es-ES" sz="2800" b="1" dirty="0">
                <a:solidFill>
                  <a:srgbClr val="46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8900000" algn="bl" rotWithShape="0">
                    <a:schemeClr val="bg1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 decía: "La </a:t>
            </a:r>
            <a:r>
              <a:rPr lang="es-ES" sz="2800" b="1" dirty="0" smtClean="0">
                <a:solidFill>
                  <a:srgbClr val="46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8900000" algn="bl" rotWithShape="0">
                    <a:schemeClr val="bg1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cosecha es </a:t>
            </a:r>
            <a:r>
              <a:rPr lang="es-ES" sz="2800" b="1" dirty="0">
                <a:solidFill>
                  <a:srgbClr val="46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8900000" algn="bl" rotWithShape="0">
                    <a:schemeClr val="bg1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abundante y los obreros pocos; </a:t>
            </a:r>
            <a:r>
              <a:rPr lang="es-ES" sz="2800" b="1" dirty="0" smtClean="0">
                <a:solidFill>
                  <a:srgbClr val="46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8900000" algn="bl" rotWithShape="0">
                    <a:schemeClr val="bg1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rueguen, pues, al </a:t>
            </a:r>
            <a:r>
              <a:rPr lang="es-ES" sz="2800" b="1" dirty="0">
                <a:solidFill>
                  <a:srgbClr val="46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8900000" algn="bl" rotWithShape="0">
                    <a:schemeClr val="bg1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dueño de la </a:t>
            </a:r>
            <a:r>
              <a:rPr lang="es-ES" sz="2800" b="1" dirty="0" smtClean="0">
                <a:solidFill>
                  <a:srgbClr val="46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8900000" algn="bl" rotWithShape="0">
                    <a:schemeClr val="bg1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cosecha </a:t>
            </a:r>
            <a:r>
              <a:rPr lang="es-ES" sz="2800" b="1" dirty="0">
                <a:solidFill>
                  <a:srgbClr val="46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8900000" algn="bl" rotWithShape="0">
                    <a:schemeClr val="bg1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mande obreros a </a:t>
            </a:r>
            <a:r>
              <a:rPr lang="es-ES" sz="2800" b="1" dirty="0" smtClean="0">
                <a:solidFill>
                  <a:srgbClr val="46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8900000" algn="bl" rotWithShape="0">
                    <a:schemeClr val="bg1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recogerla. </a:t>
            </a:r>
            <a:endParaRPr lang="es-ES" sz="2800" b="1" dirty="0">
              <a:solidFill>
                <a:srgbClr val="4600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50800" dist="38100" dir="18900000" algn="bl" rotWithShape="0">
                  <a:schemeClr val="bg1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10873</TotalTime>
  <Words>1899</Words>
  <Application>Microsoft Office PowerPoint</Application>
  <PresentationFormat>Presentación en pantalla (4:3)</PresentationFormat>
  <Paragraphs>110</Paragraphs>
  <Slides>44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44</vt:i4>
      </vt:variant>
    </vt:vector>
  </HeadingPairs>
  <TitlesOfParts>
    <vt:vector size="66" baseType="lpstr">
      <vt:lpstr>Arial Unicode MS</vt:lpstr>
      <vt:lpstr>Adobe Garamond Pro</vt:lpstr>
      <vt:lpstr>Agency FB</vt:lpstr>
      <vt:lpstr>Arial</vt:lpstr>
      <vt:lpstr>Arial Rounded MT Bold</vt:lpstr>
      <vt:lpstr>Calibri</vt:lpstr>
      <vt:lpstr>Comic Sans MS</vt:lpstr>
      <vt:lpstr>Poor Richard</vt:lpstr>
      <vt:lpstr>Square721 Cn BT</vt:lpstr>
      <vt:lpstr>Stencil</vt:lpstr>
      <vt:lpstr>Stencil Std</vt:lpstr>
      <vt:lpstr>Tahoma</vt:lpstr>
      <vt:lpstr>Tekton Pro</vt:lpstr>
      <vt:lpstr>Times</vt:lpstr>
      <vt:lpstr>Times New Roman</vt:lpstr>
      <vt:lpstr>Verdana</vt:lpstr>
      <vt:lpstr>Wingdings</vt:lpstr>
      <vt:lpstr>Diseño predeterminado</vt:lpstr>
      <vt:lpstr>En blanco</vt:lpstr>
      <vt:lpstr>1_Diseño predeterminado</vt:lpstr>
      <vt:lpstr>1_colormaster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evangelio</dc:title>
  <dc:subject>stbenet@benedictinescat.com</dc:subject>
  <dc:creator>Regina</dc:creator>
  <cp:lastModifiedBy>PILAR</cp:lastModifiedBy>
  <cp:revision>545</cp:revision>
  <dcterms:created xsi:type="dcterms:W3CDTF">2004-01-10T22:24:07Z</dcterms:created>
  <dcterms:modified xsi:type="dcterms:W3CDTF">2019-07-03T01:46:22Z</dcterms:modified>
</cp:coreProperties>
</file>