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3" r:id="rId11"/>
  </p:sldMasterIdLst>
  <p:notesMasterIdLst>
    <p:notesMasterId r:id="rId44"/>
  </p:notesMasterIdLst>
  <p:sldIdLst>
    <p:sldId id="289" r:id="rId12"/>
    <p:sldId id="29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8001A-2521-4823-B7F4-BF280D9E29BC}" type="datetimeFigureOut">
              <a:rPr lang="es-PE" smtClean="0"/>
              <a:t>10/06/2019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80FF-CDE3-4726-96D9-932A7DA4D2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7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8229-4A74-4A91-9A6D-AE070569B78D}" type="slidenum">
              <a:rPr lang="es-PE" smtClean="0">
                <a:solidFill>
                  <a:prstClr val="black"/>
                </a:solidFill>
              </a:rPr>
              <a:pPr/>
              <a:t>8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E4AA-5785-40D3-898D-CBA823E202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14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90D5-4953-40E5-81A5-1AA7A0F545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5516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26E3-7F71-4EC3-8181-350A4E7946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6734"/>
      </p:ext>
    </p:extLst>
  </p:cSld>
  <p:clrMapOvr>
    <a:masterClrMapping/>
  </p:clrMapOvr>
  <p:transition spd="med">
    <p:comb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6A10-0FFF-4C78-928F-22379A3D569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67105"/>
      </p:ext>
    </p:extLst>
  </p:cSld>
  <p:clrMapOvr>
    <a:masterClrMapping/>
  </p:clrMapOvr>
  <p:transition spd="med">
    <p:comb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D17C-47DE-4343-81A6-FE57D54BDCB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15510"/>
      </p:ext>
    </p:extLst>
  </p:cSld>
  <p:clrMapOvr>
    <a:masterClrMapping/>
  </p:clrMapOvr>
  <p:transition spd="med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5EF5-5DFA-4AFF-A77C-68BFEFAE5C6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354"/>
      </p:ext>
    </p:extLst>
  </p:cSld>
  <p:clrMapOvr>
    <a:masterClrMapping/>
  </p:clrMapOvr>
  <p:transition spd="med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3D1C-F5B6-4FAB-B86F-A6A7354752B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8267"/>
      </p:ext>
    </p:extLst>
  </p:cSld>
  <p:clrMapOvr>
    <a:masterClrMapping/>
  </p:clrMapOvr>
  <p:transition spd="med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B26F-3262-42F7-A66F-A84C5B447E5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7025"/>
      </p:ext>
    </p:extLst>
  </p:cSld>
  <p:clrMapOvr>
    <a:masterClrMapping/>
  </p:clrMapOvr>
  <p:transition spd="med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0866-A040-4474-BF17-F7222A75845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0600"/>
      </p:ext>
    </p:extLst>
  </p:cSld>
  <p:clrMapOvr>
    <a:masterClrMapping/>
  </p:clrMapOvr>
  <p:transition spd="med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0595-7946-4BE4-8E30-7DF264D327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6909"/>
      </p:ext>
    </p:extLst>
  </p:cSld>
  <p:clrMapOvr>
    <a:masterClrMapping/>
  </p:clrMapOvr>
  <p:transition spd="med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3A37-1E4E-4EA2-8CEA-955CFCC0CF9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20"/>
      </p:ext>
    </p:extLst>
  </p:cSld>
  <p:clrMapOvr>
    <a:masterClrMapping/>
  </p:clrMapOvr>
  <p:transition spd="med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816A-A2B4-461E-AF81-1EF719317DE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1586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B21B-D6F4-4FBB-A943-3ED455AFD4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76799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65DC-039C-43CA-AC27-F92D8897DF4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73728"/>
      </p:ext>
    </p:extLst>
  </p:cSld>
  <p:clrMapOvr>
    <a:masterClrMapping/>
  </p:clrMapOvr>
  <p:transition spd="med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45DDEB-AB04-40FC-BA27-C39B5E86DBE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38445"/>
      </p:ext>
    </p:extLst>
  </p:cSld>
  <p:clrMapOvr>
    <a:masterClrMapping/>
  </p:clrMapOvr>
  <p:transition spd="med">
    <p:comb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EF654-F3DA-405C-969B-43A3D6044D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5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5405-2406-4B89-A041-4FBCD24C06F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13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99AB-F664-4AB0-B170-CD4300BB1A3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01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5F4F-A6EF-4FFD-934D-F2C21713657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899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D869-338E-4049-BDF5-98B1B1E3F0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034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1976-339D-4E04-BF5B-0971679C97D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16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DDA5-B7DB-4516-88AC-53083D49BD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875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383F-EA44-41A3-9F04-91E76D42BB1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7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4A1-21C7-41AB-A922-335262DC31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22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F5465-1ABF-4608-9988-75B1652FA0C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11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A388-183F-49AB-B113-90C58D7020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164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4173-B3CF-4F16-9705-B9C80F74AF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65B8B-573E-4AE8-80C5-8A0FFE2364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F8D26-3554-457D-AFC2-72A9AB1E1B4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02BC5-9542-4FF6-AE43-0303343EC9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9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1D20-55B3-4142-998E-4D7154A104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0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94EC-E6B0-441D-A980-2B7D484837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F91-D86D-4103-A03E-6687BA7A32E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2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7EA27-2508-4830-B397-EE0F76D8F90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96E8-5415-4749-BEAA-A736C7C0D9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86593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E788-44DB-438F-B489-B2C42BF86A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4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59D48-955B-4CE0-A063-9F977DEEE8B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89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06D0-1536-47ED-97BA-C703C6B3917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7EF1-C9DA-4BCE-9AF4-EA3DB59D013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A2C75-8F41-4EDE-8BCB-E8A172198D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5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11AA-ABC6-425A-85C1-FC1AAFF8669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7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FCF4-92AC-4118-9063-21240BBC3BA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1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AF481-D23D-4E06-B585-E62336EAD43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80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88DD-0514-4A6F-A305-41AE28E8EE8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51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17C9-D50A-45F0-BCEB-32E57FA3A7A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1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21B7-3DE1-4E1B-A0D5-9D197CB6F1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8498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F269-C918-4CC8-AE66-BBF077A198E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7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8EC73-6C27-494A-B0E2-EFDA6D6973E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6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18A1-296D-4114-9E92-6D9EE77F163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9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DC9F-3153-4958-A8F8-5C20239D41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60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5C60-B01C-412C-8D2E-7AF7E2049CD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1CB0-DA72-4E22-8A76-1289547E10B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44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D3CC-6440-4A6F-9912-D8C829CC7AF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B317-8270-4F42-A1EB-1BC60FCEC49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8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2A7C4-C95A-4975-A01E-99933C255DC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44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A43C1-FD26-4D55-A4FD-3715196599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7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E7D4-5FA6-41F2-BC8E-7BD680A461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372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1C68-6533-48E6-AC26-D541958A1D2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B25A-2DF9-42BE-86A0-19CB39F9917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44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3DC3C-6D04-4C31-B713-38AD3CF54A4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7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4D4A5-B4D4-4489-A917-8E2932C460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0271C-88A3-4228-859B-7A0ACE3CCF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7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8C5B-55AF-4318-896B-1BE404C361C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8631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3D0F-6C87-4D41-B46D-96203F7A7C9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0525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EAF7-E4E3-44EF-8ACC-7E1757406EC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9215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4836-377D-4F4A-8506-7A3A66895B4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44044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EF50-EF19-46E7-B805-FAF42C8EF6C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404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6F70-2B80-477E-AAB7-9CD01A46CF4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9810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4BF8-1FE1-4AC2-BC18-7EFC9B3A925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52566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93F9-7068-4D9E-BF89-D282ABF0F2A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9341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C286-3F3C-4AE7-80A7-AA94A55CC5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63604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5A12-1126-4B67-8A9B-8A93A47CB62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8622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13AC-FC35-4FD5-9EA0-CB6EE1ADFBD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192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3A97-8BE6-4B83-967F-C7FB43CD8F4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99618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92680-E80F-444C-A887-B97FFCFC170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16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200B-F346-45EC-9FFE-7861898E8A6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60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5DB1F-DE70-4C48-989E-1B8906C75BC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2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9209-7222-47B3-B056-C61B5AAD90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0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794-26A7-4C9B-A567-B17AF231BE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5672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A8C9-254F-4AC9-9F24-99A3C0F449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4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2F45-F9D6-4E34-87AC-D69E5B9226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29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E89E6-DD0A-4860-A67C-AFAA4CEAA7E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C740-FE68-4530-802A-E758A2619DE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9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B5A7-3CED-4287-91F5-CE8CFB5E3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3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3BA85-ADF7-4FE7-B95D-F8548BE88B2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26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F1504-F64B-4D54-A328-382547409C6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87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536-0644-4CD5-B0DD-A5C1DCB1DD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2141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2379-2948-46B1-BF88-7554B8B079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30980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2124-ADD3-4006-B223-2E29E9DC624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56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A4B9-CF25-42B2-AA02-E51A170A28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686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27DB-6EF2-493E-8C5A-4FCCD7B9AC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3885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1428-7060-4685-BA9B-04D40A28B6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9262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B07B-C5DC-45AC-B35D-CA08764777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070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3AE3-0D70-42F3-B9CA-E1569FEC84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671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CBFD-1ED7-432B-9A4F-FBD05FCFC1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904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2C58-AF03-4B1B-B03E-F5605C256B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2259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614E-58C0-4B4D-A562-2DC25E8F814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7793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798D-19CE-42E3-B36B-7EBA49987C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8850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53C4-964F-4E86-B6C3-E9147A9DEA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9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6FA0-FDB0-41FE-89EF-756D92391D5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7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BFFE-0743-4FC7-BAAA-E1E2D4140A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4461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BDB2-51EE-44B6-85FA-E3D788D4892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111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7973-8123-445D-9AC9-8E1491AC6D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1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4337C-B00B-43C6-8D7E-057C085901C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71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AD6F-18D8-425F-8BB1-3A4C0BD98C7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3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9DCE-A01F-4059-BD01-DB22E8E2BBA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8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2B13-7A0C-4F54-828F-9191F3CF32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72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3A1-52A2-47FC-9FAE-0F56CA3397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8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3891-CEFF-43B4-B1EF-6680EBB1B3B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56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5B2E-DA9D-41F8-8E8F-28C3D4D6C3B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C0E8-3331-4027-A449-FADF85C9F90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6571-418E-4154-846F-CDFD20081D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87718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A0EC-F7BC-4156-9264-8A94AAA584C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98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065C-D223-479B-97BA-70C1EB4C483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1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9D844-7E12-4B8D-977B-684DF92E53B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86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A311-680A-455A-9199-64FFA8AFAD2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95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C8C7-5410-4B76-A5F7-039FE3CDBF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28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52DB4-99A2-4B57-80F8-FEDD1D32A1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153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ABED9-BEE5-44EB-87CB-50ACF200706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797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3DFB9-9532-440A-95B1-1A557025BB0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7FB2-FC4F-4426-AFCC-C01091B2177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9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2BF11-FAE9-4551-A42D-F18BD8517B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E50F1-226B-4D1A-9396-19F5BEFAB4F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23F81A-697F-4C9F-BAF0-24E568F077E8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240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1B3E20-350E-4084-8E1B-63C6625370D9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1BE1C-AF5C-45F6-AE5D-6613C48DB296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ABAE4-D066-4B88-8F90-AA5EA96A184B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73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4C6D96-9709-4160-917D-93590C234DD0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8BB65-1B34-4D4D-9FD5-00F17A11274A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58535-99D4-4F96-A747-95185B2FC1D6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F2287-6EF5-4053-8F80-56355D032DCD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9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910C90-11B3-4B05-AB81-6EC42F498C99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C09D9-B88A-48F3-922C-24AB12BBFEA8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5. Esta es la luz de Cri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1" y="457775"/>
            <a:ext cx="8152325" cy="5981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2352126" y="6056934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10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9" y="435118"/>
            <a:ext cx="8220443" cy="60300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7585" y="473755"/>
            <a:ext cx="38668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69"/>
                </a:solidFill>
                <a:effectLst>
                  <a:outerShdw blurRad="101600" dist="50800" sx="101000" sy="1010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Pues no hablará por su cuenta, sino que hablará lo que oiga y les comunicará lo que está por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69"/>
                </a:solidFill>
                <a:effectLst>
                  <a:outerShdw blurRad="101600" dist="50800" sx="101000" sy="1010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venir.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44380" y="4649312"/>
            <a:ext cx="40371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69"/>
                </a:solidFill>
                <a:effectLst>
                  <a:outerShdw blurRad="101600" dist="63500" dir="18000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Él me glorificará, porque recibirá de lo mío y se lo comunicará a ustedes.</a:t>
            </a:r>
          </a:p>
        </p:txBody>
      </p:sp>
    </p:spTree>
    <p:extLst>
      <p:ext uri="{BB962C8B-B14F-4D97-AF65-F5344CB8AC3E}">
        <p14:creationId xmlns:p14="http://schemas.microsoft.com/office/powerpoint/2010/main" val="7252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adre hijo y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030"/>
            <a:ext cx="8174180" cy="6010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74172" y="4195639"/>
            <a:ext cx="836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outerShdw blurRad="88900" dist="762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Todo lo que es del Padre, es mío. Por eso les  he dicho que tomará de lo mío y se lo anunciará a ustedes.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outerShdw blurRad="88900" dist="762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Palabra del Señor.</a:t>
            </a:r>
          </a:p>
        </p:txBody>
      </p:sp>
    </p:spTree>
    <p:extLst>
      <p:ext uri="{BB962C8B-B14F-4D97-AF65-F5344CB8AC3E}">
        <p14:creationId xmlns:p14="http://schemas.microsoft.com/office/powerpoint/2010/main" val="3373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/>
          <a:stretch/>
        </p:blipFill>
        <p:spPr>
          <a:xfrm>
            <a:off x="412124" y="426029"/>
            <a:ext cx="8242479" cy="6052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77296" y="813260"/>
            <a:ext cx="517730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Juan 16, 12-15   En aquel tiempo , dijo Jesús a sus discípulos:</a:t>
            </a:r>
            <a:r>
              <a:rPr lang="es-ES" sz="12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   </a:t>
            </a:r>
            <a:r>
              <a:rPr lang="es-ES" sz="28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«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Muchas cosas me quedan por decirles, pero ustedes no las pueden comprender por ahora; cuando venga él, el Espíritu de la verdad, los guiará hasta la verdad plena. Pues no hablará por su cuenta, sino que hablará lo que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oiga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y les comunicará  lo que está por venir. </a:t>
            </a:r>
            <a:r>
              <a:rPr lang="es-ES" sz="12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Él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me glorificará, porque recibirá de lo mío y se lo comunicará a ustedes.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Todo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lo que es del Padre es mío.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Por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eso les he dicho que tomará de lo mío y se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los anunciará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a ustedes”.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50800" dir="10200000" algn="r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Palabra del Señor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4510" y="387392"/>
            <a:ext cx="8161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outerShdw blurRad="88900" dist="76200" dir="4200000" algn="t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Cada uno puede leer en voz alta el versículo que más le llamó la atención </a:t>
            </a:r>
            <a:endParaRPr lang="es-PE" sz="2000" b="1" dirty="0">
              <a:solidFill>
                <a:srgbClr val="FFFFFF"/>
              </a:solidFill>
              <a:effectLst>
                <a:outerShdw blurRad="88900" dist="76200" dir="4200000" algn="t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5" y="439603"/>
            <a:ext cx="8167310" cy="6030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2940429" y="327131"/>
            <a:ext cx="55595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Preguntas para la lectura: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9718" y="4715587"/>
            <a:ext cx="8399127" cy="1754326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latin typeface="Berlin Sans FB" panose="020E0602020502020306" pitchFamily="34" charset="0"/>
              </a:rPr>
              <a:t>Cuando Jesús no esté, ¿cuál será la función del Espíritu respecto a los discípulos?</a:t>
            </a:r>
            <a:endParaRPr lang="es-PE" sz="3600" dirty="0">
              <a:solidFill>
                <a:srgbClr val="FFFFFF"/>
              </a:solidFill>
              <a:effectLst>
                <a:outerShdw blurRad="50800" dist="38100" algn="l" rotWithShape="0">
                  <a:srgbClr val="FF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8" y="433118"/>
            <a:ext cx="8183317" cy="6006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Rectángulo"/>
          <p:cNvSpPr/>
          <p:nvPr/>
        </p:nvSpPr>
        <p:spPr>
          <a:xfrm>
            <a:off x="529238" y="433118"/>
            <a:ext cx="7990135" cy="196235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Condensed" panose="02060603050405020104" pitchFamily="18" charset="0"/>
                <a:cs typeface="Times New Roman" pitchFamily="18" charset="0"/>
              </a:rPr>
              <a:t>¿Qué relación hay entre el Espíritu Santo y la verdad?</a:t>
            </a:r>
            <a:endParaRPr lang="es-PE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 Condensed" panose="020606030504050201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405685"/>
            <a:ext cx="8202814" cy="6072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73110" y="3850784"/>
            <a:ext cx="7984901" cy="2382592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¿Cómo es la relación que </a:t>
            </a:r>
            <a:r>
              <a:rPr lang="es-ES" sz="36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 </a:t>
            </a:r>
            <a:r>
              <a:rPr lang="es-E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establece entre                                  el Espíritu y Jesús?</a:t>
            </a:r>
            <a:endParaRPr lang="es-PE" sz="36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7" y="430570"/>
            <a:ext cx="8233827" cy="6034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5 CuadroTexto"/>
          <p:cNvSpPr txBox="1"/>
          <p:nvPr/>
        </p:nvSpPr>
        <p:spPr>
          <a:xfrm>
            <a:off x="4121240" y="3825025"/>
            <a:ext cx="4323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¿Qué dice Jesús respecto al Padre?</a:t>
            </a:r>
            <a:endParaRPr lang="es-PE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srgbClr val="FF0000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" y="422812"/>
            <a:ext cx="8178085" cy="611267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3365" y="1184856"/>
            <a:ext cx="4031088" cy="43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PE" sz="24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889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Motivación: El evangelio de hoy nos ha ayudado a profundizar en lo que significa que Dios, siendo uno, sea a la vez comunidad, relación interpersonal. </a:t>
            </a:r>
            <a:r>
              <a:rPr lang="es-PE" sz="2400" b="1" i="1" dirty="0" smtClean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889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Esta </a:t>
            </a:r>
            <a:r>
              <a:rPr lang="es-PE" sz="24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889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reflexión tiene consecuencias muy claras a la hora de ser y actuar como discípulos que creen en un Dios Trinidad.</a:t>
            </a:r>
          </a:p>
        </p:txBody>
      </p:sp>
      <p:sp>
        <p:nvSpPr>
          <p:cNvPr id="2" name="Rectángulo redondeado 27"/>
          <p:cNvSpPr>
            <a:spLocks noChangeArrowheads="1"/>
          </p:cNvSpPr>
          <p:nvPr/>
        </p:nvSpPr>
        <p:spPr bwMode="auto">
          <a:xfrm>
            <a:off x="420953" y="422811"/>
            <a:ext cx="2811644" cy="8779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kumimoji="0" lang="es-P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2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6" y="403851"/>
            <a:ext cx="8234860" cy="60842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76750" y="3379514"/>
            <a:ext cx="583921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Siendo nuestra fe en un Dios que es Padre, Hijo y Espíritu Santo, ¿de qué manera me relaciono con cada uno de ellos personalmente?, ¿en qué expreso mi fe en cada                     uno de ellos?.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4480" y="18573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7" y="404045"/>
            <a:ext cx="8197471" cy="6063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70491" y="2523183"/>
            <a:ext cx="30071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6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¿lo siento a Dios como mi Padre?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6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¿Es Él Alguien en quien confío y espero?.</a:t>
            </a:r>
            <a:endParaRPr lang="es-ES" sz="3200" b="1" dirty="0">
              <a:solidFill>
                <a:srgbClr val="FFFF6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accent1">
                    <a:lumMod val="50000"/>
                  </a:schemeClr>
                </a:outerShdw>
              </a:effectLst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6951" y="2020166"/>
            <a:ext cx="3445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es-PE" sz="3200" b="1" kern="0" dirty="0">
                <a:solidFill>
                  <a:srgbClr val="FFFF6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¿De qué manera experimento la PATERNIDAD de Dios? </a:t>
            </a:r>
          </a:p>
        </p:txBody>
      </p:sp>
    </p:spTree>
    <p:extLst>
      <p:ext uri="{BB962C8B-B14F-4D97-AF65-F5344CB8AC3E}">
        <p14:creationId xmlns:p14="http://schemas.microsoft.com/office/powerpoint/2010/main" val="19502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" y="395498"/>
            <a:ext cx="8188178" cy="6048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84168" y="369740"/>
            <a:ext cx="2539478" cy="64633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Juan16, 12-15</a:t>
            </a:r>
          </a:p>
        </p:txBody>
      </p:sp>
      <p:sp>
        <p:nvSpPr>
          <p:cNvPr id="4" name="4 Rectángulo"/>
          <p:cNvSpPr/>
          <p:nvPr/>
        </p:nvSpPr>
        <p:spPr>
          <a:xfrm>
            <a:off x="652112" y="4403837"/>
            <a:ext cx="7780647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69"/>
                </a:solidFill>
                <a:effectLst>
                  <a:outerShdw blurRad="279400" dist="50800" dir="10560000" algn="l" rotWithShape="0">
                    <a:prstClr val="black"/>
                  </a:outerShdw>
                </a:effectLst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EL ESPÍRITU LES GUIARÁ HASTA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69"/>
                </a:solidFill>
                <a:effectLst>
                  <a:outerShdw blurRad="279400" dist="50800" dir="10560000" algn="l" rotWithShape="0">
                    <a:prstClr val="black"/>
                  </a:outerShdw>
                </a:effectLst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LA VERDAD PLENA</a:t>
            </a:r>
            <a:endParaRPr lang="es-ES_tradnl" sz="2800" dirty="0">
              <a:solidFill>
                <a:srgbClr val="FFFF69"/>
              </a:solidFill>
              <a:effectLst>
                <a:outerShdw blurRad="279400" dist="50800" dir="10560000" algn="l" rotWithShape="0">
                  <a:prstClr val="black"/>
                </a:outerShdw>
              </a:effectLst>
              <a:latin typeface="AR JULIAN" panose="02000000000000000000" pitchFamily="2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70016" y="6053226"/>
            <a:ext cx="1426994" cy="40011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16 junio 2019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48346" y="369739"/>
            <a:ext cx="4535777" cy="646331"/>
            <a:chOff x="696" y="721"/>
            <a:chExt cx="6840" cy="86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PE" sz="1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Rounded MT Bold" panose="020F0704030504030204" pitchFamily="34" charset="0"/>
                </a:rPr>
                <a:t>LECTIO DIVINA – SANTÍSIMA TRINIDAD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PE" sz="9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 Rounded MT Bold" panose="020F0704030504030204" pitchFamily="34" charset="0"/>
                </a:rPr>
                <a:t>EL ESPÍRITU LES GUIARÁ HASTA LA VERDAD PLENA</a:t>
              </a:r>
              <a:endPara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9" name="Picture 5" descr="pascu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721"/>
              <a:ext cx="72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93300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0" y="420833"/>
            <a:ext cx="8194903" cy="601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Rectángulo"/>
          <p:cNvSpPr/>
          <p:nvPr/>
        </p:nvSpPr>
        <p:spPr>
          <a:xfrm>
            <a:off x="785786" y="21431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71288" y="525467"/>
            <a:ext cx="409548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dirty="0">
                <a:solidFill>
                  <a:srgbClr val="FFFF00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latin typeface="AR ESSENCE" panose="02000000000000000000" pitchFamily="2" charset="0"/>
              </a:rPr>
              <a:t>¿Tengo a Jesús como mi proyecto de vida, como Aquel que me enseña a vivir como Dios quiere?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FFFF00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latin typeface="AR ESSENCE" panose="02000000000000000000" pitchFamily="2" charset="0"/>
              </a:rPr>
              <a:t>¿Lo reconozco como el camino hacia el Padre, en quien encuentro Vida y Salvación?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0" y="419123"/>
            <a:ext cx="8203844" cy="6046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01599" y="1918664"/>
            <a:ext cx="55379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4C0000"/>
                  </a:outerShdw>
                </a:effectLst>
                <a:latin typeface="Berlin Sans FB" panose="020E0602020502020306" pitchFamily="34" charset="0"/>
              </a:rPr>
              <a:t>¿De qué manera me relaciono con el Espíritu Santo y qué actitud tengo ante Él para que el Señor me llene de su presencia y de su amor? 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4C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santo evangelio: la tri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429943"/>
            <a:ext cx="8138419" cy="60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223" y="5418627"/>
            <a:ext cx="6761408" cy="1033688"/>
          </a:xfrm>
        </p:spPr>
        <p:txBody>
          <a:bodyPr/>
          <a:lstStyle/>
          <a:p>
            <a:pPr algn="ctr">
              <a:buNone/>
            </a:pPr>
            <a:r>
              <a:rPr lang="es-ES_tradnl" sz="18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Luego de un tiempo de meditación personal, compartimos con sencillez nuestra reflexión, lo que el texto ME dice a mi propia realidad y situación personal.</a:t>
            </a:r>
            <a:endParaRPr lang="es-PE" sz="18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8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8" y="464361"/>
            <a:ext cx="8203635" cy="60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316" y="4437681"/>
            <a:ext cx="7983760" cy="1656184"/>
          </a:xfrm>
        </p:spPr>
        <p:txBody>
          <a:bodyPr/>
          <a:lstStyle/>
          <a:p>
            <a:r>
              <a:rPr lang="es-PE" sz="2400" u="sng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</a:rPr>
              <a:t>Motivación</a:t>
            </a:r>
            <a:r>
              <a:rPr lang="es-PE" sz="240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</a:rPr>
              <a:t>: En clima de oración, nos ponemos a la escucha del Espíritu Santo, para que nos haga comprender la verdad plena sobre Dios y para que nos otorgue la fuerza de vivir en coherencia con la fe que profesamos.</a:t>
            </a:r>
          </a:p>
        </p:txBody>
      </p:sp>
      <p:sp>
        <p:nvSpPr>
          <p:cNvPr id="2" name="Rectángulo redondeado 28"/>
          <p:cNvSpPr>
            <a:spLocks noChangeArrowheads="1"/>
          </p:cNvSpPr>
          <p:nvPr/>
        </p:nvSpPr>
        <p:spPr bwMode="auto">
          <a:xfrm>
            <a:off x="451378" y="464361"/>
            <a:ext cx="2278943" cy="8106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¿Qué le digo al Señor motivado por su Palabra?</a:t>
            </a:r>
            <a:endParaRPr kumimoji="0" lang="es-P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1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l evangelio hoy la tri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410514"/>
            <a:ext cx="8138420" cy="60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95536" y="5539928"/>
            <a:ext cx="8346871" cy="92333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0C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</p:txBody>
      </p:sp>
    </p:spTree>
    <p:extLst>
      <p:ext uri="{BB962C8B-B14F-4D97-AF65-F5344CB8AC3E}">
        <p14:creationId xmlns:p14="http://schemas.microsoft.com/office/powerpoint/2010/main" val="42576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8" y="410903"/>
            <a:ext cx="8128520" cy="6067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73200" y="308422"/>
            <a:ext cx="1966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1688" y="790715"/>
            <a:ext cx="7986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3200" i="1" dirty="0"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7282" y="893197"/>
            <a:ext cx="7983760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Cuando contemplo  el cielo, obra de tus dedos, la luna y las estrellas  que has creado, ¿qué es el hombre, para que te acuerdes de él, el ser </a:t>
            </a:r>
            <a:endParaRPr lang="es-PE" sz="2800" i="1" kern="0" dirty="0" smtClean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i="1" kern="0" dirty="0" smtClean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humano </a:t>
            </a: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para </a:t>
            </a:r>
            <a:endParaRPr lang="es-PE" sz="2800" i="1" kern="0" dirty="0" smtClean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800" i="1" kern="0" dirty="0" smtClean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darle </a:t>
            </a: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poder?</a:t>
            </a:r>
          </a:p>
          <a:p>
            <a:pPr marL="0" indent="0">
              <a:spcBef>
                <a:spcPts val="0"/>
              </a:spcBef>
              <a:buNone/>
            </a:pPr>
            <a:endParaRPr lang="es-PE" sz="2800" i="1" kern="0" dirty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11355" y="4880276"/>
            <a:ext cx="6090680" cy="9246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Señor,  dueño nuestro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,              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¡qué admirable es </a:t>
            </a:r>
            <a:b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</a:b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tu nombre en toda la tierra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!</a:t>
            </a:r>
            <a:endParaRPr lang="es-PE" sz="2800" i="1" kern="0" dirty="0">
              <a:solidFill>
                <a:schemeClr val="bg1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que admirable sobre todo la ti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449151"/>
            <a:ext cx="8164178" cy="5990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0369" y="4617748"/>
            <a:ext cx="5036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48436" y="1369474"/>
            <a:ext cx="7596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3200" i="1" dirty="0">
              <a:solidFill>
                <a:srgbClr val="FFFFFF"/>
              </a:solidFill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667" y="449151"/>
            <a:ext cx="8164178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Lo hiciste poco inferior a los ángeles,</a:t>
            </a:r>
            <a:b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</a:b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lo coronaste de gloria y dignidad,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le diste el mando sobre las obras de tus manos.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800" i="1" kern="0" dirty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1415" y="3347690"/>
            <a:ext cx="6090680" cy="9246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Señor,  dueño nuestro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,              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¡qué admirable es </a:t>
            </a:r>
            <a:b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</a:b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tu nombre en toda la tierra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!</a:t>
            </a:r>
            <a:endParaRPr lang="es-PE" sz="2800" i="1" kern="0" dirty="0">
              <a:solidFill>
                <a:schemeClr val="bg1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rebaÃ±os de ovejas y toros, y hasta las bestias del campo, las aves del cielo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6" y="430422"/>
            <a:ext cx="8232975" cy="60787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1491" y="430422"/>
            <a:ext cx="8164178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 smtClean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Todo </a:t>
            </a:r>
            <a:r>
              <a:rPr lang="es-PE" sz="2800" i="1" kern="0" dirty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lo sometiste bajo sus pies; rebaños de ovejas y toros, y hasta las bestias del campo, las aves del cielo, los peces del  mar que trazan sendas por el mar.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800" i="1" kern="0" dirty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2156" y="3322749"/>
            <a:ext cx="3053517" cy="22246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Señor,  dueño nuestro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,              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¡qué admirable es </a:t>
            </a:r>
            <a:b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</a:b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tu nombre en toda la tierra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rgbClr val="3E0000"/>
                  </a:glow>
                </a:effectLst>
                <a:latin typeface="Bodoni MT Black" panose="02070A03080606020203" pitchFamily="18" charset="0"/>
              </a:rPr>
              <a:t>!</a:t>
            </a:r>
            <a:endParaRPr lang="es-PE" sz="2800" i="1" kern="0" dirty="0">
              <a:solidFill>
                <a:schemeClr val="bg1"/>
              </a:solidFill>
              <a:effectLst>
                <a:glow rad="101600">
                  <a:srgbClr val="3E0000"/>
                </a:glo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449784"/>
            <a:ext cx="8178111" cy="59896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3614" y="1275012"/>
            <a:ext cx="8075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Motivación: San Vicente encontró en la Santísima Trinidad el mejor modelo para la vida fraterna. </a:t>
            </a:r>
            <a:r>
              <a:rPr lang="es-ES_tradnl" sz="2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                                                                     A </a:t>
            </a:r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las Hijas de la Caridad les dice: </a:t>
            </a:r>
            <a:endParaRPr lang="es-PE" sz="2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 </a:t>
            </a:r>
            <a:endParaRPr lang="es-PE" sz="2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“En primer lugar, entre ustedes debe haber una gran unión y, si es posible, semejante a la de las tres personas de la santísima Trinidad; porque, ¿cómo, mis queridas hermanas, podrían ejercer la caridad y la mansedumbre con los pobres, si no la tuvieran con ustedes mismas? (IX, 66). </a:t>
            </a:r>
          </a:p>
          <a:p>
            <a:pPr algn="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Un medio para practicar este respeto cordial, es </a:t>
            </a:r>
          </a:p>
          <a:p>
            <a:pPr algn="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representarme con frecuencia a las tres personas de</a:t>
            </a:r>
          </a:p>
          <a:p>
            <a:pPr algn="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 la santísima Trinidad, que forman una sola unidad. </a:t>
            </a:r>
          </a:p>
          <a:p>
            <a:pPr algn="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Ellas se tienen continuamente entre sí este </a:t>
            </a:r>
          </a:p>
          <a:p>
            <a:pPr algn="r"/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respeto amoroso</a:t>
            </a:r>
            <a:r>
              <a:rPr lang="es-ES_tradnl" sz="20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”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s-ES_tradnl" sz="1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(IX, 147). </a:t>
            </a:r>
            <a:endParaRPr lang="es-PE" sz="1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redondeado 30"/>
          <p:cNvSpPr>
            <a:spLocks noChangeArrowheads="1"/>
          </p:cNvSpPr>
          <p:nvPr/>
        </p:nvSpPr>
        <p:spPr bwMode="auto">
          <a:xfrm>
            <a:off x="548532" y="449784"/>
            <a:ext cx="2748459" cy="676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lleva a hacer el texto?</a:t>
            </a:r>
            <a:endParaRPr kumimoji="0" lang="es-P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398044"/>
            <a:ext cx="8229599" cy="6067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619173" y="1681942"/>
            <a:ext cx="56528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3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A los misioneros les dice: </a:t>
            </a:r>
            <a:endParaRPr lang="es-ES_tradnl" sz="2300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ea typeface="Times New Roman" panose="02020603050405020304" pitchFamily="18" charset="0"/>
            </a:endParaRPr>
          </a:p>
          <a:p>
            <a:r>
              <a:rPr lang="es-ES_tradnl" sz="23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“</a:t>
            </a:r>
            <a:r>
              <a:rPr lang="es-ES_tradnl" sz="23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Por tanto, en la santísima Trinidad se da la uniformidad; lo que el Padre quiere, lo quiere el Hijo; lo que hace el Espíritu Santo, lo hacen el Padre y el Hijo; 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lo que hace el Espíritu Santo, lo hacen el Padre y el Hijo; todos obran lo mismo; no tienen más que un mismo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poder              y 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una misma operación. Allí está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                     el 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origen de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nuestra perfección 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y el modelo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de 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nuestra vida”. </a:t>
            </a:r>
            <a:r>
              <a:rPr lang="es-ES_tradnl" sz="1600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(XI,548)</a:t>
            </a:r>
            <a:endParaRPr lang="es-PE" sz="23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8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 de un cor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4" y="413090"/>
            <a:ext cx="8231448" cy="5989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17060" y="413090"/>
            <a:ext cx="8460432" cy="857256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000" b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Ambientación</a:t>
            </a:r>
            <a:r>
              <a:rPr lang="es-ES_tradnl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s-PE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corazón grande de cartulina sobre el que se encenderán tres cirios  con las palabras: Padre, Hijo y Espíritu Santo.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8088" y="5971927"/>
            <a:ext cx="7562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Cantos sugeridos:</a:t>
            </a:r>
            <a:r>
              <a:rPr lang="es-PE" sz="2200" b="1" dirty="0">
                <a:solidFill>
                  <a:srgbClr val="FFFF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En nombre del Padre, Un solo Señor</a:t>
            </a:r>
            <a:endParaRPr lang="es-PE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6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749" y="1533670"/>
            <a:ext cx="783601" cy="2628660"/>
          </a:xfrm>
          <a:prstGeom prst="rect">
            <a:avLst/>
          </a:prstGeom>
        </p:spPr>
      </p:pic>
      <p:pic>
        <p:nvPicPr>
          <p:cNvPr id="10" name="9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790" y="1810236"/>
            <a:ext cx="709319" cy="2152897"/>
          </a:xfrm>
          <a:prstGeom prst="rect">
            <a:avLst/>
          </a:prstGeom>
        </p:spPr>
      </p:pic>
      <p:pic>
        <p:nvPicPr>
          <p:cNvPr id="12" name="11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706" y="2717944"/>
            <a:ext cx="852189" cy="2490377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961278" y="4382755"/>
            <a:ext cx="106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Espíritu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Santo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2941749" y="3328749"/>
            <a:ext cx="96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Padre</a:t>
            </a:r>
          </a:p>
        </p:txBody>
      </p:sp>
      <p:sp>
        <p:nvSpPr>
          <p:cNvPr id="11" name="10 CuadroTexto"/>
          <p:cNvSpPr txBox="1"/>
          <p:nvPr/>
        </p:nvSpPr>
        <p:spPr>
          <a:xfrm rot="194610">
            <a:off x="5258601" y="328164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Hijo</a:t>
            </a:r>
          </a:p>
        </p:txBody>
      </p:sp>
    </p:spTree>
    <p:extLst>
      <p:ext uri="{BB962C8B-B14F-4D97-AF65-F5344CB8AC3E}">
        <p14:creationId xmlns:p14="http://schemas.microsoft.com/office/powerpoint/2010/main" val="4534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455408"/>
            <a:ext cx="8165205" cy="5984029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54547" y="574446"/>
            <a:ext cx="4803820" cy="404349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kern="0" dirty="0">
                <a:ln w="11430"/>
                <a:solidFill>
                  <a:srgbClr val="FFFF00"/>
                </a:solidFill>
                <a:effectLst>
                  <a:outerShdw blurRad="50800" dist="38100" algn="l" rotWithShape="0">
                    <a:srgbClr val="FFFF00"/>
                  </a:outerShdw>
                </a:effectLst>
                <a:latin typeface="Goudy Stout" panose="0202090407030B020401" pitchFamily="18" charset="0"/>
              </a:rPr>
              <a:t>Compromiso</a:t>
            </a:r>
            <a:r>
              <a:rPr lang="es-ES_tradnl" sz="1400" b="1" kern="0" dirty="0">
                <a:ln w="11430"/>
                <a:solidFill>
                  <a:srgbClr val="FFFF00"/>
                </a:solidFill>
                <a:effectLst>
                  <a:outerShdw blurRad="50800" dist="38100" algn="l" rotWithShape="0">
                    <a:srgbClr val="FFFF00"/>
                  </a:outerShdw>
                </a:effectLst>
                <a:latin typeface="Goudy Stout" panose="0202090407030B020401" pitchFamily="18" charset="0"/>
              </a:rPr>
              <a:t>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udy Stout" panose="0202090407030B020401" pitchFamily="18" charset="0"/>
              </a:rPr>
              <a:t> </a:t>
            </a:r>
            <a:endParaRPr lang="es-PE" sz="14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1083" y="4905528"/>
            <a:ext cx="77303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28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srgbClr val="C00000"/>
                  </a:outerShdw>
                </a:effectLst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¿Qué puedes hacer en tu vida personal y comunitaria  para reflejar en ella la imagen de la Santísima Trinidad?</a:t>
            </a:r>
            <a:endParaRPr lang="es-ES_tradnl" sz="28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srgbClr val="C00000"/>
                </a:outerShdw>
              </a:effectLst>
              <a:latin typeface="AR JULIAN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15974"/>
            <a:ext cx="8229599" cy="6023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34851" y="1497066"/>
            <a:ext cx="2704563" cy="447072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Dios Trinidad, </a:t>
            </a: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Dios de amor y ternura, </a:t>
            </a: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Dios UNO en el amor, </a:t>
            </a: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Dios infinito y eterno, </a:t>
            </a: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Dios cercano y amigo,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Tú que te has revelado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para que te conociéramos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y así tuviéramos vida en ti,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te damos gracias y              te bendecimos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porque eres </a:t>
            </a:r>
            <a:r>
              <a:rPr lang="es-PE" sz="2400" b="1" kern="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Tú</a:t>
            </a: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9970" y="415974"/>
            <a:ext cx="3869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kern="0" dirty="0">
                <a:ln w="11430"/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latin typeface="Kristen ITC" panose="03050502040202030202" pitchFamily="66" charset="0"/>
              </a:rPr>
              <a:t>Oración final </a:t>
            </a:r>
            <a:endParaRPr lang="es-PE" sz="2800" b="1" dirty="0">
              <a:ln w="11430"/>
              <a:solidFill>
                <a:srgbClr val="FFFFFF"/>
              </a:solidFill>
              <a:effectLst>
                <a:outerShdw blurRad="50800" dist="38100" algn="l" rotWithShape="0">
                  <a:srgbClr val="FF0000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885645" y="1368641"/>
            <a:ext cx="2768957" cy="459390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el que quieres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relacionarte </a:t>
            </a: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con nosotros,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para que conociéndote vivamos por y para ti,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siendo Tú el que nos unes a ti y que nos llevas a vivir por y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 para ti, experimentando tu acción en nosotros.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Gloria y alabanzas a ti, que vives y reinas por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00000"/>
                </a:solidFill>
                <a:latin typeface="Agency FB" panose="020B0503020202020204" pitchFamily="34" charset="0"/>
              </a:rPr>
              <a:t> los siglos de los siglos.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2320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418564"/>
            <a:ext cx="8190963" cy="6059509"/>
          </a:xfrm>
          <a:prstGeom prst="rect">
            <a:avLst/>
          </a:prstGeom>
        </p:spPr>
      </p:pic>
      <p:pic>
        <p:nvPicPr>
          <p:cNvPr id="12290" name="Picture 2" descr="Resultado de imagen para Virgen Maria y la Trin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302653"/>
            <a:ext cx="6246254" cy="58920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50900" y="6413677"/>
            <a:ext cx="4801689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9383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3" y="430422"/>
            <a:ext cx="8237059" cy="60229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7697" y="430422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kern="0" dirty="0">
                <a:ln w="9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066FF">
                      <a:satMod val="190000"/>
                      <a:tint val="100000"/>
                      <a:alpha val="74000"/>
                    </a:srgbClr>
                  </a:innerShdw>
                </a:effectLst>
                <a:latin typeface="AR JULIAN" panose="02000000000000000000" pitchFamily="2" charset="0"/>
              </a:rPr>
              <a:t>AMBIENTACIÓN: </a:t>
            </a:r>
            <a:endParaRPr lang="es-PE" sz="2400" dirty="0">
              <a:ln w="9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 JULIAN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17544" y="3891110"/>
            <a:ext cx="8308087" cy="26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300" i="1" kern="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 la fiesta de la Santísima Trinidad celebramos a Dios que es relación entre personas, es familia, es comunidad de amor pleno y total. </a:t>
            </a:r>
            <a:r>
              <a:rPr lang="es-ES_tradnl" sz="2300" i="1" kern="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Creer en un Dios que es relación no puede dejarnos indiferentes, sobre todo porque ese Dios Trinidad ha derramado su amor en nuestros corazones.</a:t>
            </a:r>
            <a:r>
              <a:rPr lang="es-PE" sz="2300" i="1" kern="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Jesús nos ofrece la posibilidad de que esa comunión de vida llegue a nosotros.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2300" i="1" kern="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PE" sz="2300" kern="0" dirty="0">
              <a:solidFill>
                <a:srgbClr val="1C1C1C">
                  <a:lumMod val="10000"/>
                  <a:lumOff val="9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3" y="417862"/>
            <a:ext cx="8192492" cy="604733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489378" y="417862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Oración inicial</a:t>
            </a:r>
            <a:endParaRPr lang="es-P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0063" y="3101142"/>
            <a:ext cx="8098630" cy="30549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Señor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Jesús,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Tú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que has venido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                                                                 a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revelarnos al Padre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Y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así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nos  diste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a conocer al Espíritu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Santo  al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celebrar la identidad de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Dios como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Trinidad siendo unidad,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te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pedimos que Tú que con el Padre son UNO y así comparten la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misma 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gloria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y el mismo poder nos ilumines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con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el Espíritu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Santo conocer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en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plenitud la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verdad que profesamos al reconocer que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Dios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es PADRE, HIJO y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 ESPÍRITU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Berlin Sans FB" pitchFamily="34" charset="0"/>
              </a:rPr>
              <a:t>SANTO. </a:t>
            </a:r>
          </a:p>
        </p:txBody>
      </p:sp>
    </p:spTree>
    <p:extLst>
      <p:ext uri="{BB962C8B-B14F-4D97-AF65-F5344CB8AC3E}">
        <p14:creationId xmlns:p14="http://schemas.microsoft.com/office/powerpoint/2010/main" val="59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124"/>
            <a:ext cx="8220430" cy="60401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848117"/>
            <a:ext cx="3236306" cy="316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25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Danos la gracia de experimentar la paternidad de Dios </a:t>
            </a: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25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viviendo tu filiación con tus mismos sentimientos, animados por el Espíritu </a:t>
            </a:r>
            <a:r>
              <a:rPr lang="es-ES_tradnl" sz="2500" b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Santo</a:t>
            </a: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89508" y="2421226"/>
            <a:ext cx="3236306" cy="29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es-PE" sz="2500" b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que </a:t>
            </a:r>
            <a:r>
              <a:rPr lang="es-PE" sz="25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nos vivifica y dinamiza en la búsqueda de la verdad total que </a:t>
            </a:r>
            <a:r>
              <a:rPr lang="es-PE" sz="2500" b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          Él </a:t>
            </a:r>
            <a:r>
              <a:rPr lang="es-PE" sz="25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nos revela y manifiesta.                      Que así sea.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5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7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8" y="412466"/>
            <a:ext cx="8198650" cy="60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654" y="4653391"/>
            <a:ext cx="7912023" cy="1773166"/>
          </a:xfrm>
        </p:spPr>
        <p:txBody>
          <a:bodyPr/>
          <a:lstStyle/>
          <a:p>
            <a:pPr lvl="0"/>
            <a:r>
              <a:rPr lang="es-ES_tradnl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Motivación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: Este texto es uno de los anuncios sobre el envío del Espíritu Santo.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El Espíritu ha ayudado continuamente a la Iglesia a seguir profundizando en el misterio de Jesucristo a la luz de su muerte y resurrección.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Escuchemos:</a:t>
            </a:r>
            <a:endParaRPr lang="es-PE" sz="2400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" name="Rectángulo redondeado 26"/>
          <p:cNvSpPr>
            <a:spLocks noChangeArrowheads="1"/>
          </p:cNvSpPr>
          <p:nvPr/>
        </p:nvSpPr>
        <p:spPr bwMode="auto">
          <a:xfrm>
            <a:off x="434590" y="412466"/>
            <a:ext cx="2746492" cy="1094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¿Qué dice el texto?                 Juan 16,12-15</a:t>
            </a:r>
            <a:endParaRPr kumimoji="0" lang="es-PE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3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423451"/>
            <a:ext cx="8151298" cy="6054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50039" y="783366"/>
            <a:ext cx="26530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00"/>
                </a:solidFill>
                <a:effectLst>
                  <a:outerShdw blurRad="76200" dist="50800" dir="12000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s-ES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anose="020E0602020502020306" pitchFamily="34" charset="0"/>
              </a:rPr>
              <a:t>-«Muchas cosas me quedan por decirles, pero ustedes no las pueden comprender por ahora;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8482" y="1074575"/>
            <a:ext cx="2937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Berlin Sans FB" pitchFamily="34" charset="0"/>
              </a:rPr>
              <a:t>En aquel tiempo, dijo Jesús a sus discípulos: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98482" y="423450"/>
            <a:ext cx="3912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San Juan   16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12-15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383281"/>
            <a:ext cx="8177056" cy="6056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62907" y="4623554"/>
            <a:ext cx="4456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" panose="020E0602020502020306" pitchFamily="34" charset="0"/>
              </a:rPr>
              <a:t>cuando venga él, el Espíritu de la verdad, </a:t>
            </a: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" panose="020E0602020502020306" pitchFamily="34" charset="0"/>
              </a:rPr>
              <a:t> los </a:t>
            </a:r>
            <a:r>
              <a:rPr lang="es-E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" panose="020E0602020502020306" pitchFamily="34" charset="0"/>
              </a:rPr>
              <a:t>guiará hasta la verdad plena. </a:t>
            </a:r>
          </a:p>
        </p:txBody>
      </p:sp>
    </p:spTree>
    <p:extLst>
      <p:ext uri="{BB962C8B-B14F-4D97-AF65-F5344CB8AC3E}">
        <p14:creationId xmlns:p14="http://schemas.microsoft.com/office/powerpoint/2010/main" val="35197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ars">
  <a:themeElements>
    <a:clrScheme name="bars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ctangle bevel">
  <a:themeElements>
    <a:clrScheme name="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ees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4-amor_y_espinas-(menudospeques.net)">
  <a:themeElements>
    <a:clrScheme name="214-amor_y_espinas-(menudospeques.ne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4-amor_y_espinas-(menudospeques.net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4-amor_y_espinas-(menudospeques.ne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ees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1356</Words>
  <Application>Microsoft Office PowerPoint</Application>
  <PresentationFormat>Presentación en pantalla (4:3)</PresentationFormat>
  <Paragraphs>109</Paragraphs>
  <Slides>32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32</vt:i4>
      </vt:variant>
    </vt:vector>
  </HeadingPairs>
  <TitlesOfParts>
    <vt:vector size="67" baseType="lpstr">
      <vt:lpstr>Arial Unicode MS</vt:lpstr>
      <vt:lpstr>Agency FB</vt:lpstr>
      <vt:lpstr>Aharoni</vt:lpstr>
      <vt:lpstr>AR ESSENCE</vt:lpstr>
      <vt:lpstr>AR JULIAN</vt:lpstr>
      <vt:lpstr>Arial</vt:lpstr>
      <vt:lpstr>Arial Narrow</vt:lpstr>
      <vt:lpstr>Arial Rounded MT Bold</vt:lpstr>
      <vt:lpstr>Bauhaus 93</vt:lpstr>
      <vt:lpstr>Berlin Sans FB</vt:lpstr>
      <vt:lpstr>Bodoni MT Black</vt:lpstr>
      <vt:lpstr>Britannic Bold</vt:lpstr>
      <vt:lpstr>Calibri</vt:lpstr>
      <vt:lpstr>Comic Sans MS</vt:lpstr>
      <vt:lpstr>Goudy Stout</vt:lpstr>
      <vt:lpstr>Kristen ITC</vt:lpstr>
      <vt:lpstr>Monotype Corsiva</vt:lpstr>
      <vt:lpstr>Poor Richard</vt:lpstr>
      <vt:lpstr>Rockwell Condensed</vt:lpstr>
      <vt:lpstr>Swis721 BT</vt:lpstr>
      <vt:lpstr>Tekton Pro</vt:lpstr>
      <vt:lpstr>Times</vt:lpstr>
      <vt:lpstr>Times New Roman</vt:lpstr>
      <vt:lpstr>Wingdings</vt:lpstr>
      <vt:lpstr>Diseño predeterminado</vt:lpstr>
      <vt:lpstr>rectangle bevel</vt:lpstr>
      <vt:lpstr>2_vees</vt:lpstr>
      <vt:lpstr>1_colormaster</vt:lpstr>
      <vt:lpstr>En blanco</vt:lpstr>
      <vt:lpstr>1_vees</vt:lpstr>
      <vt:lpstr>1_Diseño predeterminado</vt:lpstr>
      <vt:lpstr>214-amor_y_espinas-(menudospeques.net)</vt:lpstr>
      <vt:lpstr>vees</vt:lpstr>
      <vt:lpstr>Default Design</vt:lpstr>
      <vt:lpstr>bars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19</cp:revision>
  <dcterms:created xsi:type="dcterms:W3CDTF">2019-06-10T12:50:42Z</dcterms:created>
  <dcterms:modified xsi:type="dcterms:W3CDTF">2019-06-10T15:49:48Z</dcterms:modified>
</cp:coreProperties>
</file>