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1" r:id="rId9"/>
    <p:sldMasterId id="2147483805" r:id="rId10"/>
  </p:sldMasterIdLst>
  <p:notesMasterIdLst>
    <p:notesMasterId r:id="rId47"/>
  </p:notesMasterIdLst>
  <p:sldIdLst>
    <p:sldId id="303" r:id="rId11"/>
    <p:sldId id="30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94" r:id="rId25"/>
    <p:sldId id="295" r:id="rId26"/>
    <p:sldId id="270" r:id="rId27"/>
    <p:sldId id="271" r:id="rId28"/>
    <p:sldId id="272" r:id="rId29"/>
    <p:sldId id="273" r:id="rId30"/>
    <p:sldId id="275" r:id="rId31"/>
    <p:sldId id="276" r:id="rId32"/>
    <p:sldId id="277" r:id="rId33"/>
    <p:sldId id="278" r:id="rId34"/>
    <p:sldId id="280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02" r:id="rId44"/>
    <p:sldId id="290" r:id="rId45"/>
    <p:sldId id="293" r:id="rId4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2929A7"/>
    <a:srgbClr val="A20000"/>
    <a:srgbClr val="760000"/>
    <a:srgbClr val="FFFFFF"/>
    <a:srgbClr val="FFFF66"/>
    <a:srgbClr val="ED4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CB86-678A-4A3E-8CCC-D5A7D082E2D0}" type="datetimeFigureOut">
              <a:rPr lang="es-PE" smtClean="0"/>
              <a:t>20/05/2019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60946-9298-48AD-926A-92ECCB88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95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32BDB-69B0-4FE7-A41F-BFD2FAB39656}" type="slidenum">
              <a:rPr lang="es-ES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65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>
                <a:solidFill>
                  <a:prstClr val="black"/>
                </a:solidFill>
              </a:rPr>
              <a:pPr/>
              <a:t>22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>
                <a:solidFill>
                  <a:prstClr val="black"/>
                </a:solidFill>
              </a:rPr>
              <a:pPr/>
              <a:t>24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1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>
                <a:solidFill>
                  <a:prstClr val="black"/>
                </a:solidFill>
              </a:rPr>
              <a:pPr/>
              <a:t>26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2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6FF23-4248-4358-B59D-9933E4E1C23A}" type="slidenum">
              <a:rPr lang="es-ES">
                <a:solidFill>
                  <a:prstClr val="black"/>
                </a:solidFill>
              </a:rPr>
              <a:pPr/>
              <a:t>31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697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26548-C5B6-4EE5-A815-ADE7030AD11C}" type="slidenum">
              <a:rPr lang="es-ES">
                <a:solidFill>
                  <a:prstClr val="black"/>
                </a:solidFill>
              </a:rPr>
              <a:pPr/>
              <a:t>33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60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CF24-F819-456F-9911-AB8C45D8F7AF}" type="slidenum">
              <a:rPr lang="es-PE" smtClean="0">
                <a:solidFill>
                  <a:prstClr val="black"/>
                </a:solidFill>
              </a:rPr>
              <a:pPr/>
              <a:t>36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F122-FBD3-4C7B-B551-3DE690854A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07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3225-4E24-4888-B997-BE7520638F9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34876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4502-F16F-4654-AD1C-814BE7BBDD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10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58B69-F51C-4172-AFFF-3C4EC925E8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30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55314-0516-41C8-8D86-C4D37D5BB0C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6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05E-9F56-4BA5-9BBD-00AA7C7A68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615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B442-4E0D-432B-926E-DA183300772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152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FAAE-3CEC-4D3D-BCAE-64EE657A4C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94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865C4-41EF-4EDC-A81E-97ADD69D5CC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851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04C5-DB3C-407E-986D-10703BBA5E3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08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A36F-E583-41A9-B746-796233BC5FC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30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54FB-6C7C-458E-8032-EEA5EA992FB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2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7A97-DE07-479D-992B-92FB088D96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09512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A3AF1-9355-4A71-9F95-D11BFA0ECAC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2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7688E-BCD1-4563-9FFF-5413C7CB98B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7580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5566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9814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947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5777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7635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4470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447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225-CBF0-4ADE-B445-59351F9352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5541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5325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70083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4398-7201-4ACC-B5F8-BB33CD5C96F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51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3327-2602-4C7B-A49F-DB9E0CB19093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5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B3AB-E602-4AFC-BC3C-B9551553FE3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8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40E9-D5BD-4BD6-9159-F512A539CB29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8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403-BEC3-4976-8E55-B02AC48426D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33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6308-E1D2-43E9-81FB-9CBE12CBABD8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CB0E-7875-4D60-ACDC-4A73F7CA17F3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6D14-497A-4193-AC8D-3E7CE5B9BC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184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E93F-4D35-4D12-B19C-D75D19FEC93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11B3-B9BF-46EC-ACA9-24CDE02BBE2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16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B7E-482F-477B-A26B-30D65F136E8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3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E1ED-04E3-46E2-8EC5-19C8266D930E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EF3D-1CBA-422E-97F3-4C1AD04385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671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D109-B96C-48AC-9668-189E19842A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410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D32E-2AB5-4AA8-8139-11B87A425B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10480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C24E-D608-4D33-884C-99713B448FA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766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18D4-00AE-4133-9D41-0767968458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290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56A2-081D-4778-B6B2-1CEF208DB0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334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AFAD-C270-4358-8756-13AE59E076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4997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A96D-1A36-4A13-B1E6-2735F965864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0221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8E2A-D18D-49A0-8C6B-79F996CD88D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0201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04B4-F759-42F8-BC61-001F30067C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6530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D2FD-1ACF-4B16-A191-FF29415552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0215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98EF-7EDD-41BB-95BC-FF87EE0550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7595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FD77-CFEA-4CEC-BC6D-8516ABF199C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71038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A2578-5BA9-4344-BB35-83A885419D6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4844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9665C-6A08-46A5-B557-FDFB7F4F6DD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88146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84B12-9FE9-4DC1-972A-8CC6D3E8AE8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320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8AB0-D206-4A28-BFFE-1DAB3312952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37728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7FA8-9410-45E9-A1F3-8123600B99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2529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4D473-75D1-46ED-9185-0E6B5B5A7DC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5158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18FC-50C7-4545-A090-6371BBE084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2970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B963-AF33-4A80-81A1-7DD682DA8BD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4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C741-DE9D-4CFF-8E8D-91B4595BBC0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7196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83EFF-9070-489B-AAF8-E41C0E17DC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34134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00D9-A078-4E8C-979C-954DF546957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75932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B11C-DE0A-44C8-AF01-20D00C7288F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7571"/>
      </p:ext>
    </p:extLst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747D-0B22-43B3-94CA-C99809551B0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35003"/>
      </p:ext>
    </p:extLst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5AF-C401-46D0-85DA-FB583B1EC15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9782"/>
      </p:ext>
    </p:extLst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A9D4-1F05-4B12-B254-3DCB95CEFAE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97008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DCCE-C80E-4E19-AE55-C1B0B9CA317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8000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CE3A-0F1C-40BB-969C-D4D0DF6635D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0853"/>
      </p:ext>
    </p:extLst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30AC-8086-4B45-9FED-8B1F59D9B2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65598"/>
      </p:ext>
    </p:extLst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E035-3E54-4E0A-8AA0-3AFA86D3613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14622"/>
      </p:ext>
    </p:extLst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D3C0-ED98-46A4-B885-4DC058C3EF1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01198"/>
      </p:ext>
    </p:extLst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776F-B696-4EBD-A9FD-7DD5E7116FB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82060"/>
      </p:ext>
    </p:extLst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A6-7071-43E1-85B4-1639D015215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4298"/>
      </p:ext>
    </p:extLst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A3D3-E0DB-4FF5-A519-F22936E4E3E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793"/>
      </p:ext>
    </p:extLst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553C4-964F-4E86-B6C3-E9147A9DEA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19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C6FA0-FDB0-41FE-89EF-756D92391D5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7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BDB2-51EE-44B6-85FA-E3D788D4892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C628-9F6F-4F97-B6AB-D0AF398A43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4260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7973-8123-445D-9AC9-8E1491AC6D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8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4337C-B00B-43C6-8D7E-057C085901C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29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AD6F-18D8-425F-8BB1-3A4C0BD98C7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8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9DCE-A01F-4059-BD01-DB22E8E2BBA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04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2B13-7A0C-4F54-828F-9191F3CF32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21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D3A1-52A2-47FC-9FAE-0F56CA3397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3891-CEFF-43B4-B1EF-6680EBB1B3B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40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5B2E-DA9D-41F8-8E8F-28C3D4D6C3B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3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26E3-7F71-4EC3-8181-350A4E7946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4069"/>
      </p:ext>
    </p:extLst>
  </p:cSld>
  <p:clrMapOvr>
    <a:masterClrMapping/>
  </p:clrMapOvr>
  <p:transition spd="med">
    <p:comb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6A10-0FFF-4C78-928F-22379A3D569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8511"/>
      </p:ext>
    </p:extLst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756E-3CA4-434D-A9AF-DEE82C528C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73905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D17C-47DE-4343-81A6-FE57D54BDCB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694"/>
      </p:ext>
    </p:extLst>
  </p:cSld>
  <p:clrMapOvr>
    <a:masterClrMapping/>
  </p:clrMapOvr>
  <p:transition spd="med">
    <p:comb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5EF5-5DFA-4AFF-A77C-68BFEFAE5C6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24211"/>
      </p:ext>
    </p:extLst>
  </p:cSld>
  <p:clrMapOvr>
    <a:masterClrMapping/>
  </p:clrMapOvr>
  <p:transition spd="med">
    <p:comb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3D1C-F5B6-4FAB-B86F-A6A7354752B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99161"/>
      </p:ext>
    </p:extLst>
  </p:cSld>
  <p:clrMapOvr>
    <a:masterClrMapping/>
  </p:clrMapOvr>
  <p:transition spd="med">
    <p:comb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B26F-3262-42F7-A66F-A84C5B447E5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06923"/>
      </p:ext>
    </p:extLst>
  </p:cSld>
  <p:clrMapOvr>
    <a:masterClrMapping/>
  </p:clrMapOvr>
  <p:transition spd="med">
    <p:comb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0866-A040-4474-BF17-F7222A75845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3184"/>
      </p:ext>
    </p:extLst>
  </p:cSld>
  <p:clrMapOvr>
    <a:masterClrMapping/>
  </p:clrMapOvr>
  <p:transition spd="med">
    <p:comb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0595-7946-4BE4-8E30-7DF264D3272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6852"/>
      </p:ext>
    </p:extLst>
  </p:cSld>
  <p:clrMapOvr>
    <a:masterClrMapping/>
  </p:clrMapOvr>
  <p:transition spd="med">
    <p:comb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3A37-1E4E-4EA2-8CEA-955CFCC0CF9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96861"/>
      </p:ext>
    </p:extLst>
  </p:cSld>
  <p:clrMapOvr>
    <a:masterClrMapping/>
  </p:clrMapOvr>
  <p:transition spd="med">
    <p:comb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816A-A2B4-461E-AF81-1EF719317DE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78988"/>
      </p:ext>
    </p:extLst>
  </p:cSld>
  <p:clrMapOvr>
    <a:masterClrMapping/>
  </p:clrMapOvr>
  <p:transition spd="med">
    <p:comb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65DC-039C-43CA-AC27-F92D8897DF4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86914"/>
      </p:ext>
    </p:extLst>
  </p:cSld>
  <p:clrMapOvr>
    <a:masterClrMapping/>
  </p:clrMapOvr>
  <p:transition spd="med">
    <p:comb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45DDEB-AB04-40FC-BA27-C39B5E86DBE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46472"/>
      </p:ext>
    </p:extLst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6FBA-4D7D-4FC7-B1C7-8643F56050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27665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37F8E-BB70-4C49-950B-4A52C3785B0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935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8419-D7A8-4E3D-A378-3995B94E71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55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A2401-2C04-4CE7-8152-F06BF7E85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14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6CF3-E200-4976-BE86-6DAB62D856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1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BE8D5-48E0-4049-AE7E-AFC518EBB0C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55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44757-B810-4D86-B156-5CB8D40B09F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17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C8A07-0524-4FF0-9392-DFBF0D53EDE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58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2A153-EF40-44B6-B258-FEBD7DE4C06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6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653CD-3E16-4C33-8793-CA775904235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8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C27F8-C6EA-4679-8D14-65329589EE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6502E-2779-4D0E-ACBB-327524A4F37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F048B-0C9C-40ED-B9D9-4FC2B84628F8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8C3BF-7190-4EE0-9058-20E9EEB24E5B}" type="slidenum">
              <a:rPr lang="es-ES_tradnl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6CDBC9-529B-4EF8-AD2F-B2D52E495AB7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5ACC53-B710-40AB-B7D9-486C1FF85F2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/>
    <p:sndAc>
      <p:stSnd loop="1">
        <p:snd r:embed="rId13" name="Amor algo maravillosos 96kb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875-1BF3-4015-99CD-CEEFA168A9BD}" type="slidenum">
              <a:rPr lang="ca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910C90-11B3-4B05-AB81-6EC42F498C99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23F81A-697F-4C9F-BAF0-24E568F077E8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2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BFB676-6B1A-4EB3-9D5C-51BD5FD831A8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444897"/>
            <a:ext cx="7933387" cy="58786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21138539">
            <a:off x="951804" y="5895643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215. Esta es la luz de Cris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0" y="411223"/>
            <a:ext cx="7877595" cy="591230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2765" y="291372"/>
            <a:ext cx="75771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El que no me ama no guardará mis palabras. Y la </a:t>
            </a:r>
            <a:r>
              <a:rPr lang="es-E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palabra </a:t>
            </a:r>
            <a:r>
              <a:rPr lang="es-E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que ustedes están oyendo no es mía, sino del </a:t>
            </a:r>
            <a:r>
              <a:rPr lang="es-E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Padre </a:t>
            </a:r>
            <a:r>
              <a:rPr lang="es-E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que me envió.</a:t>
            </a:r>
          </a:p>
        </p:txBody>
      </p:sp>
      <p:sp>
        <p:nvSpPr>
          <p:cNvPr id="3" name="Arco 2"/>
          <p:cNvSpPr/>
          <p:nvPr/>
        </p:nvSpPr>
        <p:spPr>
          <a:xfrm>
            <a:off x="5370490" y="118485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80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4" y="296255"/>
            <a:ext cx="8389626" cy="61303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7709" y="407607"/>
            <a:ext cx="7429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Les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he hablado de esto ahora que  estoy con </a:t>
            </a:r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ustedes,  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280571"/>
            <a:ext cx="8268238" cy="602760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2122" y="332087"/>
            <a:ext cx="813944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pero </a:t>
            </a:r>
            <a:r>
              <a:rPr lang="es-ES" sz="2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el Defensor, el Espíritu Santo, que enviará el Padre en mi nombre, será quien les enseñe todo y les recuerde todo lo </a:t>
            </a:r>
            <a:r>
              <a:rPr lang="es-E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que les                                          he </a:t>
            </a:r>
            <a:r>
              <a:rPr lang="es-ES" sz="2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dicho.</a:t>
            </a:r>
          </a:p>
        </p:txBody>
      </p:sp>
    </p:spTree>
    <p:extLst>
      <p:ext uri="{BB962C8B-B14F-4D97-AF65-F5344CB8AC3E}">
        <p14:creationId xmlns:p14="http://schemas.microsoft.com/office/powerpoint/2010/main" val="17633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0" y="431772"/>
            <a:ext cx="7969359" cy="5878875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92649" y="2311730"/>
            <a:ext cx="38126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 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paz les dejo, mi paz les doy; no la doy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yo como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 da el mundo.  </a:t>
            </a:r>
            <a:endParaRPr lang="es-ES" sz="2800" dirty="0" smtClean="0">
              <a:solidFill>
                <a:srgbClr val="FFFFFF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Que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 tiemble su corazón ni se acobarde. </a:t>
            </a:r>
          </a:p>
        </p:txBody>
      </p:sp>
    </p:spTree>
    <p:extLst>
      <p:ext uri="{BB962C8B-B14F-4D97-AF65-F5344CB8AC3E}">
        <p14:creationId xmlns:p14="http://schemas.microsoft.com/office/powerpoint/2010/main" val="39155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" y="389481"/>
            <a:ext cx="8034972" cy="590828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6879" y="350844"/>
            <a:ext cx="82212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 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Me han oído decir: «Me voy, y  volveré a ustedes». Si  me amaran, se alegrarían de que vuelva junto al Padre,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porque el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462306">
                    <a:alpha val="60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6879" y="5252667"/>
            <a:ext cx="4701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Padre </a:t>
            </a:r>
            <a:r>
              <a:rPr lang="es-ES" sz="3200" dirty="0"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es </a:t>
            </a:r>
            <a:r>
              <a:rPr lang="es-ES" sz="3200" dirty="0" smtClean="0"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                                         más grande </a:t>
            </a:r>
            <a:r>
              <a:rPr lang="es-ES" sz="3200" dirty="0"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que yo. </a:t>
            </a:r>
          </a:p>
        </p:txBody>
      </p:sp>
    </p:spTree>
    <p:extLst>
      <p:ext uri="{BB962C8B-B14F-4D97-AF65-F5344CB8AC3E}">
        <p14:creationId xmlns:p14="http://schemas.microsoft.com/office/powerpoint/2010/main" val="19424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3" y="413672"/>
            <a:ext cx="8015536" cy="592273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14036" y="5648769"/>
            <a:ext cx="3429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Palabra </a:t>
            </a: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del Señor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0614" y="379391"/>
            <a:ext cx="72512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00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Les </a:t>
            </a:r>
            <a:r>
              <a:rPr lang="es-ES" sz="300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he dicho esto, antes de que suceda, para que cuando suceda, entonces crean.</a:t>
            </a:r>
          </a:p>
        </p:txBody>
      </p:sp>
    </p:spTree>
    <p:extLst>
      <p:ext uri="{BB962C8B-B14F-4D97-AF65-F5344CB8AC3E}">
        <p14:creationId xmlns:p14="http://schemas.microsoft.com/office/powerpoint/2010/main" val="2933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/>
          <a:stretch/>
        </p:blipFill>
        <p:spPr>
          <a:xfrm>
            <a:off x="613833" y="399244"/>
            <a:ext cx="7943463" cy="600155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5829" y="865171"/>
            <a:ext cx="31490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9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s</a:t>
            </a:r>
            <a:r>
              <a:rPr lang="es-PE" sz="1900" dirty="0" smtClean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erá </a:t>
            </a:r>
            <a:r>
              <a:rPr lang="es-PE" sz="1900" dirty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quien les enseñe todo y les recuerde </a:t>
            </a:r>
            <a:r>
              <a:rPr lang="es-PE" sz="1900" dirty="0" smtClean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 </a:t>
            </a:r>
            <a:r>
              <a:rPr lang="es-PE" sz="1900" dirty="0" smtClean="0">
                <a:solidFill>
                  <a:srgbClr val="00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to</a:t>
            </a:r>
            <a:r>
              <a:rPr lang="es-PE" sz="1900" dirty="0" smtClean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do </a:t>
            </a:r>
            <a:r>
              <a:rPr lang="es-PE" sz="1900" dirty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lo que les he dicho. La </a:t>
            </a:r>
            <a:r>
              <a:rPr lang="es-PE" sz="1900" dirty="0" smtClean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paz </a:t>
            </a:r>
            <a:r>
              <a:rPr lang="es-PE" sz="1900" dirty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les dejo, mi paz les doy; no la doy como la da el mundo.  Que no tiemble su corazón ni se acobarde. Me han oído decir: «Me voy, y  volveré a ustedes». Si  me amaran, se alegrarían de que vuelva junto al Padre, porque el Padre es más grande que yo. Les he dicho esto, antes de que suceda, para que cuando </a:t>
            </a:r>
            <a:r>
              <a:rPr lang="es-PE" sz="1900" dirty="0" smtClean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suceda</a:t>
            </a:r>
            <a:r>
              <a:rPr lang="es-PE" sz="1900" dirty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, entonces crean.</a:t>
            </a:r>
            <a:endParaRPr lang="ca-ES" sz="1900" dirty="0">
              <a:solidFill>
                <a:srgbClr val="000000"/>
              </a:solidFill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23585" y="814204"/>
            <a:ext cx="3369134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Juan 14, 23-29</a:t>
            </a:r>
            <a:endParaRPr lang="ca-E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900" dirty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En aquel tiempo, dijo Jesús a sus discípulos: «El que me ama, guardará mi palabra, y mi Padre lo amará,  y  vendremos a él y haremos morada en él. El que no me ama no guardará mis palabras. Y la palabra que ustedes están oyendo no es mía, sino del Padre, que me envió. Les he hablado de esto ahora que  estoy con ustedes; pero el Defensor, el Espíritu Santo, que enviará el Padre en mi nombre</a:t>
            </a:r>
            <a:r>
              <a:rPr lang="es-PE" sz="1900" dirty="0" smtClean="0">
                <a:solidFill>
                  <a:srgbClr val="000000"/>
                </a:solidFill>
                <a:latin typeface="Square721 BT" panose="020B0504020202060204" pitchFamily="34" charset="0"/>
                <a:cs typeface="Times New Roman" pitchFamily="18" charset="0"/>
              </a:rPr>
              <a:t>,</a:t>
            </a:r>
            <a:endParaRPr lang="ca-ES" sz="1900" dirty="0">
              <a:solidFill>
                <a:srgbClr val="000000"/>
              </a:solidFill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16865" y="317990"/>
            <a:ext cx="7943464" cy="31421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es-ES_tradnl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Times New Roman"/>
                <a:cs typeface="TTE175DC28t00"/>
              </a:rPr>
              <a:t>Cada uno puede leer en voz alta el versículo que más le llamó la atención</a:t>
            </a:r>
            <a:endParaRPr lang="es-PE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399099"/>
            <a:ext cx="7972023" cy="588579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9549" y="706875"/>
            <a:ext cx="2421228" cy="19389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para la lectura:</a:t>
            </a:r>
            <a:endParaRPr lang="es-PE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96542" y="399099"/>
            <a:ext cx="3755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* ¿</a:t>
            </a:r>
            <a:r>
              <a:rPr lang="es-ES_tradnl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Cuáles son las recomendaciones que Jesús ofrece en este pasaje a sus seguidores?</a:t>
            </a:r>
            <a:endParaRPr lang="es-PE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8" y="459259"/>
            <a:ext cx="7996292" cy="583850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940158" y="3378513"/>
            <a:ext cx="3348506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* </a:t>
            </a:r>
            <a:r>
              <a:rPr lang="es-ES_tradnl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¿</a:t>
            </a: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Cómo pueden los discípulos amar y mantenerse fieles a las palabras del </a:t>
            </a:r>
            <a:r>
              <a:rPr lang="es-ES_tradnl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Hijo?</a:t>
            </a:r>
            <a:endParaRPr lang="es-PE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Matura MT Script Capitals" panose="03020802060602070202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442307"/>
            <a:ext cx="8049296" cy="5898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9 CuadroTexto"/>
          <p:cNvSpPr txBox="1"/>
          <p:nvPr/>
        </p:nvSpPr>
        <p:spPr>
          <a:xfrm>
            <a:off x="553791" y="747921"/>
            <a:ext cx="2997867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* </a:t>
            </a: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¿</a:t>
            </a: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Quién les recordará y explicará todo cuando falte Jesús?</a:t>
            </a:r>
            <a:endParaRPr lang="es-PE" sz="36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rgbClr val="000014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Matura MT Script Capitals" panose="03020802060602070202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rgbClr val="000014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"/>
          <a:stretch/>
        </p:blipFill>
        <p:spPr>
          <a:xfrm>
            <a:off x="444239" y="439705"/>
            <a:ext cx="8133091" cy="608988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81268" y="439705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Juan 14, 23-29. </a:t>
            </a:r>
          </a:p>
        </p:txBody>
      </p:sp>
      <p:sp>
        <p:nvSpPr>
          <p:cNvPr id="7" name="7 Rectángulo"/>
          <p:cNvSpPr/>
          <p:nvPr/>
        </p:nvSpPr>
        <p:spPr>
          <a:xfrm rot="21261269">
            <a:off x="1433232" y="2930649"/>
            <a:ext cx="66639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800" b="1" dirty="0">
                <a:ln w="11430"/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Snap ITC" panose="04040A07060A02020202" pitchFamily="82" charset="0"/>
              </a:rPr>
              <a:t>“Les dejo </a:t>
            </a:r>
            <a:r>
              <a:rPr lang="es-PE" sz="4800" b="1" dirty="0" smtClean="0">
                <a:ln w="11430"/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Snap ITC" panose="04040A07060A02020202" pitchFamily="82" charset="0"/>
              </a:rPr>
              <a:t>la paz</a:t>
            </a:r>
            <a:r>
              <a:rPr lang="es-PE" sz="4800" b="1" dirty="0">
                <a:ln w="11430"/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Snap ITC" panose="04040A07060A02020202" pitchFamily="82" charset="0"/>
              </a:rPr>
              <a:t>,  les doy mi paz”</a:t>
            </a:r>
            <a:endParaRPr lang="es-ES" sz="4800" b="1" dirty="0">
              <a:ln w="11430"/>
              <a:solidFill>
                <a:srgbClr val="FFFF00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8123" y="5930493"/>
            <a:ext cx="2936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300" dirty="0" smtClean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0CC99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26 </a:t>
            </a:r>
            <a:r>
              <a:rPr lang="es-ES" sz="2400" b="1" spc="300" dirty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0CC99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mayo </a:t>
            </a:r>
            <a:r>
              <a:rPr lang="es-ES" sz="2400" b="1" spc="300" dirty="0" smtClean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0CC99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2019.</a:t>
            </a:r>
            <a:endParaRPr lang="es-ES" sz="2400" b="1" spc="300" dirty="0">
              <a:ln w="11430" cmpd="sng">
                <a:solidFill>
                  <a:srgbClr val="00CC99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0CC99">
                    <a:satMod val="220000"/>
                    <a:alpha val="35000"/>
                  </a:srgb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7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" y="444638"/>
            <a:ext cx="7983874" cy="589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82618" y="2136675"/>
            <a:ext cx="3192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* Jesús entregará a la comunidad otro don. 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4582686" y="4141953"/>
            <a:ext cx="3787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¿</a:t>
            </a: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De qué don se trata? ¿Qué tiene de especial?</a:t>
            </a:r>
          </a:p>
        </p:txBody>
      </p:sp>
    </p:spTree>
    <p:extLst>
      <p:ext uri="{BB962C8B-B14F-4D97-AF65-F5344CB8AC3E}">
        <p14:creationId xmlns:p14="http://schemas.microsoft.com/office/powerpoint/2010/main" val="6668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9" y="447388"/>
            <a:ext cx="8028950" cy="581174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28683" y="3950808"/>
            <a:ext cx="7855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Motivación:  Como un día hizo con sus discípulos, también el Señor hoy nos recuerda que no estamos solos. El Espíritu continúa ayudándonos a comprender en profundidad sus enseñanzas para que la presencia del Padre y de Jesús sea plena en quienes los aman y en todo nuestro mundo.</a:t>
            </a:r>
            <a:endParaRPr lang="es-P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54819" y="460268"/>
            <a:ext cx="2911985" cy="658491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ME dice el texto?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43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leyendo la biblia cato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8" y="420373"/>
            <a:ext cx="7992960" cy="58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57497" y="524964"/>
            <a:ext cx="4554301" cy="15696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¿Qué importancia le doy a la Palabra de Dios en mi vida?, </a:t>
            </a:r>
            <a:endParaRPr lang="ca-E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tura MT Script Capitals" panose="03020802060602070202" pitchFamily="66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9166" y="2570888"/>
            <a:ext cx="32834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¿la tomo como alimento de mi vida y sustento de mi fe? </a:t>
            </a:r>
          </a:p>
        </p:txBody>
      </p:sp>
    </p:spTree>
    <p:extLst>
      <p:ext uri="{BB962C8B-B14F-4D97-AF65-F5344CB8AC3E}">
        <p14:creationId xmlns:p14="http://schemas.microsoft.com/office/powerpoint/2010/main" val="19853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espiritu santo y jov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469897"/>
            <a:ext cx="7996751" cy="58149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67949" y="579549"/>
            <a:ext cx="4896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En nuestros problemas: ¿Dejamos al Espíritu Santo que nos recuerde lo que Jesús nos enseñó? . ¿De qué manera podemos hacer eso?</a:t>
            </a:r>
            <a:endParaRPr lang="es-ES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Matura MT Script Capitals" panose="03020802060602070202" pitchFamily="66" charset="0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IREA8QEBQQEg8QEBIQDxUWDw8QEBAQFRAVFBYQFBIXGyYeFxkjGRISIC8gIycpLCwsFR4xNTAqNSYrLCkBCQoKDgwNFQ8PGDUfHRwpKSkqNTUpKjE1NSkvLCkqKjQvKSkqLC4wLDUpNSkpNSkpKSs0LCksKiwsNSwpKSosLP/AABEIAO0A1QMBIgACEQEDEQH/xAAcAAEAAQUBAQAAAAAAAAAAAAAABQECAwQGBwj/xAA8EAACAQMBBQUFBgUDBQAAAAAAAQIDBBEFEiExQVEGEyJhcQdCUoGRMqGxwdHwFDNicqKCkuEjJENTsv/EABoBAQEAAwEBAAAAAAAAAAAAAAABAgMEBQb/xAAqEQEAAgIBAwIDCQAAAAAAAAAAAQIDEQQhMUEScRNR0QUiIzJCgaGxwf/aAAwDAQACEQMRAD8A9xAAAAAAAAAAAAAAUyVwAAKYAqC3axxLgAAAAAAAAAAAAAAAAAAAAAAAAAAAFspfeXGpWuMTx0X4/tAbYMcKyZfkCoKZLJ1UgKV3uwY7W5zmL4rh5o169wR0rzYqRl0az6cGVHRAAigAAAAAAAAAAAAAAAAAAAAAAABz+oXGK81/b/8AKOgOV7UJwrQnynHH+qP/AA0Bu0r0zxvznad4ZVd+YE7K/MNS+Ih3ZhndkEhXvCMurkw1bo1ZVMvHXcZI9Gsp5p031hF/4ozGO2p7MIR+GKX0WDIRQAAAAAAAAAAAAAAAAAAAAAAAAjO0Gl9/RlFfzI+Kn/cuXzW4kwB5VG5abTymnhp8U1yM0bw6rtN2U77NWjhVveXCNT9JHDVoypycKkZQmuKawyokf4oxyuDRVYr3wG06pL9l9PdWupNeCliUumfdX1/A5+FTLwuZ6hpGnRoUowjv96T+KTXEDdABFAAAAAAAAAAAAAAAAAAAOYse17d5f204ru7aVNQlFPPihmUZLm0+h0lesoRlOW6MYuUn0SWWzzTsUnUhcXUvtXdzUq/6NrEfzMLT96Ih04qR8LJefGoj3mfpEvTITTSaeU1lPqi45iw1xUa8beo0oVIpwfKE22sPyf4nTmbmAAANa906lWWzVhGa81vXo+KNkAc/U7DWjedma8lUkkY7rs1aUKcpd2pSxiG1KUvE1u3Nk9c3caazJpfictfai6088Ir7K6Lr6gYdD0GnB7SSb6vedXbz2Uk/s8vL/gh9OrLcieppNBGQGOG57L4e7+hkCgAAAAAAAAAAAAAAAAAA5X2mak6On1Yw/mXEoW8PWo8P/FM19Ms1Ro0qUeFOnGH0WP1Ke1Gzk7WjXSbjaXVKvVS/9aeG/llGT+Kjsd4vFFxUo437WVmKXrlGr9cuy3TjUiPMzv36f5/bmNdrbVef9OIr5Lf9+SV0TtdWi405RlV5bk3LHV/qRtezpUU6t7VhSUsy2dpd48vot5DX/tUoUYuFnS2+W1LwQ9dlb38zK2Ste7DFxcuXrWvT5vW3rG7dF5xvy1uIPVfaRaW2e9nByXuwltz+i4fM8N1jtveXOVUqyjB+5DwR+i4/MgmzROefD1MX2XWOuS2/b6z9Hr2pe3rxYt7dOOeNSby15KPD6nZ6f2zhc0adak/DNZxnxRlzg/NM+bSf7Hdo1aXEJT2nR2k2s7oy5Txzx0JTLO/vM+TwKTj/AAo1Mfy9N7UdoKkas4yUllJxzleFlmm6ptRT6nZ2dhbXcoXU1GrJRShl5guedng+PFkFrVtGVxVcUkk1FYSS3JLgjsfPzGmlU1nY3nU6F2ghNRTe5nJz0hz8MU23wS3sm9D7DSg1OtNqPHu48fnLl8gjsKiyt3qvUrCWUn1MPeQpRUc4S88/ezFp96qjqKPCLX3kVugAAAAAAAAAAAAAAAAADT1jTVcW9a3k3GNanKm2uK2ljJ4P2k7R6lYydhUcaXdxUYThDHeUksRnGT5YXrxPoQ5nt52Jp6lbuDxC4p5lb1MfZl8MusHzXz5GvJT1dY7u3i8iMVvTeN19vPzfNte4nOTlOUpSfFttv6sxGxqGn1LerUoV4uFWnJxnF9eq6p8UzXOLWn08Wi0bgABBRssjCUpKMYylJ8EotyfokbVjWUKtKcoqUY1IycWsqSUk2scz6J0qdRqEoUqdPaivG1ShsrH+75I3Y6ep5/M5M4dRre3LeyPT9QprF1SqUrWK8DqNQk/6dh72t/HB3ep6RSypRzFyfixvXrh8xC6gpqLqyq1HwjFbizUq2Fv5HXWNRp89kv67TbWts7ura1hnK2mvWcv0Ie57UVam6nTnj+1/ia1GSb2sLL58zeU9xWCMh39apCE5bG3LZy3nHyR2WmabGhDYjltvMpPjJ9TlZT2Zwn8M0/o8nap8wKgAAAAAAAAAAAAAAAAAAAAOF9p3s9WoUu+opK9ox8D4KtDj3Un16Pl8z5+qU3GUoyTjOLcZRaxKMk8NNcmfXZ5d7WvZx36lf2kf+4gs3EEv50EvtxXxpfVeZoy499YepweX8Ofh37PEwUTKnI99Rnp/YjthGrBU7ibdaMlCEdrZ2443er4nmJWnUcZKUW1KLzFrimuZspeay5uTx656anv4fSVG4k47pUren72yk6jX75tnD9uvaPSpJUbN97NPxyb2oxS6tcWea3vaW5rR2KlWbhzinsp+qXEjDbbN8nBh+zdTvJO3tug65C5oxqw57pLnCXOLJmFc8U7J9onZ1lJ5dGeFVj5fEvNHtFCcZwjODUoyipRa4NPmbaX9UODl8acN+naey6rU3M63RbjboU5c9nZfrHd+RxdaR0vZGWaEvKpLH0RscacAAAAAAAAAAAAAAAAAAAAAAAB4p7W/Zz3LnqFpH/pSe1dU0v5cm99aK+F81ye/08sTPrypBSTjJJxaaaaymnuaa6Hz77T/AGePT6ruKCbsqsty49xN/wDjf9L5P5evNlx+Ye3wOXv8O/7OGKA27DSK9fKoUqtXHHYpykl6tLCOfT15mIjctMHUWvs8upb6uxRX9UtqX+2P6m9T7FUaf25Tnjj7kfot/wB5sjFaXHk5uGnnfs4lLO5cT0n2b3tzFOhVp1e4w5UpyhJRg+ccvk/xJjsxp1GEFKnThF5e/ZW1x+LidJyN1MXpne3mcjnRlrNIr0al0zsezVtsW1PPGeZv5vd92Dkqdu6tWnTXvSSfpxb+iZ38IpJJbklhehveYuAAAAAAAAAAAAAAAAAAAAAAAAMN5ZU61OdKrGM6c1szjJJxkujRlbLXUQHK2fsr0ylPvI28ZPOUpzqVIR9ISeCY1WMaVFU6cYwjJ7KUYqMUuLwl6Ej3xFdopZpxfwzX3pokREdmdslr/mnbnbrTm1kgrLRHc3Kot7MEnOo+ewmty83lInql20jW0C4xexx70Jp/TP5FYN/UrCFKqoU4qMFTgopeWV83uMU9yJDV3mpB9YtfR5/M1ZW+1uyBn7M2/inWfLwQ/N/gjou9X7yQ9hHYpxjlPGfLnkzfxDAk1VL1VIyNwZoVQN9VS5TNSFQyJgbIMUZGVMAAAAAAAAAAAAAAGKdQuqSNapIBOsYJ3RirVDTqVANuV4auoVtqnJej+jNWVQpltY67gIe74GPs3DN0n8MJv8F+ZuX9ux2ao4qVpvlGMV83l/giiW1G2c14XicXlZ4PyZB1tQnB4mnF+fB+j5nQ1KhqVkpJppNdGsoghlqT6m5Qv2+Zgr6THjBuL6cY/Qw0qMoTjGS+19l8n6FR01pSlNZis44rO8y05YeP2mbek0dintPoR9Ks5SnLrN49CK34M2Ivca1M2YLgBlgjMkWUy8AAAAAAAAAAAAAAw1TWrfkblSJrzgBHVjTqxJSpRKWigpSU8ZWMZAi4WM58E8dXuRJ2Oi7Pim03yS4fNm5O8prmvqaVzrcIrjkC6+s4PkiHdKNOTUGvG8+eUuBrXutSqNxgm2+STbMFlptXvIzqeFJ5xnMn+gEuoZLZUTOtyMc5AWWlptzS5cZehPKyg8JxTS4biI0q+hTnKM9zlFNP0e/8iVuNWpQWXJPyW9sDZnFKLT+yl9xz1vLOWuDk2vTJivdcnXbp0lsxf2n0XqbVnb4SXJAblJG0jHTp4M8IAX0y8okVAAAAAAAAAAAAAABa4IuAGJ0TVudNU9+9PqunQ3wBCPQVzlP/ABKLs9S5qUvVv8icKYAjIWMYrEVFLySRZK2JR00WSogRMqDLP4f95JWVAt7gCIq6epYyuHDfvXzMS0SL47TXRy3E6qJkjRAjrbTlFJJJI3qVvgzxpovAsjTLwAAAAAAAAAAAAAAAAAAAAAAAAAAAAFMFQAw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3" y="406881"/>
            <a:ext cx="8031978" cy="591664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7531" y="4642832"/>
            <a:ext cx="7448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¿Cómo es la PAZ de Jesús</a:t>
            </a:r>
            <a:r>
              <a:rPr lang="es-PE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?,  </a:t>
            </a:r>
            <a:r>
              <a:rPr lang="es-PE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¿Cómo es la PAZ del mundo?</a:t>
            </a:r>
            <a:endParaRPr lang="ca-ES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Matura MT Script Capitals" panose="03020802060602070202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9" y="399273"/>
            <a:ext cx="8020143" cy="5948571"/>
          </a:xfrm>
          <a:prstGeom prst="rect">
            <a:avLst/>
          </a:prstGeom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341146" y="760342"/>
            <a:ext cx="40568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En nuestra vida concreta de cristianos: ¿Sabemos vivir con la paz de Jesús</a:t>
            </a:r>
            <a:r>
              <a:rPr lang="es-PE" sz="36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¿Cómo podemos ofrecerla en los ambientes en que nos movemos</a:t>
            </a:r>
            <a:r>
              <a:rPr lang="es-PE" sz="36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?.</a:t>
            </a:r>
            <a:endParaRPr lang="es-ES" sz="36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tura MT Script Capitals" panose="03020802060602070202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" y="382540"/>
            <a:ext cx="7918289" cy="5940987"/>
          </a:xfrm>
          <a:prstGeom prst="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39666" y="442719"/>
            <a:ext cx="3241264" cy="877899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 w="38100">
            <a:solidFill>
              <a:srgbClr val="FFFF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000000">
                    <a:lumMod val="95000"/>
                    <a:lumOff val="5000"/>
                  </a:srgbClr>
                </a:solidFill>
                <a:ea typeface="Times New Roman" panose="02020603050405020304" pitchFamily="18" charset="0"/>
              </a:rPr>
              <a:t>ORATIO</a:t>
            </a:r>
            <a:endParaRPr lang="es-PE" sz="1600" kern="0" dirty="0">
              <a:solidFill>
                <a:srgbClr val="000000">
                  <a:lumMod val="95000"/>
                  <a:lumOff val="5000"/>
                </a:srgbClr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le digo al Señor motivado por su Palabra?</a:t>
            </a:r>
            <a:endParaRPr lang="es-PE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6535" y="405266"/>
            <a:ext cx="4921725" cy="1333382"/>
          </a:xfrm>
        </p:spPr>
        <p:txBody>
          <a:bodyPr/>
          <a:lstStyle/>
          <a:p>
            <a:pPr>
              <a:defRPr/>
            </a:pPr>
            <a:r>
              <a:rPr lang="es-ES" sz="2400" u="sng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Motivación</a:t>
            </a:r>
            <a:r>
              <a:rPr lang="es-E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: </a:t>
            </a:r>
            <a:r>
              <a:rPr lang="es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El </a:t>
            </a:r>
            <a:r>
              <a:rPr lang="es-E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Evangelio </a:t>
            </a:r>
            <a:r>
              <a:rPr lang="es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nos         </a:t>
            </a:r>
            <a:r>
              <a:rPr lang="es-E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ha asegurado que el Espíritu Santo nos recordará y </a:t>
            </a:r>
            <a:r>
              <a:rPr lang="es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     explicará </a:t>
            </a:r>
            <a:r>
              <a:rPr lang="es-E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todo</a:t>
            </a:r>
            <a:r>
              <a:rPr lang="es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.</a:t>
            </a:r>
            <a:r>
              <a:rPr lang="es-E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</a:t>
            </a:r>
            <a:endParaRPr lang="es-ES_tradnl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33282" y="1841680"/>
            <a:ext cx="7995567" cy="124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s-E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En ambiente de oración,                                                                     nos dejamos enseñar por él, porque amamos a Jesús y queremos mantenernos fieles a sus palabras.</a:t>
            </a:r>
            <a:endParaRPr lang="es-ES_tradnl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9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erbumspei.files.wordpress.com/2015/07/wpid-evangelio-de-ho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39298"/>
            <a:ext cx="8135271" cy="58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40913" y="5398014"/>
            <a:ext cx="784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Luego de un tiempo de oración personal, podemos compartir en voz alta nuestra oración, siempre dirigiéndonos a Dios mediante la alabanza, la acción de gracias o la súplica confiada.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(salmo 66)</a:t>
            </a:r>
            <a:endParaRPr lang="es-PE" sz="2000" b="1" dirty="0">
              <a:solidFill>
                <a:srgbClr val="FFFFFF"/>
              </a:solidFill>
              <a:effectLst>
                <a:glow rad="101600">
                  <a:srgbClr val="00001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paz en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" y="399245"/>
            <a:ext cx="7997780" cy="5912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825849" y="261246"/>
            <a:ext cx="2400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Salmo 66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a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91980" y="4054100"/>
            <a:ext cx="38953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Oh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que te alaben los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</a:t>
            </a:r>
            <a:b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</a:b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que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alaben.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2830" y="399245"/>
            <a:ext cx="34728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El Señor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tenga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Piedad y nos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bendiga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ilumine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su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rostro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sobre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nosotros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conozca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la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tierra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tus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caminos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todos los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tu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salvación</a:t>
            </a:r>
            <a:endParaRPr lang="ca-ES" sz="32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5" y="437882"/>
            <a:ext cx="8037778" cy="5872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1735" y="5403424"/>
            <a:ext cx="6391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Oh </a:t>
            </a:r>
            <a:r>
              <a:rPr lang="ca-E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Dios</a:t>
            </a: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que te alaben los </a:t>
            </a:r>
            <a:r>
              <a:rPr lang="ca-E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pueblos</a:t>
            </a: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,</a:t>
            </a:r>
            <a:b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</a:b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que </a:t>
            </a:r>
            <a:r>
              <a:rPr lang="ca-E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todos</a:t>
            </a: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los </a:t>
            </a:r>
            <a:r>
              <a:rPr lang="ca-E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pueblos</a:t>
            </a: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te alaben.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447764" y="399245"/>
            <a:ext cx="30909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Que canten de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alegría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las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naciones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porque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riges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el mundo con 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justícia, </a:t>
            </a:r>
            <a:r>
              <a:rPr lang="ca-ES" sz="3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riges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los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con rectitud y </a:t>
            </a:r>
            <a:r>
              <a:rPr lang="ca-ES" sz="3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gobiernas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las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naciones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de 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la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tierra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60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3" y="465987"/>
            <a:ext cx="8024812" cy="5831782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920114" y="362669"/>
            <a:ext cx="7693311" cy="857256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_tradnl" sz="24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Ambientación</a:t>
            </a:r>
            <a:r>
              <a:rPr lang="es-ES_tradnl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: </a:t>
            </a: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Cirio </a:t>
            </a:r>
            <a:r>
              <a:rPr lang="es-PE" sz="20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pascual, adornado con flores blancas. </a:t>
            </a: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                             </a:t>
            </a:r>
            <a:r>
              <a:rPr lang="es-PE" sz="24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Frase:  </a:t>
            </a: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Les </a:t>
            </a:r>
            <a:r>
              <a:rPr lang="es-PE" sz="20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dejo la paz,  les doy mi paz” </a:t>
            </a: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Cantos </a:t>
            </a:r>
            <a:r>
              <a:rPr lang="es-PE" sz="20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sugeridos</a:t>
            </a: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: A </a:t>
            </a:r>
            <a:r>
              <a:rPr lang="es-PE" sz="20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Dios den gracias los pueblos (salmo 66)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s-PE" sz="2000" b="1" kern="0" dirty="0" smtClean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endParaRPr lang="es-PE" sz="2000" b="1" kern="0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 </a:t>
            </a:r>
            <a:endParaRPr lang="es-PE" sz="2000" b="1" kern="0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7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059" y="1828934"/>
            <a:ext cx="428629" cy="104775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920114" y="2041268"/>
            <a:ext cx="318153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dirty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“Les dejo la paz,  les doy mi paz”</a:t>
            </a:r>
            <a:endParaRPr lang="es-ES" sz="4400" b="1" dirty="0">
              <a:ln w="11430"/>
              <a:solidFill>
                <a:srgbClr val="FFFF00"/>
              </a:solidFill>
              <a:effectLst>
                <a:glow rad="101600">
                  <a:srgbClr val="46230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3" descr="http://www.freewebs.com/sanbenito/photos/La-Parroquia/image_021.jpg"/>
          <p:cNvPicPr>
            <a:picLocks noChangeAspect="1" noChangeArrowheads="1"/>
          </p:cNvPicPr>
          <p:nvPr/>
        </p:nvPicPr>
        <p:blipFill>
          <a:blip r:embed="rId4" cstate="print"/>
          <a:srcRect l="40424" t="11698" r="40925"/>
          <a:stretch>
            <a:fillRect/>
          </a:stretch>
        </p:blipFill>
        <p:spPr bwMode="auto">
          <a:xfrm>
            <a:off x="4694059" y="2234673"/>
            <a:ext cx="510064" cy="319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16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9" y="442721"/>
            <a:ext cx="8018288" cy="5891818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73880" y="5265062"/>
            <a:ext cx="6386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Oh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que te den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gracias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</a:t>
            </a:r>
            <a:b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</a:b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que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den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gracias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870" y="374559"/>
            <a:ext cx="31812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Oh </a:t>
            </a:r>
            <a:r>
              <a:rPr lang="ca-ES" sz="28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que te alaben los </a:t>
            </a:r>
            <a:r>
              <a:rPr lang="ca-ES" sz="28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que </a:t>
            </a:r>
            <a:r>
              <a:rPr lang="ca-ES" sz="28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28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alaben</a:t>
            </a:r>
            <a:r>
              <a:rPr lang="ca-ES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. Que </a:t>
            </a:r>
            <a:r>
              <a:rPr lang="ca-ES" sz="28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nos </a:t>
            </a:r>
            <a:r>
              <a:rPr lang="ca-ES" sz="28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bendiga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 que lo </a:t>
            </a:r>
            <a:r>
              <a:rPr lang="ca-ES" sz="2800" b="1" dirty="0" err="1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teman</a:t>
            </a:r>
            <a:r>
              <a:rPr lang="ca-ES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2800" b="1" dirty="0" err="1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hasta</a:t>
            </a:r>
            <a:r>
              <a:rPr lang="ca-ES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los confines  del orbe.</a:t>
            </a:r>
            <a:endParaRPr lang="ca-ES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FF0000"/>
                </a:outerShdw>
              </a:effectLst>
              <a:latin typeface="Square721 Cn BT" panose="020B04060202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5" y="399243"/>
            <a:ext cx="8159411" cy="604146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81122" y="1210771"/>
            <a:ext cx="56030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/>
              <a:t>Motivación: Para Vicente, el amor efectivo consiste en hacer las cosas que la persona amada manda o desea; de este amor es del que habla nuestro Señor, en el texto que  hoy hemos meditado: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i="1" dirty="0" smtClean="0">
                <a:solidFill>
                  <a:srgbClr val="760000"/>
                </a:solidFill>
              </a:rPr>
              <a:t>“Amar a alguien, propiamente hablando, es querer su bien. Según esto, amar a nuestro Señor es querer que su nombre sea conocido   y manifestado a todo el mundo, que reine en la tierra, que se haga su voluntad en la tierra como en el cielo…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i="1" dirty="0">
                <a:solidFill>
                  <a:srgbClr val="760000"/>
                </a:solidFill>
              </a:rPr>
              <a:t>La señal de este amor, el efecto o el sello de este amor, hermanos míos, es lo que dice nuestro Señor, que los que le aman cumplirán su palabra. </a:t>
            </a:r>
            <a:endParaRPr lang="es-ES_tradnl" sz="2000" i="1" dirty="0" smtClean="0">
              <a:solidFill>
                <a:srgbClr val="760000"/>
              </a:solidFill>
            </a:endParaRPr>
          </a:p>
        </p:txBody>
      </p:sp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687870" y="476673"/>
            <a:ext cx="3472006" cy="656668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>
            <a:solidFill>
              <a:srgbClr val="FFFF69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CONTEMPLATIO</a:t>
            </a:r>
            <a:endParaRPr lang="es-PE" sz="1400" kern="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¿Qué me lleva a hacer el texto?.</a:t>
            </a:r>
            <a:endParaRPr lang="es-PE" sz="2400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0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21972"/>
            <a:ext cx="8084442" cy="59886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53803" y="2196481"/>
            <a:ext cx="63586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i="1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Pues </a:t>
            </a:r>
            <a:r>
              <a:rPr lang="es-ES_tradnl" sz="2400" i="1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bien la palabra de Dios consiste en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sus </a:t>
            </a:r>
            <a:r>
              <a:rPr lang="es-ES_tradnl" sz="2400" i="1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enseñanzas y en sus consejos.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Daremos </a:t>
            </a:r>
            <a:r>
              <a:rPr lang="es-ES_tradnl" sz="2400" i="1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una señal de nuestro amor si amamos su doctrina y hacemos profesión de enseñarla a los demás. Según esto, el estado de la Misión es un estado de amor, ya que de suyo se refiere a la doctrina y a los consejos de Jesucristo; y no sólo esto, sino que hace profesión de llevar al mundo a la estima y al amor de nuestro Señor.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</a:t>
            </a:r>
            <a:r>
              <a:rPr lang="es-ES_tradnl" i="1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(San Vicente de Paul XI</a:t>
            </a:r>
            <a:r>
              <a:rPr lang="es-ES_tradnl" i="1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736)</a:t>
            </a:r>
            <a:endParaRPr lang="es-PE" sz="2800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1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" y="389588"/>
            <a:ext cx="7942069" cy="5984934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409452" y="286556"/>
            <a:ext cx="7096260" cy="71799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Cn BT" panose="020B0406020202050204" pitchFamily="34" charset="0"/>
              </a:rPr>
              <a:t>   Compromiso   personal y </a:t>
            </a:r>
            <a:r>
              <a:rPr lang="es-ES_tradnl" sz="3200" b="1" kern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Cn BT" panose="020B0406020202050204" pitchFamily="34" charset="0"/>
              </a:rPr>
              <a:t>comunitario</a:t>
            </a:r>
            <a:r>
              <a:rPr lang="es-ES_tradnl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Cn BT" panose="020B0406020202050204" pitchFamily="34" charset="0"/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Cn BT" panose="020B0406020202050204" pitchFamily="34" charset="0"/>
              </a:rPr>
              <a:t> </a:t>
            </a:r>
            <a:endParaRPr lang="es-PE" sz="3600" b="1" kern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17920" y="4134119"/>
            <a:ext cx="7233517" cy="206389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Ser dóciles a la enseñanza del Espíritu Santo para edificar nuestra vida familiar, </a:t>
            </a:r>
            <a:r>
              <a:rPr lang="es-ES_tradnl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comunitaria, parroquial</a:t>
            </a:r>
            <a:r>
              <a:rPr lang="es-ES_trad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… </a:t>
            </a:r>
            <a:r>
              <a:rPr lang="es-ES_tradnl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según </a:t>
            </a:r>
            <a:r>
              <a:rPr lang="es-ES_trad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el deseo de Dios</a:t>
            </a:r>
            <a:r>
              <a:rPr lang="es-ES_tradnl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.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386366"/>
            <a:ext cx="8044070" cy="598998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2 Rectángulo"/>
          <p:cNvSpPr/>
          <p:nvPr/>
        </p:nvSpPr>
        <p:spPr>
          <a:xfrm>
            <a:off x="540913" y="2047795"/>
            <a:ext cx="6040191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Tú, Señor, vives ya entre nosotros: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 advertimos en nuestro gozo,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 gustamos en nuestra caridad,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 sabemos presente en nuestro hermano.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Pero también somos caminantes: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te buscamos y te deseamos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y este anhelo alienta nuestros pasos,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acrecienta nuestra sed de ti</a:t>
            </a: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rgbClr val="FFFF93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69223" y="386366"/>
            <a:ext cx="30652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50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" panose="02060603020205020403" pitchFamily="18" charset="0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3352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358407"/>
            <a:ext cx="8242478" cy="604239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79049" y="2279284"/>
            <a:ext cx="6760146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En nuestra ruta concédenos: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crecer en nuestro deseo de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constancia en tu búsqueda,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fidelidad a tu palabra que nos orienta.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De </a:t>
            </a: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manera que podamos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alentar a muchos otros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en su búsqueda y camino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¡oh Señor, nuestra meta y recompensa!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AMÉN</a:t>
            </a:r>
            <a:endParaRPr lang="es-PE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9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99179" y="6330806"/>
            <a:ext cx="5904656" cy="461665"/>
          </a:xfrm>
          <a:prstGeom prst="rect">
            <a:avLst/>
          </a:prstGeom>
          <a:solidFill>
            <a:srgbClr val="880C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200" dirty="0" err="1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200" dirty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200" dirty="0" err="1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solidFill>
                  <a:srgbClr val="FFFFFF"/>
                </a:solidFill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solidFill>
                <a:srgbClr val="FFFFFF"/>
              </a:solidFill>
              <a:latin typeface="Poor Richard" pitchFamily="18" charset="0"/>
              <a:cs typeface="Times New Roman" pitchFamily="18" charset="0"/>
            </a:endParaRPr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410178"/>
            <a:ext cx="7995858" cy="59206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425883"/>
            <a:ext cx="7972021" cy="5897644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6696" y="1635616"/>
            <a:ext cx="7859117" cy="4250028"/>
          </a:xfrm>
        </p:spPr>
        <p:txBody>
          <a:bodyPr>
            <a:prstTxWarp prst="textWave1">
              <a:avLst/>
            </a:prstTxWarp>
          </a:bodyPr>
          <a:lstStyle/>
          <a:p>
            <a:pPr eaLnBrk="1" hangingPunct="1"/>
            <a:r>
              <a:rPr lang="es-ES_tradnl" sz="2400" i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El Espíritu Santo, prometido por Jesús a sus discípulos, ofrece a quienes lo acogen la gracia de la comunión de vida con Dios y de la paz, en el sentido bíblico de dicha en plenitud. </a:t>
            </a:r>
            <a:r>
              <a:rPr lang="es-ES_tradnl" sz="2400" i="1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Motivados por estas promesas, caminemos hacia la nueva ciudad de Dios, donde habita el Cordero y donde tienen cabida todos los pueblos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.</a:t>
            </a:r>
            <a:endParaRPr lang="es-ES_tradnl" sz="2400" dirty="0" smtClean="0">
              <a:solidFill>
                <a:schemeClr val="bg1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0032" y="569084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AMBIENTACIÓN: 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8" y="418793"/>
            <a:ext cx="8035137" cy="590473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41942" y="40901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Oración inicial</a:t>
            </a:r>
            <a:endParaRPr lang="es-PE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816418" y="418793"/>
            <a:ext cx="479929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Señor Jesús, </a:t>
            </a:r>
            <a:endParaRPr lang="es-PE" sz="25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  <a:ea typeface="Times New Roman" panose="02020603050405020304" pitchFamily="18" charset="0"/>
              <a:cs typeface="Lucida Calligraphy" panose="03010101010101010101" pitchFamily="66" charset="0"/>
            </a:endParaRPr>
          </a:p>
          <a:p>
            <a:pPr algn="ctr">
              <a:spcAft>
                <a:spcPts val="0"/>
              </a:spcAft>
            </a:pP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Tú nos prometes un defensor, </a:t>
            </a:r>
            <a:endParaRPr lang="es-PE" sz="25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  <a:ea typeface="Times New Roman" panose="02020603050405020304" pitchFamily="18" charset="0"/>
              <a:cs typeface="Lucida Calligraphy" panose="03010101010101010101" pitchFamily="66" charset="0"/>
            </a:endParaRPr>
          </a:p>
          <a:p>
            <a:pPr algn="ctr">
              <a:spcAft>
                <a:spcPts val="0"/>
              </a:spcAft>
            </a:pP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Alguien que nos recordará y aclarará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todo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lo que Tú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              nos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has dicho. </a:t>
            </a:r>
            <a:endParaRPr lang="es-PE" sz="25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  <a:ea typeface="Times New Roman" panose="02020603050405020304" pitchFamily="18" charset="0"/>
              <a:cs typeface="Lucida Calligraphy" panose="03010101010101010101" pitchFamily="66" charset="0"/>
            </a:endParaRPr>
          </a:p>
          <a:p>
            <a:pPr algn="ctr">
              <a:spcAft>
                <a:spcPts val="0"/>
              </a:spcAft>
            </a:pP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Ahora que vamos a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                     reflexionar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tu Palabra, </a:t>
            </a:r>
            <a:endParaRPr lang="es-PE" sz="25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  <a:ea typeface="Times New Roman" panose="02020603050405020304" pitchFamily="18" charset="0"/>
              <a:cs typeface="Lucida Calligraphy" panose="03010101010101010101" pitchFamily="66" charset="0"/>
            </a:endParaRPr>
          </a:p>
          <a:p>
            <a:pPr algn="ctr">
              <a:spcAft>
                <a:spcPts val="0"/>
              </a:spcAft>
            </a:pP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te pedimos que infundas en nosotros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ese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Espíritu que nos prometes,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para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que comprendamos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toda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la dimensión y el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sentido de </a:t>
            </a:r>
            <a:r>
              <a:rPr lang="es-ES" sz="25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  <a:ea typeface="Times New Roman" panose="02020603050405020304" pitchFamily="18" charset="0"/>
                <a:cs typeface="Lucida Calligraphy" panose="03010101010101010101" pitchFamily="66" charset="0"/>
              </a:rPr>
              <a:t>tus enseñanzas </a:t>
            </a:r>
            <a:endParaRPr lang="es-PE" sz="25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 Ext" panose="020F0605020208020904" pitchFamily="34" charset="0"/>
              <a:ea typeface="Times New Roman" panose="02020603050405020304" pitchFamily="18" charset="0"/>
              <a:cs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8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" y="300861"/>
            <a:ext cx="8331718" cy="59840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7069" y="425003"/>
            <a:ext cx="8204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para que siendo conscientes de lo que nos dices,</a:t>
            </a:r>
            <a:endParaRPr lang="es-PE" sz="2800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vivamos </a:t>
            </a:r>
            <a:r>
              <a:rPr lang="es-ES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plenitud nuestra fe en ti, siguiéndote </a:t>
            </a: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y</a:t>
            </a:r>
            <a:endParaRPr lang="es-PE" sz="28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4022274" y="2174975"/>
            <a:ext cx="4580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experimentando </a:t>
            </a:r>
            <a:r>
              <a:rPr lang="es-ES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nosotros, tu presencia viva y transformadora</a:t>
            </a: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Ven Señor, ven y llénanos de tu Espíritu para vivir tu Palabra y así asumir tu estilo de vida, siendo y actuando como Tú.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Que así sea.</a:t>
            </a:r>
            <a:endParaRPr lang="es-PE" sz="28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1" y="313546"/>
            <a:ext cx="8188518" cy="61801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98" y="5579227"/>
            <a:ext cx="2719052" cy="914479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89060" y="213918"/>
            <a:ext cx="4658490" cy="2104128"/>
          </a:xfrm>
        </p:spPr>
        <p:txBody>
          <a:bodyPr/>
          <a:lstStyle/>
          <a:p>
            <a:pPr eaLnBrk="1" hangingPunct="1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Motivación: </a:t>
            </a: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Para que la comunidad no se quede sola, Jesús promete enviarle su Espíritu, </a:t>
            </a:r>
            <a:endParaRPr lang="es-ES_tradnl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5859885" y="2820473"/>
            <a:ext cx="2643005" cy="26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s-PE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palabra cuyo cumplimiento es la única garantía de estar viviendo como verdadero                  discípulo suyo. </a:t>
            </a:r>
            <a:br>
              <a:rPr lang="es-PE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</a:br>
            <a:endParaRPr lang="es-ES_tradnl" sz="2800" b="1" kern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15058" y="1653464"/>
            <a:ext cx="4004136" cy="20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s-ES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así se podrá evitar el peligro de olvidar o tergiversar la auténtica palabra de Jesús; </a:t>
            </a:r>
            <a:endParaRPr lang="es-ES_tradnl" sz="2800" b="1" kern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9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0" y="403799"/>
            <a:ext cx="7967259" cy="5967750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46883" y="403799"/>
            <a:ext cx="3020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parajita" panose="020B0604020202020204" pitchFamily="34" charset="0"/>
              </a:rPr>
              <a:t>Juan </a:t>
            </a:r>
            <a:r>
              <a:rPr lang="es-E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parajita" panose="020B0604020202020204" pitchFamily="34" charset="0"/>
              </a:rPr>
              <a:t>14, 23-29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84226" y="403799"/>
            <a:ext cx="5253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FF00"/>
                  </a:outerShdw>
                </a:effectLst>
                <a:latin typeface="Berlin Sans FB"/>
                <a:cs typeface="Times New Roman" pitchFamily="18" charset="0"/>
              </a:rPr>
              <a:t>En aquel </a:t>
            </a:r>
            <a:r>
              <a:rPr lang="es-PE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FF00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tiempo</a:t>
            </a:r>
            <a:r>
              <a:rPr lang="es-PE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FF00"/>
                  </a:outerShdw>
                </a:effectLst>
                <a:latin typeface="Berlin Sans FB"/>
                <a:cs typeface="Times New Roman" pitchFamily="18" charset="0"/>
              </a:rPr>
              <a:t>, dijo Jesús a sus discípulos:</a:t>
            </a:r>
            <a:endParaRPr lang="es-PE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50800" dist="38100" algn="l" rotWithShape="0">
                  <a:srgbClr val="FFFF00"/>
                </a:outerShdw>
              </a:effectLst>
              <a:latin typeface="Berlin Sans FB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2" y="311921"/>
            <a:ext cx="8190873" cy="61146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8737" y="313849"/>
            <a:ext cx="7952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«El que me ama, guardará mi palabra, y mi Padre lo amará,  y  vendremos a él y haremos morada en él.  </a:t>
            </a:r>
          </a:p>
        </p:txBody>
      </p:sp>
    </p:spTree>
    <p:extLst>
      <p:ext uri="{BB962C8B-B14F-4D97-AF65-F5344CB8AC3E}">
        <p14:creationId xmlns:p14="http://schemas.microsoft.com/office/powerpoint/2010/main" val="38949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RMACION DEL HOMBRE-2">
  <a:themeElements>
    <a:clrScheme name="FORMACION DEL HOMBR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MACION DEL HOMBRE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RMACION DEL HOMBR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4-amor_y_espinas-(menudospeques.net)">
  <a:themeElements>
    <a:clrScheme name="214-amor_y_espinas-(menudospeques.ne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4-amor_y_espinas-(menudospeques.net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4-amor_y_espinas-(menudospeques.ne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1538</Words>
  <Application>Microsoft Office PowerPoint</Application>
  <PresentationFormat>Presentación en pantalla (4:3)</PresentationFormat>
  <Paragraphs>106</Paragraphs>
  <Slides>36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36</vt:i4>
      </vt:variant>
    </vt:vector>
  </HeadingPairs>
  <TitlesOfParts>
    <vt:vector size="67" baseType="lpstr">
      <vt:lpstr>Arial Unicode MS</vt:lpstr>
      <vt:lpstr>Aparajita</vt:lpstr>
      <vt:lpstr>Arial</vt:lpstr>
      <vt:lpstr>Berlin Sans FB</vt:lpstr>
      <vt:lpstr>Berlin Sans FB Demi</vt:lpstr>
      <vt:lpstr>Calibri</vt:lpstr>
      <vt:lpstr>Comic Sans MS</vt:lpstr>
      <vt:lpstr>Lucida Calligraphy</vt:lpstr>
      <vt:lpstr>Matura MT Script Capitals</vt:lpstr>
      <vt:lpstr>Poor Richard</vt:lpstr>
      <vt:lpstr>Rockwell</vt:lpstr>
      <vt:lpstr>Snap ITC</vt:lpstr>
      <vt:lpstr>Square721 BT</vt:lpstr>
      <vt:lpstr>Square721 Cn BT</vt:lpstr>
      <vt:lpstr>Tahoma</vt:lpstr>
      <vt:lpstr>Tekton Pro</vt:lpstr>
      <vt:lpstr>Tekton Pro Ext</vt:lpstr>
      <vt:lpstr>Times</vt:lpstr>
      <vt:lpstr>Times New Roman</vt:lpstr>
      <vt:lpstr>TTE175DC28t00</vt:lpstr>
      <vt:lpstr>Wingdings</vt:lpstr>
      <vt:lpstr>Diseño predeterminado</vt:lpstr>
      <vt:lpstr>4_Diseño predeterminado</vt:lpstr>
      <vt:lpstr>FORMACION DEL HOMBRE-2</vt:lpstr>
      <vt:lpstr>1_Diseño predeterminado</vt:lpstr>
      <vt:lpstr>3_Diseño predeterminado</vt:lpstr>
      <vt:lpstr>En blanco</vt:lpstr>
      <vt:lpstr>214-amor_y_espinas-(menudospeques.net)</vt:lpstr>
      <vt:lpstr>Default Design</vt:lpstr>
      <vt:lpstr>1_colormaster</vt:lpstr>
      <vt:lpstr>6_Diseño predeterminado</vt:lpstr>
      <vt:lpstr>Presentación de PowerPoint</vt:lpstr>
      <vt:lpstr>Presentación de PowerPoint</vt:lpstr>
      <vt:lpstr>Presentación de PowerPoint</vt:lpstr>
      <vt:lpstr>El Espíritu Santo, prometido por Jesús a sus discípulos, ofrece a quienes lo acogen la gracia de la comunión de vida con Dios y de la paz, en el sentido bíblico de dicha en plenitud. Motivados por estas promesas, caminemos hacia la nueva ciudad de Dios, donde habita el Cordero y donde tienen cabida todos los pueblos.</vt:lpstr>
      <vt:lpstr>Presentación de PowerPoint</vt:lpstr>
      <vt:lpstr>Presentación de PowerPoint</vt:lpstr>
      <vt:lpstr>Motivación: Para que la comunidad no se quede sola, Jesús promete enviarle su Espíritu,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Motivación: El Evangelio nos         ha asegurado que el Espíritu Santo nos recordará y       explicará todo.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171</cp:revision>
  <dcterms:created xsi:type="dcterms:W3CDTF">2016-04-25T00:50:00Z</dcterms:created>
  <dcterms:modified xsi:type="dcterms:W3CDTF">2019-05-20T21:20:33Z</dcterms:modified>
</cp:coreProperties>
</file>