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8" r:id="rId2"/>
    <p:sldId id="312" r:id="rId3"/>
    <p:sldId id="274" r:id="rId4"/>
    <p:sldId id="275" r:id="rId5"/>
    <p:sldId id="276" r:id="rId6"/>
    <p:sldId id="278" r:id="rId7"/>
    <p:sldId id="279" r:id="rId8"/>
    <p:sldId id="280" r:id="rId9"/>
    <p:sldId id="282" r:id="rId10"/>
    <p:sldId id="283" r:id="rId11"/>
    <p:sldId id="285" r:id="rId12"/>
    <p:sldId id="286" r:id="rId13"/>
    <p:sldId id="320" r:id="rId14"/>
    <p:sldId id="288" r:id="rId15"/>
    <p:sldId id="289" r:id="rId16"/>
    <p:sldId id="307" r:id="rId17"/>
    <p:sldId id="308" r:id="rId18"/>
    <p:sldId id="309" r:id="rId19"/>
    <p:sldId id="315" r:id="rId20"/>
    <p:sldId id="291" r:id="rId21"/>
    <p:sldId id="292" r:id="rId22"/>
    <p:sldId id="293" r:id="rId23"/>
    <p:sldId id="294" r:id="rId24"/>
    <p:sldId id="296" r:id="rId25"/>
    <p:sldId id="297" r:id="rId26"/>
    <p:sldId id="298" r:id="rId27"/>
    <p:sldId id="299" r:id="rId28"/>
    <p:sldId id="300" r:id="rId29"/>
    <p:sldId id="301" r:id="rId30"/>
    <p:sldId id="303" r:id="rId31"/>
    <p:sldId id="304" r:id="rId32"/>
    <p:sldId id="306" r:id="rId3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31A"/>
    <a:srgbClr val="000000"/>
    <a:srgbClr val="580000"/>
    <a:srgbClr val="AD8255"/>
    <a:srgbClr val="D6B27E"/>
    <a:srgbClr val="BB9063"/>
    <a:srgbClr val="DABF8F"/>
    <a:srgbClr val="280F0E"/>
    <a:srgbClr val="140A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34540-8320-4C3B-AB64-3F8FDC0F2598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D2A56-688E-4DCC-A980-1B9F555D5F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9441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D2A56-688E-4DCC-A980-1B9F555D5FD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0446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32BDB-69B0-4FE7-A41F-BFD2FAB39656}" type="slidenum">
              <a:rPr lang="es-ES">
                <a:solidFill>
                  <a:prstClr val="black"/>
                </a:solidFill>
              </a:rPr>
              <a:pPr/>
              <a:t>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118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0831-DA19-4EE5-A9A5-6A06221CDB71}" type="slidenum">
              <a:rPr lang="es-PE" smtClean="0"/>
              <a:pPr/>
              <a:t>24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2641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25997D-7ED9-4980-BE64-259ABCD72285}" type="slidenum">
              <a:rPr lang="es-ES">
                <a:latin typeface="Times New Roman" charset="0"/>
                <a:cs typeface="Times New Roman" charset="0"/>
              </a:rPr>
              <a:pPr/>
              <a:t>29</a:t>
            </a:fld>
            <a:endParaRPr lang="es-ES">
              <a:latin typeface="Times New Roman" charset="0"/>
              <a:cs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E" smtClean="0"/>
          </a:p>
        </p:txBody>
      </p:sp>
    </p:spTree>
    <p:extLst>
      <p:ext uri="{BB962C8B-B14F-4D97-AF65-F5344CB8AC3E}">
        <p14:creationId xmlns:p14="http://schemas.microsoft.com/office/powerpoint/2010/main" val="345730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547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208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010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605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344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802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073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60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518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209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713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ADF8-A582-4D79-B706-DD814C1306CC}" type="datetimeFigureOut">
              <a:rPr lang="es-PE" smtClean="0"/>
              <a:t>27/05/2019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D5284-4E5F-4818-AD63-1B0F60514A0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66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pe/url?sa=i&amp;rct=j&amp;q=ascensi%C3%B3n+del+se%C3%B1or+2013&amp;source=images&amp;cd=&amp;cad=rja&amp;docid=7E7m9FhONHJnhM&amp;tbnid=-fcql3n5QjLpqM:&amp;ved=0CAUQjRw&amp;url=http://www.facebook.com/pages/Legi%C3%B3n-de-Mar%C3%ADa-Juvenil-Parroquia-La-Ascensi%C3%B3n-del-Se%C3%B1or/243044895730678&amp;ei=df-IUemACe-w4APr94HYAQ&amp;bvm=bv.45960087,d.dmg&amp;psig=AFQjCNFhiPPBcmJ2GJKxpZwTXOhz73kU7g&amp;ust=136801909964461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215. Esta es la luz de Cri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5256"/>
            <a:ext cx="7848872" cy="56874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ángulo 9"/>
          <p:cNvSpPr/>
          <p:nvPr/>
        </p:nvSpPr>
        <p:spPr>
          <a:xfrm>
            <a:off x="7236296" y="6031177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5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20688"/>
            <a:ext cx="7890995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1560" y="620688"/>
            <a:ext cx="345638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Ustedes son testigos de todo esto.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 Yo les enviaré lo que mi Padre ha prometido; 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580112" y="3140968"/>
            <a:ext cx="274110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permanezcan </a:t>
            </a:r>
            <a:r>
              <a:rPr lang="es-PE" sz="2800" b="1" dirty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en la ciudad,  hasta que sean revestidos con la fuerza que viene de lo 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alto.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 </a:t>
            </a:r>
            <a:endParaRPr lang="es-ES" sz="2800" b="1" dirty="0">
              <a:solidFill>
                <a:srgbClr val="FFFF00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3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620688"/>
            <a:ext cx="4752527" cy="13849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Después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los llevó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hacia Betania y,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elevando sus manos, los bendijo.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                  </a:t>
            </a:r>
            <a:endParaRPr lang="es-ES" sz="2800" dirty="0">
              <a:solidFill>
                <a:schemeClr val="bg1"/>
              </a:solidFill>
              <a:effectLst>
                <a:glow rad="101600">
                  <a:srgbClr val="000046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92079" y="4221088"/>
            <a:ext cx="3241665" cy="1815882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Y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mientras los bendecía se separó de ellos 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subiendo hacia el 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rgbClr val="000046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cielo. </a:t>
            </a:r>
          </a:p>
        </p:txBody>
      </p:sp>
    </p:spTree>
    <p:extLst>
      <p:ext uri="{BB962C8B-B14F-4D97-AF65-F5344CB8AC3E}">
        <p14:creationId xmlns:p14="http://schemas.microsoft.com/office/powerpoint/2010/main" val="34142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/>
          <a:stretch/>
        </p:blipFill>
        <p:spPr>
          <a:xfrm>
            <a:off x="571440" y="512545"/>
            <a:ext cx="8055070" cy="58329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529" y="620688"/>
            <a:ext cx="7961000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0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Ellos 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se postraron ante él y volvieron a Jerusalén con gran alegría; </a:t>
            </a:r>
            <a:endParaRPr lang="es-ES" sz="3200" b="1" dirty="0" smtClean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5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7356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627784" y="620688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</a:rPr>
              <a:t>y estaban siempre en el templo bendiciendo a Dios. </a:t>
            </a:r>
            <a:endParaRPr lang="es-PE" sz="3200" b="1" dirty="0"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4932040" y="5589240"/>
            <a:ext cx="3379816" cy="3420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508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</a:rPr>
              <a:t>Palabra del Señor</a:t>
            </a:r>
            <a:endParaRPr lang="es-ES" sz="5400" b="1" cap="none" spc="0" dirty="0">
              <a:ln w="508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40000"/>
                  </a:schemeClr>
                </a:glow>
                <a:outerShdw blurRad="50800" dist="38100" algn="l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627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367" r="12367"/>
          <a:stretch/>
        </p:blipFill>
        <p:spPr>
          <a:xfrm>
            <a:off x="611560" y="605154"/>
            <a:ext cx="7920880" cy="5704166"/>
          </a:xfrm>
          <a:prstGeom prst="rect">
            <a:avLst/>
          </a:prstGeo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115616" y="1334746"/>
            <a:ext cx="712879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b="1" dirty="0" err="1" smtClean="0">
                <a:solidFill>
                  <a:srgbClr val="A10315"/>
                </a:solidFill>
                <a:latin typeface="Square721 Cn BT" panose="020B0406020202050204" pitchFamily="34" charset="0"/>
              </a:rPr>
              <a:t>Lc</a:t>
            </a:r>
            <a:r>
              <a:rPr lang="ca-ES" b="1" dirty="0" smtClean="0">
                <a:solidFill>
                  <a:srgbClr val="A10315"/>
                </a:solidFill>
                <a:latin typeface="Square721 Cn BT" panose="020B0406020202050204" pitchFamily="34" charset="0"/>
              </a:rPr>
              <a:t> 24, 46-53  </a:t>
            </a:r>
            <a:r>
              <a:rPr lang="es-ES" sz="2300" b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E</a:t>
            </a:r>
            <a:r>
              <a:rPr lang="es-PE" sz="2300" b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n </a:t>
            </a:r>
            <a:r>
              <a:rPr lang="es-PE" sz="2300" b="1" dirty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aquel tiempo, dijo Jesús a sus discípulos:</a:t>
            </a:r>
          </a:p>
          <a:p>
            <a:pPr algn="ctr">
              <a:defRPr/>
            </a:pPr>
            <a:r>
              <a:rPr lang="es-PE" sz="2300" b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- Así estaba escrito: El Mesías padecerá, resucitará de entre los muertos al tercer día, y en su nombre se predicará la conversión y el perdón de los pecados a todos los pueblos, comenzando por Jerusalén. Ustedes son testigos de todo esto. Yo les enviaré lo que mi Padre ha prometido; permanezcan en la ciudad, hasta que sean revestidos con la fuerza que viene de lo alto. Después los llevó hacia Betania y, elevando sus manos, los bendijo. Y mientras los bendecía se separó de ellos, subiendo hacia el cielo. </a:t>
            </a:r>
          </a:p>
          <a:p>
            <a:pPr algn="ctr">
              <a:defRPr/>
            </a:pPr>
            <a:r>
              <a:rPr lang="es-PE" sz="2300" b="1" dirty="0" smtClean="0"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algn="l" rotWithShape="0">
                    <a:schemeClr val="bg1"/>
                  </a:outerShdw>
                </a:effectLst>
                <a:latin typeface="Square721 Cn BT" panose="020B0406020202050204" pitchFamily="34" charset="0"/>
                <a:cs typeface="Times New Roman" pitchFamily="18" charset="0"/>
              </a:rPr>
              <a:t>Ellos se postraron ante él y volvieron a Jerusalén con gran alegría; y estaban siempre en el templo bendiciendo a Dios.</a:t>
            </a:r>
            <a:endParaRPr lang="ca-ES" sz="2400" b="1" dirty="0">
              <a:solidFill>
                <a:srgbClr val="000000"/>
              </a:solidFill>
              <a:latin typeface="Square721 Cn BT" panose="020B0406020202050204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115616" y="620688"/>
            <a:ext cx="7128792" cy="3571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kumimoji="0" lang="es-ES_tradnl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/>
                <a:ea typeface="Times New Roman"/>
                <a:cs typeface="TTE175DC28t00"/>
              </a:rPr>
              <a:t>Cada uno puede leer en voz alta el versículo que más le llamó la atención</a:t>
            </a: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583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3" y="620688"/>
            <a:ext cx="7920880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3 Rectángulo"/>
          <p:cNvSpPr/>
          <p:nvPr/>
        </p:nvSpPr>
        <p:spPr>
          <a:xfrm>
            <a:off x="1134937" y="548680"/>
            <a:ext cx="6912769" cy="646331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_tradnl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Preguntas para              la lectura:</a:t>
            </a:r>
            <a:endParaRPr lang="es-PE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02890" y="4005064"/>
            <a:ext cx="7776864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s-ES_tradnl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algn="l" rotWithShape="0">
                    <a:srgbClr val="C00000"/>
                  </a:outerShdw>
                </a:effectLst>
                <a:latin typeface="Berlin Sans FB Demi" pitchFamily="34" charset="0"/>
              </a:rPr>
              <a:t>En la primera escena, ¿qué encargo da el Resucitado                a sus discípulos?</a:t>
            </a:r>
            <a:endParaRPr lang="es-PE" sz="3600" b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algn="l" rotWithShape="0">
                  <a:srgbClr val="C00000"/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1087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"/>
          <a:stretch/>
        </p:blipFill>
        <p:spPr>
          <a:xfrm>
            <a:off x="670567" y="620688"/>
            <a:ext cx="7861873" cy="568863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547664" y="2060848"/>
            <a:ext cx="3528392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Ø"/>
            </a:pPr>
            <a:r>
              <a:rPr lang="es-ES_tradnl" sz="4400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es el don prometido por el Padre?</a:t>
            </a:r>
            <a:endParaRPr lang="es-PE" sz="4400" b="1" dirty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2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82" y="548680"/>
            <a:ext cx="7933158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" name="6 CuadroTexto"/>
          <p:cNvSpPr txBox="1"/>
          <p:nvPr/>
        </p:nvSpPr>
        <p:spPr>
          <a:xfrm>
            <a:off x="323528" y="1602778"/>
            <a:ext cx="446449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es-ES_tradnl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Cuando Jesús dice:</a:t>
            </a:r>
            <a:endParaRPr lang="es-PE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6" name="6 CuadroTexto"/>
          <p:cNvSpPr txBox="1"/>
          <p:nvPr/>
        </p:nvSpPr>
        <p:spPr>
          <a:xfrm>
            <a:off x="553170" y="3970799"/>
            <a:ext cx="7933158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S_tradnl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“hasta que sean revestidos con la fuerza que viene de lo alto” </a:t>
            </a:r>
          </a:p>
          <a:p>
            <a:pPr lvl="0" algn="ctr"/>
            <a:r>
              <a:rPr lang="es-ES_tradnl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¿A qué se refiere? </a:t>
            </a:r>
          </a:p>
          <a:p>
            <a:pPr lvl="0" algn="ctr"/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Qué significa la palabra “fuerza” para Jesús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?</a:t>
            </a:r>
            <a:endParaRPr lang="es-PE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92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75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0" cy="57606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8 CuadroTexto"/>
          <p:cNvSpPr txBox="1"/>
          <p:nvPr/>
        </p:nvSpPr>
        <p:spPr>
          <a:xfrm>
            <a:off x="611560" y="980728"/>
            <a:ext cx="792088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lvl="0" indent="-457200" algn="ctr">
              <a:buFont typeface="Wingdings" panose="05000000000000000000" pitchFamily="2" charset="2"/>
              <a:buChar char="Ø"/>
            </a:pPr>
            <a:r>
              <a:rPr lang="es-ES_tradnl" sz="40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</a:rPr>
              <a:t>Después de la Ascensión de Jesús,    </a:t>
            </a:r>
          </a:p>
          <a:p>
            <a:pPr marL="457200" lvl="0" indent="-457200" algn="ctr">
              <a:buFont typeface="Wingdings" panose="05000000000000000000" pitchFamily="2" charset="2"/>
              <a:buChar char="Ø"/>
            </a:pPr>
            <a:endParaRPr lang="es-ES_tradnl" sz="40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  <a:p>
            <a:pPr lvl="0" algn="ctr"/>
            <a:endParaRPr lang="es-ES_tradnl" sz="40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  <a:p>
            <a:pPr lvl="0" algn="ctr"/>
            <a:endParaRPr lang="es-ES_tradnl" sz="40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  <a:p>
            <a:pPr lvl="0" algn="ctr"/>
            <a:endParaRPr lang="es-ES_tradnl" sz="40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  <a:p>
            <a:pPr lvl="0" algn="ctr"/>
            <a:r>
              <a:rPr lang="es-ES_tradnl" sz="4000" b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</a:rPr>
              <a:t>¿qué actitudes asumen los discípulos?</a:t>
            </a:r>
            <a:endParaRPr lang="es-PE" sz="4000" b="1" dirty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48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7647"/>
            <a:ext cx="7920880" cy="56816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1976" y="4005064"/>
            <a:ext cx="77964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Motivación: No podemos quedarnos “mirando al cielo”, porque hay todo un mundo que espera que le anunciemos la Buena Noticia. El Señor, por medio de su Espíritu, coopera con nosotros.</a:t>
            </a:r>
            <a:endParaRPr lang="es-PE" sz="40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91976" y="627647"/>
            <a:ext cx="2911985" cy="658491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 w="127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MEDITATIO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ME dice el texto?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047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7"/>
          <p:cNvSpPr txBox="1">
            <a:spLocks noChangeArrowheads="1"/>
          </p:cNvSpPr>
          <p:nvPr/>
        </p:nvSpPr>
        <p:spPr bwMode="auto">
          <a:xfrm>
            <a:off x="5016696" y="515045"/>
            <a:ext cx="40004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Lucas </a:t>
            </a:r>
            <a:r>
              <a:rPr lang="es-ES" sz="2800" b="1" dirty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24, 46-53</a:t>
            </a:r>
            <a:r>
              <a:rPr lang="es-ES" sz="2800" b="1" dirty="0" smtClean="0">
                <a:ln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s-ES" sz="2800" b="1" dirty="0">
              <a:ln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8 CuadroTexto"/>
          <p:cNvSpPr txBox="1"/>
          <p:nvPr/>
        </p:nvSpPr>
        <p:spPr>
          <a:xfrm>
            <a:off x="1754584" y="4365104"/>
            <a:ext cx="5389168" cy="137210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>
                <a:gd name="adj" fmla="val 7642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FUE LLEVADO</a:t>
            </a:r>
          </a:p>
          <a:p>
            <a:r>
              <a:rPr lang="es-ES_tradnl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 AL CIELO</a:t>
            </a:r>
            <a:endParaRPr lang="es-PE" sz="4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6 Rectángulo"/>
          <p:cNvSpPr/>
          <p:nvPr/>
        </p:nvSpPr>
        <p:spPr>
          <a:xfrm>
            <a:off x="5436096" y="5737209"/>
            <a:ext cx="3063659" cy="40011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r"/>
            <a:r>
              <a:rPr lang="es-E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domingo 2 junio 2019</a:t>
            </a:r>
            <a:endParaRPr lang="es-P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46"/>
          <p:cNvGrpSpPr>
            <a:grpSpLocks/>
          </p:cNvGrpSpPr>
          <p:nvPr/>
        </p:nvGrpSpPr>
        <p:grpSpPr bwMode="auto">
          <a:xfrm>
            <a:off x="683568" y="548680"/>
            <a:ext cx="4343400" cy="551815"/>
            <a:chOff x="696" y="721"/>
            <a:chExt cx="6840" cy="869"/>
          </a:xfrm>
        </p:grpSpPr>
        <p:sp>
          <p:nvSpPr>
            <p:cNvPr id="12" name="Rectangle 32"/>
            <p:cNvSpPr>
              <a:spLocks noChangeArrowheads="1"/>
            </p:cNvSpPr>
            <p:nvPr/>
          </p:nvSpPr>
          <p:spPr bwMode="auto">
            <a:xfrm>
              <a:off x="696" y="1004"/>
              <a:ext cx="6840" cy="586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7F5F00">
                  <a:alpha val="50000"/>
                </a:srgb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13" name="Text Box 29"/>
            <p:cNvSpPr txBox="1">
              <a:spLocks noChangeArrowheads="1"/>
            </p:cNvSpPr>
            <p:nvPr/>
          </p:nvSpPr>
          <p:spPr bwMode="auto">
            <a:xfrm>
              <a:off x="1672" y="777"/>
              <a:ext cx="5400" cy="6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833C0B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ASCENSIÓN DEL SEÑOR 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100" b="1" dirty="0">
                  <a:solidFill>
                    <a:srgbClr val="806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FUE LLEVADO AL CIELO</a:t>
              </a:r>
              <a:endParaRPr lang="es-PE" sz="1200" dirty="0">
                <a:solidFill>
                  <a:srgbClr val="88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4" name="Picture 145" descr="pascua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721"/>
              <a:ext cx="723" cy="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30101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1219"/>
            <a:ext cx="7992888" cy="56560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1 Rectángulo"/>
          <p:cNvSpPr/>
          <p:nvPr/>
        </p:nvSpPr>
        <p:spPr>
          <a:xfrm>
            <a:off x="611560" y="731609"/>
            <a:ext cx="2952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¿Qué importancia tiene para nuestra fe, el hecho que </a:t>
            </a: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Jesús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971341" y="753225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PE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haya </a:t>
            </a:r>
            <a:r>
              <a:rPr lang="es-PE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sido llevado al cielo, que haya vuelto junto al Padre? 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43240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11531"/>
            <a:ext cx="7920880" cy="5697789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28339" y="4103201"/>
            <a:ext cx="737205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¿Qué implica y qué importancia tiene para nosotros el 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hecho que </a:t>
            </a:r>
            <a:r>
              <a:rPr lang="es-PE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 Señor Jesús nos deje la misión de ser sus TESTIGOS</a:t>
            </a:r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82" y="599538"/>
            <a:ext cx="7909858" cy="56627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23886" y="836712"/>
            <a:ext cx="3312368" cy="452431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Dar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testimonio,</a:t>
            </a:r>
          </a:p>
          <a:p>
            <a:pPr>
              <a:defRPr/>
            </a:pP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es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comunicar y transmitir aquello que estoy convencido y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          por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lo tanto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lo     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que creo,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              siendo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así,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                           ¿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de qué manera hago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conocer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y así transmito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y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comunico mi fe? </a:t>
            </a:r>
            <a:endParaRPr lang="es-E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054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6"/>
          <a:stretch/>
        </p:blipFill>
        <p:spPr>
          <a:xfrm>
            <a:off x="611560" y="548680"/>
            <a:ext cx="7920880" cy="5692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980728"/>
            <a:ext cx="7344816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prstTxWarp prst="textCanUp">
              <a:avLst/>
            </a:prstTxWarp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¿De </a:t>
            </a:r>
            <a:r>
              <a:rPr lang="es-PE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qué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manera ayudamos a los demás a caminar hacia el Cielo? ¿Contagiamos esa alegría de discípulos</a:t>
            </a: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?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0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OzVENly8g-1qWlvRHcBzOdZLmuCz41X3S_8noMmnxzx9eN_iboLChIC2I4k-cfP_rJ4Ee7hWV_r_E2BYmAPb4YMOCH_BDlh3O-ZIoZLq2PsrUk8Dy2K1sgeaeUPNHw_YdzakB2kryGJ1_1G7PhnzP6NNs-aQomHFEyn812QPx6H516mdZ7xPXnC0DrQvVRjxgV-sLq_zlRYc53AXz8d2eeQkDRQixufLR637flvmygRw_dzOqHsqL52n2TEegYwgMJkBU5Fan85hkPHDMXwJTC1MKhKf5uyzEkd0mef4dyIQ74pOrD1rqCA5CApcg2xVJ0wSjzsCT20NKx7jzHxmayZt3aKL79wUhPhlwAnDP1piKYQLZv_rexhrD_VIArvvGNyLoa2M9OCOAoBfUdFGf_r0vR-bM8GqbIireEMzsaxmEF45BHXXC5ksb0n40519HGI9z8NLx9pM9P5kKCcVARNftBHxYKgaP6TDLdyCit_kQ-PRvOL-zY_uN34IJApDjXlFrQgmiMorBxbSYwQ_5R8zM1vIXIBTBJqnQP8lMWrd_XjBPRY9dOYzirj5Noj6gjEb9kicqFF8bExGVqmMKK2cTiw_TH3U9MR7caDFvzOKSzuu_xk0JC3lF69FCXwamZFVgMc4RPAmN5EVE3yXt8bzgovwofW0=w1056-h59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9461"/>
            <a:ext cx="7900160" cy="57298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168858" y="620688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</a:t>
            </a:r>
            <a:r>
              <a:rPr lang="es-ES_tradnl" b="1" i="1" dirty="0" smtClean="0">
                <a:solidFill>
                  <a:srgbClr val="C00000"/>
                </a:solidFill>
              </a:rPr>
              <a:t>: </a:t>
            </a:r>
            <a:endParaRPr lang="es-PE" dirty="0">
              <a:solidFill>
                <a:srgbClr val="C00000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625613" y="3645024"/>
            <a:ext cx="787205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s-PE" sz="2800" kern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ea typeface="+mj-ea"/>
                <a:cs typeface="+mj-cs"/>
              </a:rPr>
              <a:t>Sabemos que tras la Ascensión, Jesús no nos ha abandonado. Sigue presente en el mundo y comprometido con su Iglesia</a:t>
            </a:r>
            <a:r>
              <a:rPr lang="es-PE" sz="2800" kern="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ea typeface="+mj-ea"/>
                <a:cs typeface="+mj-cs"/>
              </a:rPr>
              <a:t>. Como los primeros discípulos, nos reunimos para orar, pedirle su Espíritu y presentarle llenos de confianza todo lo que este texto nos ha sugerido.</a:t>
            </a: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20000"/>
                  <a:lumOff val="80000"/>
                </a:schemeClr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639666" y="551070"/>
            <a:ext cx="3241264" cy="877899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 w="38100">
            <a:solidFill>
              <a:srgbClr val="FFFF00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000000">
                    <a:lumMod val="95000"/>
                    <a:lumOff val="5000"/>
                  </a:srgbClr>
                </a:solidFill>
                <a:ea typeface="Times New Roman" panose="02020603050405020304" pitchFamily="18" charset="0"/>
              </a:rPr>
              <a:t>ORATIO</a:t>
            </a:r>
            <a:endParaRPr lang="es-PE" sz="1600" kern="0" dirty="0">
              <a:solidFill>
                <a:srgbClr val="000000">
                  <a:lumMod val="95000"/>
                  <a:lumOff val="5000"/>
                </a:srgbClr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le digo al Señor motivado por su Palabra?</a:t>
            </a:r>
            <a:endParaRPr lang="es-PE" sz="24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42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hotos-b.ak.fbcdn.net/hphotos-ak-ash3/p480x480/217577_10151527384476288_39046519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43520" y="5157192"/>
            <a:ext cx="79289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b="1" dirty="0">
                <a:solidFill>
                  <a:schemeClr val="bg1"/>
                </a:solidFill>
                <a:effectLst>
                  <a:glow rad="101600">
                    <a:srgbClr val="000014">
                      <a:alpha val="60000"/>
                    </a:srgbClr>
                  </a:glow>
                </a:effectLst>
              </a:rPr>
              <a:t>Luego de un tiempo de oración personal, podemos compartir en voz alta nuestra oración, siempre dirigiéndonos a Dios mediante la alabanza, la acción de gracias o la súplica confiada</a:t>
            </a:r>
            <a:r>
              <a:rPr lang="es-ES_tradnl" sz="2000" b="1" dirty="0" smtClean="0">
                <a:solidFill>
                  <a:schemeClr val="bg1"/>
                </a:solidFill>
                <a:effectLst>
                  <a:glow rad="101600">
                    <a:srgbClr val="000014">
                      <a:alpha val="60000"/>
                    </a:srgbClr>
                  </a:glow>
                </a:effectLst>
              </a:rPr>
              <a:t>. (Salmo 46) </a:t>
            </a:r>
            <a:endParaRPr lang="es-PE" sz="2000" b="1" dirty="0">
              <a:solidFill>
                <a:schemeClr val="bg1"/>
              </a:solidFill>
              <a:effectLst>
                <a:glow rad="101600">
                  <a:srgbClr val="000014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9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6956"/>
            <a:ext cx="7955782" cy="5714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705986" y="576956"/>
            <a:ext cx="1947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2800" b="1" i="1" dirty="0" err="1">
                <a:solidFill>
                  <a:srgbClr val="FFFF00"/>
                </a:solidFill>
                <a:latin typeface="Comic Sans MS" pitchFamily="66" charset="0"/>
              </a:rPr>
              <a:t>Salmo</a:t>
            </a:r>
            <a:r>
              <a:rPr lang="ca-ES" sz="2800" b="1" i="1" dirty="0">
                <a:solidFill>
                  <a:srgbClr val="FFFF00"/>
                </a:solidFill>
                <a:latin typeface="Comic Sans MS" pitchFamily="66" charset="0"/>
              </a:rPr>
              <a:t> 46 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33675" y="1062163"/>
            <a:ext cx="788618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a-ES" sz="28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Aplaudan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pueblos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todos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aclamen a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con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gritos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de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júbilo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;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porque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el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es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sublime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y terrible, emperador de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toda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la </a:t>
            </a:r>
            <a:r>
              <a:rPr lang="ca-ES" sz="2800" b="1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tierra</a:t>
            </a:r>
            <a:r>
              <a:rPr lang="ca-ES" sz="2800" b="1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  <a:endParaRPr lang="ca-ES" sz="2800" b="1" i="1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53270" y="5013176"/>
            <a:ext cx="707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32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asciende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entre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aclamaciones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el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al son de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trompetas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01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082" y="595658"/>
            <a:ext cx="7907357" cy="5689161"/>
          </a:xfrm>
          <a:prstGeom prst="rect">
            <a:avLst/>
          </a:prstGeom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25083" y="566122"/>
            <a:ext cx="329884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Dios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asciende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 entre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aclamaciones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,</a:t>
            </a:r>
          </a:p>
          <a:p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el Señor al son de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trompetas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.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rgbClr val="420000"/>
                </a:glow>
              </a:effectLst>
              <a:latin typeface="Comic Sans MS" pitchFamily="66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60032" y="548680"/>
            <a:ext cx="37650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Toquen 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para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,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toquen; toquen</a:t>
            </a:r>
          </a:p>
          <a:p>
            <a:pPr algn="r"/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para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nuestro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Rey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,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rgbClr val="420000"/>
                  </a:glow>
                </a:effectLst>
                <a:latin typeface="Comic Sans MS" pitchFamily="66" charset="0"/>
              </a:rPr>
              <a:t>toquen.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rgbClr val="420000"/>
                </a:glow>
              </a:effectLst>
              <a:latin typeface="Comic Sans MS" pitchFamily="66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53270" y="5013176"/>
            <a:ext cx="707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3200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asciende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entre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aclamaciones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al son de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trompetas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621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6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25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9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9"/>
            <a:ext cx="7920880" cy="5688632"/>
          </a:xfrm>
          <a:prstGeom prst="rect">
            <a:avLst/>
          </a:prstGeom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971600" y="620689"/>
            <a:ext cx="734481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Porque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es el </a:t>
            </a:r>
            <a:r>
              <a:rPr lang="ca-ES" sz="3200" b="1" i="1" dirty="0" err="1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rey</a:t>
            </a:r>
            <a:r>
              <a:rPr lang="ca-ES" sz="3200" b="1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del mundo; toquen con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maestría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reina sobre las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naciones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se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sienta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en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su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trono </a:t>
            </a:r>
            <a:r>
              <a:rPr lang="ca-ES" sz="3200" b="1" i="1" dirty="0" err="1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sagrado</a:t>
            </a:r>
            <a:r>
              <a:rPr lang="ca-ES" sz="3200" b="1" i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  <a:endParaRPr lang="ca-ES" sz="3200" b="1" i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3270" y="5013176"/>
            <a:ext cx="70723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a-ES" sz="3200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Dios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asciende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 entre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aclamaciones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el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Señor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, al son de </a:t>
            </a:r>
            <a:r>
              <a:rPr lang="ca-ES" sz="3200" b="1" i="1" dirty="0" err="1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trompetas</a:t>
            </a:r>
            <a:r>
              <a:rPr lang="ca-ES" sz="3200" b="1" i="1" dirty="0"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58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3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7" y="610217"/>
            <a:ext cx="7878033" cy="5696788"/>
          </a:xfrm>
          <a:prstGeom prst="rect">
            <a:avLst/>
          </a:prstGeom>
        </p:spPr>
      </p:pic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39552" y="596140"/>
            <a:ext cx="3024336" cy="656668"/>
          </a:xfrm>
          <a:prstGeom prst="roundRect">
            <a:avLst>
              <a:gd name="adj" fmla="val 16667"/>
            </a:avLst>
          </a:prstGeom>
          <a:solidFill>
            <a:srgbClr val="FFDA65"/>
          </a:solidFill>
          <a:ln>
            <a:solidFill>
              <a:srgbClr val="FFFF69"/>
            </a:solidFill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400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CONTEMPLATIO</a:t>
            </a:r>
            <a:endParaRPr lang="es-PE" sz="1400" kern="0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600" b="1" kern="0" dirty="0">
                <a:solidFill>
                  <a:prstClr val="black"/>
                </a:solidFill>
                <a:ea typeface="Times New Roman" panose="02020603050405020304" pitchFamily="18" charset="0"/>
              </a:rPr>
              <a:t>¿Qué me lleva a hacer el texto?.</a:t>
            </a:r>
            <a:endParaRPr lang="es-PE" sz="2400" kern="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11560" y="1358473"/>
            <a:ext cx="799288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Motivación: </a:t>
            </a:r>
            <a:r>
              <a:rPr lang="es-P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anuncio del Evangelio conlleva riesgos y muchas veces, situaciones difíciles e insospechadas. San Vicente aconseja a unos misioneros que marchaban a tierras lejanas:</a:t>
            </a:r>
          </a:p>
          <a:p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“Vayan, hermanos míos, en nombre de nuestro Señor Jesucristo;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él es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el que los envía; para su servicio y su gloria es este viaje y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esta    misión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emprenden. </a:t>
            </a:r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Será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también él el que los conduzca,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los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asista y los proteja. </a:t>
            </a:r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Así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lo esperamos de su bondad infinita.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Manténganse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siempre en una fiel dependencia de su fiel dirección;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recurran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 él en todas partes y en todas las ocasiones; échense en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sus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brazos, pues han de reconocerlo como su mejor padre, con la </a:t>
            </a:r>
            <a:endParaRPr lang="es-PE" sz="2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  <a:p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firme </a:t>
            </a:r>
            <a:r>
              <a:rPr lang="es-PE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confianza de que los asistirá y bendecirá sus trabajos</a:t>
            </a:r>
            <a:r>
              <a:rPr lang="es-PE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  <a:p>
            <a:r>
              <a:rPr lang="es-PE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(San Vicente XI,765)</a:t>
            </a:r>
            <a:endParaRPr lang="es-PE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646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90" y="620688"/>
            <a:ext cx="7875650" cy="5652585"/>
          </a:xfrm>
          <a:prstGeom prst="rect">
            <a:avLst/>
          </a:prstGeom>
        </p:spPr>
      </p:pic>
      <p:pic>
        <p:nvPicPr>
          <p:cNvPr id="8" name="7 Imagen" descr="001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8447" y="1964320"/>
            <a:ext cx="428629" cy="1047750"/>
          </a:xfrm>
          <a:prstGeom prst="rect">
            <a:avLst/>
          </a:prstGeom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357158" y="627528"/>
            <a:ext cx="8262063" cy="857256"/>
          </a:xfrm>
          <a:prstGeom prst="rect">
            <a:avLst/>
          </a:prstGeom>
          <a:noFill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s-ES_tradnl" sz="2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    </a:t>
            </a:r>
            <a:r>
              <a:rPr lang="es-ES_tradnl" sz="2000" b="1" kern="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Ambientación:</a:t>
            </a:r>
            <a:r>
              <a:rPr lang="es-PE" sz="20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Cirio pascual, globo terráqueo o mapa </a:t>
            </a:r>
            <a:r>
              <a:rPr lang="es-PE" sz="2000" b="1" kern="0" dirty="0" err="1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mundi</a:t>
            </a:r>
            <a:r>
              <a:rPr lang="es-PE" sz="20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. Huellas recortadas con los nombres de los participantes. </a:t>
            </a:r>
            <a:r>
              <a:rPr lang="es-PE" sz="2000" b="1" kern="0" dirty="0" smtClean="0">
                <a:solidFill>
                  <a:srgbClr val="FFFF00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Frase: </a:t>
            </a:r>
            <a:r>
              <a:rPr lang="es-PE" sz="2000" b="1" kern="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imes New Roman"/>
              </a:rPr>
              <a:t>«Fue llevado al cielo»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0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760202" y="2024604"/>
            <a:ext cx="25717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PE" sz="44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“Fue llevado </a:t>
            </a:r>
          </a:p>
          <a:p>
            <a:pPr algn="ctr"/>
            <a:r>
              <a:rPr lang="es-PE" sz="4400" b="1" dirty="0" smtClean="0">
                <a:ln w="11430"/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</a:rPr>
              <a:t>al cielo”</a:t>
            </a:r>
            <a:endParaRPr lang="es-ES" sz="4400" b="1" dirty="0" smtClean="0">
              <a:ln w="11430"/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</a:endParaRPr>
          </a:p>
        </p:txBody>
      </p:sp>
      <p:pic>
        <p:nvPicPr>
          <p:cNvPr id="9" name="Picture 3" descr="http://www.freewebs.com/sanbenito/photos/La-Parroquia/image_021.jpg"/>
          <p:cNvPicPr>
            <a:picLocks noChangeAspect="1" noChangeArrowheads="1"/>
          </p:cNvPicPr>
          <p:nvPr/>
        </p:nvPicPr>
        <p:blipFill>
          <a:blip r:embed="rId4" cstate="print"/>
          <a:srcRect l="40424" t="11698" r="40925"/>
          <a:stretch>
            <a:fillRect/>
          </a:stretch>
        </p:blipFill>
        <p:spPr bwMode="auto">
          <a:xfrm>
            <a:off x="5534231" y="2400835"/>
            <a:ext cx="510064" cy="301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683568" y="5408443"/>
            <a:ext cx="43882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b="1" dirty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Cantos </a:t>
            </a:r>
            <a:r>
              <a:rPr lang="es-ES_tradnl" sz="2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sugeridos: </a:t>
            </a:r>
            <a:r>
              <a:rPr lang="es-PE" sz="2200" b="1" dirty="0" smtClean="0">
                <a:solidFill>
                  <a:srgbClr val="FFFF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cs typeface="+mn-cs"/>
              </a:rPr>
              <a:t>No, yo no dejo la tierra; Nos envías por el mundo</a:t>
            </a:r>
            <a:endParaRPr lang="es-PE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15" name="Picture 2" descr="http://4.bp.blogspot.com/_W6Gb6ZtIzJI/TFFd5LbkCMI/AAAAAAAAA0A/0JQkBsBUhy8/s1600/patron+pies.b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5" b="98667" l="38737" r="94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2"/>
          <a:stretch/>
        </p:blipFill>
        <p:spPr bwMode="auto">
          <a:xfrm rot="4619092">
            <a:off x="3882286" y="4074189"/>
            <a:ext cx="628733" cy="13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664769" y="4541416"/>
            <a:ext cx="119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800" b="1" dirty="0" smtClean="0">
                <a:solidFill>
                  <a:srgbClr val="FF0000"/>
                </a:solidFill>
              </a:rPr>
              <a:t>Mario</a:t>
            </a:r>
            <a:endParaRPr lang="es-PE" sz="18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http://4.bp.blogspot.com/_W6Gb6ZtIzJI/TFFd5LbkCMI/AAAAAAAAA0A/0JQkBsBUhy8/s1600/patron+pies.bmp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5" b="98667" l="38737" r="94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2"/>
          <a:stretch/>
        </p:blipFill>
        <p:spPr bwMode="auto">
          <a:xfrm rot="17071568">
            <a:off x="6663560" y="4088915"/>
            <a:ext cx="628733" cy="13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4.bp.blogspot.com/_W6Gb6ZtIzJI/TFFd5LbkCMI/AAAAAAAAA0A/0JQkBsBUhy8/s1600/patron+pies.bmp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5" b="98667" l="38737" r="94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2"/>
          <a:stretch/>
        </p:blipFill>
        <p:spPr bwMode="auto">
          <a:xfrm rot="16420209">
            <a:off x="6333059" y="3240249"/>
            <a:ext cx="628733" cy="13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6788875" y="4621119"/>
            <a:ext cx="735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580000"/>
                </a:solidFill>
              </a:rPr>
              <a:t>César</a:t>
            </a:r>
            <a:endParaRPr lang="es-PE" sz="1800" b="1" dirty="0">
              <a:solidFill>
                <a:srgbClr val="58000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486810" y="3725475"/>
            <a:ext cx="119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580000"/>
                </a:solidFill>
              </a:rPr>
              <a:t>Luisa</a:t>
            </a:r>
            <a:endParaRPr lang="es-PE" sz="1800" b="1" dirty="0">
              <a:solidFill>
                <a:srgbClr val="580000"/>
              </a:solidFill>
            </a:endParaRPr>
          </a:p>
        </p:txBody>
      </p:sp>
      <p:sp>
        <p:nvSpPr>
          <p:cNvPr id="4" name="AutoShape 4" descr="Resultado de imagen para fondo y globo terraque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4490478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475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475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475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75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Vicentinos\sv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0066"/>
            <a:ext cx="7971228" cy="58092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85006" y="500066"/>
            <a:ext cx="7772400" cy="1000132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Compromiso personal y comunitario: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s-PE" sz="3200" b="1" i="0" u="none" strike="noStrike" kern="0" normalizeH="0" baseline="0" noProof="0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85341" y="1543432"/>
            <a:ext cx="33385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la semana, donde me encuentre, actuar como testigo de Jesús, con </a:t>
            </a:r>
          </a:p>
          <a:p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nuestras actitudes, nuestras palabras.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868144" y="1186781"/>
            <a:ext cx="27146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accent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Prepararnos para la Fiesta de Pentecostés, disponer el corazón para dejar actuar al Espíritu Santo en nuestra vida.</a:t>
            </a:r>
          </a:p>
          <a:p>
            <a:pPr algn="r"/>
            <a:endParaRPr lang="es-PE" sz="2800" dirty="0">
              <a:solidFill>
                <a:schemeClr val="bg1"/>
              </a:solidFill>
              <a:effectLst>
                <a:glow rad="101600">
                  <a:schemeClr val="accent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3711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86" y="620687"/>
            <a:ext cx="7924800" cy="5686867"/>
          </a:xfrm>
          <a:prstGeom prst="rect">
            <a:avLst/>
          </a:prstGeom>
        </p:spPr>
      </p:pic>
      <p:pic>
        <p:nvPicPr>
          <p:cNvPr id="5" name="4 Imagen" descr="432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97" y="730243"/>
            <a:ext cx="4198524" cy="5507069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80486" y="908720"/>
            <a:ext cx="3844696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Señor Jesús,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Tú que te has ido para quedarte,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has vuelto al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Padre para                   estar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más cerca de nosotros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 para llenarnos de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tu                               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Espíritu Santo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para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pudiéramos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ser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  partícipes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 tu obra,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siendo instrumentos tuyos,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para que muchos otros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           te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conozcan y te sigan,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ven en nuestra ayuda,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ven y acompáñanos, </a:t>
            </a:r>
          </a:p>
          <a:p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ven y derrama tus gracias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027090" y="620687"/>
            <a:ext cx="29995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Oraci</a:t>
            </a:r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Segoe Script" pitchFamily="34" charset="0"/>
              </a:rPr>
              <a:t>ón Final</a:t>
            </a:r>
            <a:endParaRPr lang="es-E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Segoe Script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08575" y="980728"/>
            <a:ext cx="3333042" cy="526297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nosotros, para que podamos</a:t>
            </a:r>
          </a:p>
          <a:p>
            <a:pPr algn="r"/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llevar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tu Palabra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4C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la anunciemos con la vida,</a:t>
            </a:r>
          </a:p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para que la demos 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conocer con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nuestra vida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y nuestras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actitudes.</a:t>
            </a:r>
          </a:p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Señor, Tú que nos has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dado, la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misión de ser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 tus testigos, ayúdanos                  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vivir como Tú quieres</a:t>
            </a:r>
          </a:p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 haz que transmitamos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                        lo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que creemos,</a:t>
            </a:r>
          </a:p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dando testimonio de ti</a:t>
            </a:r>
          </a:p>
          <a:p>
            <a:pPr algn="r"/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y de tu Palabra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 Que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así sea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rgbClr val="58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6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99179" y="6330806"/>
            <a:ext cx="5904656" cy="461665"/>
          </a:xfrm>
          <a:prstGeom prst="rect">
            <a:avLst/>
          </a:prstGeom>
          <a:solidFill>
            <a:srgbClr val="FCC31A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latin typeface="Poor Richard" pitchFamily="18" charset="0"/>
                <a:cs typeface="Times New Roman" pitchFamily="18" charset="0"/>
              </a:rPr>
              <a:t>Texto de </a:t>
            </a:r>
            <a:r>
              <a:rPr lang="es-PE" sz="1200" dirty="0" err="1">
                <a:latin typeface="Poor Richard" pitchFamily="18" charset="0"/>
                <a:cs typeface="Times New Roman" pitchFamily="18" charset="0"/>
              </a:rPr>
              <a:t>Lectio</a:t>
            </a:r>
            <a:r>
              <a:rPr lang="es-PE" sz="1200" dirty="0">
                <a:latin typeface="Poor Richard" pitchFamily="18" charset="0"/>
                <a:cs typeface="Times New Roman" pitchFamily="18" charset="0"/>
              </a:rPr>
              <a:t> Divina:  Padre César Chávez  </a:t>
            </a:r>
            <a:r>
              <a:rPr lang="es-PE" sz="1200" dirty="0" err="1">
                <a:latin typeface="Poor Richard" pitchFamily="18" charset="0"/>
                <a:cs typeface="Times New Roman" pitchFamily="18" charset="0"/>
              </a:rPr>
              <a:t>Alva</a:t>
            </a:r>
            <a:r>
              <a:rPr lang="es-PE" sz="1200" dirty="0">
                <a:latin typeface="Poor Richard" pitchFamily="18" charset="0"/>
                <a:cs typeface="Times New Roman" pitchFamily="18" charset="0"/>
              </a:rPr>
              <a:t> (Chuno) </a:t>
            </a:r>
            <a:r>
              <a:rPr lang="es-PE" sz="1200" dirty="0" err="1"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200" dirty="0"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200" dirty="0" err="1"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200" dirty="0">
                <a:latin typeface="Poor Richard" pitchFamily="18" charset="0"/>
                <a:cs typeface="Times New Roman" pitchFamily="18" charset="0"/>
              </a:rPr>
              <a:t> Point :  Sor Pilar Caycho Vela  - Hija de la Caridad de San Vicente de </a:t>
            </a:r>
            <a:r>
              <a:rPr lang="es-PE" sz="1200" dirty="0" smtClean="0">
                <a:latin typeface="Poor Richard" pitchFamily="18" charset="0"/>
                <a:cs typeface="Times New Roman" pitchFamily="18" charset="0"/>
              </a:rPr>
              <a:t>Paúl</a:t>
            </a:r>
            <a:endParaRPr lang="es-PE" sz="1200" dirty="0">
              <a:latin typeface="Poor Richard" pitchFamily="18" charset="0"/>
              <a:cs typeface="Times New Roman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00744" cy="57101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9203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 de la ascension de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74" y="620688"/>
            <a:ext cx="7888666" cy="5688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xfrm>
            <a:off x="643774" y="1772816"/>
            <a:ext cx="3195254" cy="4418675"/>
          </a:xfrm>
          <a:noFill/>
          <a:effectLst>
            <a:softEdge rad="317500"/>
          </a:effectLst>
        </p:spPr>
        <p:txBody>
          <a:bodyPr>
            <a:normAutofit/>
          </a:bodyPr>
          <a:lstStyle/>
          <a:p>
            <a:pPr algn="l"/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La Ascensión de Cristo constituye una de las etapas fundamentales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de                 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la “historia de la salvación”,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                           es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decir,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 del </a:t>
            </a:r>
            <a:r>
              <a:rPr lang="es-PE" sz="28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plan misericordioso y salvífico de Dios para la humanidad. </a:t>
            </a:r>
            <a:endParaRPr lang="es-ES_tradnl" sz="28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43774" y="977924"/>
            <a:ext cx="28276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8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AMBIENTACIÓN: </a:t>
            </a:r>
            <a:endParaRPr lang="es-PE" sz="2800" b="1" spc="50" dirty="0" smtClean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03906" y="2204864"/>
            <a:ext cx="3195254" cy="3588944"/>
          </a:xfrm>
          <a:prstGeom prst="rect">
            <a:avLst/>
          </a:prstGeom>
          <a:noFill/>
          <a:effectLst>
            <a:softEdge rad="31750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PE" sz="28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</a:rPr>
              <a:t>Él nos prepara el camino para ascender nosotros también al cielo; siendo Él nuestra Cabeza, es necesario que los miembros le sigan allí donde Él les ha precedido.</a:t>
            </a:r>
            <a:endParaRPr lang="es-ES_tradnl" sz="2800" b="1" dirty="0" smtClean="0">
              <a:solidFill>
                <a:schemeClr val="bg1"/>
              </a:solidFill>
              <a:effectLst>
                <a:glow rad="101600">
                  <a:srgbClr val="C00000"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25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6784"/>
            <a:ext cx="7935031" cy="565209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11561" y="626785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4000" b="1" dirty="0" smtClean="0">
                <a:ln w="1143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</a:rPr>
              <a:t>Oración inicial</a:t>
            </a:r>
            <a:endParaRPr lang="es-PE" sz="4000" b="1" dirty="0" smtClean="0">
              <a:ln w="1143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algn="l" rotWithShape="0">
                  <a:prstClr val="black"/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0522" y="1773396"/>
            <a:ext cx="3470063" cy="440120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Señor Jesús. Sabemos que al subir al cielo,                 no nos dejaste solos con la responsabilidad a nuestras espaldas.</a:t>
            </a:r>
          </a:p>
          <a:p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Sabemos que sigues con nosotros, </a:t>
            </a:r>
          </a:p>
          <a:p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acompañándonos, amándonos, comprendiéndonos. 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4 CuadroTexto"/>
          <p:cNvSpPr txBox="1"/>
          <p:nvPr/>
        </p:nvSpPr>
        <p:spPr>
          <a:xfrm>
            <a:off x="4932040" y="1988839"/>
            <a:ext cx="3384377" cy="39703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Hoy Señor Jesús, te</a:t>
            </a:r>
            <a:endParaRPr lang="es-PE" sz="28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r"/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pedimos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que nos hagas pregoneros incesantes de tu palabra, que nuestra vida sirva para testimoniar el inmenso amor que tu nos tienes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25000"/>
                      <a:alpha val="6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2032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19192" cy="56886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916915" y="603651"/>
            <a:ext cx="6983088" cy="570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Danos sabiduría para no dudar ni un solo instante de lo maravilloso que es tu amor.</a:t>
            </a:r>
          </a:p>
          <a:p>
            <a:pPr algn="ctr"/>
            <a:endParaRPr lang="es-ES_tradnl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dirty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Danos </a:t>
            </a:r>
            <a:r>
              <a:rPr lang="es-ES_tradnl" sz="2800" dirty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fortaleza para no desfallecer en </a:t>
            </a:r>
            <a:r>
              <a:rPr lang="es-ES_tradnl" sz="2800" dirty="0" smtClean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nuestro </a:t>
            </a:r>
            <a:r>
              <a:rPr lang="es-ES_tradnl" sz="2800" dirty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camino de fe.</a:t>
            </a:r>
          </a:p>
          <a:p>
            <a:pPr algn="ctr"/>
            <a:r>
              <a:rPr lang="es-ES_tradnl" sz="2800" dirty="0" smtClean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Danos entendimiento para comprender cada día mejor lo que esperas de nosotros. Amén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es-ES" sz="2800" b="1" i="1" dirty="0" smtClean="0">
                <a:solidFill>
                  <a:schemeClr val="bg1"/>
                </a:solidFill>
                <a:effectLst>
                  <a:glow rad="101600">
                    <a:srgbClr val="4221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4221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108792" y="692696"/>
            <a:ext cx="4421961" cy="116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P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PE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PE" sz="2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715272" y="42862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751147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3526"/>
            <a:ext cx="7920880" cy="5735794"/>
          </a:xfrm>
          <a:prstGeom prst="rect">
            <a:avLst/>
          </a:prstGeom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73051" y="2101892"/>
            <a:ext cx="2602805" cy="4248472"/>
          </a:xfrm>
        </p:spPr>
        <p:txBody>
          <a:bodyPr>
            <a:noAutofit/>
          </a:bodyPr>
          <a:lstStyle/>
          <a:p>
            <a:r>
              <a:rPr lang="es-PE" sz="28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Para nosotros, las Ascensión es al mismo tiempo una buena noticia y un compromiso. Buena noticia </a:t>
            </a:r>
            <a: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 porque</a:t>
            </a:r>
            <a:b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</a:br>
            <a: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nos </a:t>
            </a:r>
            <a:r>
              <a:rPr lang="es-PE" sz="2800" b="1" i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ayuda a </a:t>
            </a:r>
            <a:r>
              <a:rPr lang="es-PE" sz="2800" b="1" i="1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comprender </a:t>
            </a:r>
            <a:endParaRPr lang="es-ES_tradnl" sz="2800" b="1" i="1" dirty="0" smtClean="0">
              <a:solidFill>
                <a:schemeClr val="tx2">
                  <a:lumMod val="75000"/>
                </a:schemeClr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3051" y="700563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Motivación:</a:t>
            </a:r>
            <a:r>
              <a:rPr kumimoji="0" lang="es-ES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endParaRPr kumimoji="0" lang="es-PE" sz="1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13" name="Rectángulo redondeado 12"/>
          <p:cNvSpPr>
            <a:spLocks noChangeArrowheads="1"/>
          </p:cNvSpPr>
          <p:nvPr/>
        </p:nvSpPr>
        <p:spPr bwMode="auto">
          <a:xfrm>
            <a:off x="673051" y="659519"/>
            <a:ext cx="3386144" cy="605307"/>
          </a:xfrm>
          <a:prstGeom prst="roundRect">
            <a:avLst>
              <a:gd name="adj" fmla="val 16667"/>
            </a:avLst>
          </a:prstGeom>
          <a:solidFill>
            <a:srgbClr val="FCC31A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LECTIO</a:t>
            </a:r>
            <a:endParaRPr lang="es-PE" sz="1400" b="1" dirty="0">
              <a:solidFill>
                <a:srgbClr val="8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9050"/>
            <a:r>
              <a:rPr lang="es-ES_tradnl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¿Qué dice el texto? </a:t>
            </a:r>
            <a:r>
              <a:rPr lang="es-ES_tradnl" sz="1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Lucas  24, 46-53</a:t>
            </a:r>
            <a:endParaRPr lang="es-PE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5651606" y="2207937"/>
            <a:ext cx="2952328" cy="40363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“la esperanza a la que hemos sido llamados” </a:t>
            </a:r>
            <a:r>
              <a:rPr lang="es-PE" sz="2800" b="1" i="1" dirty="0" smtClean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y compromiso, </a:t>
            </a:r>
            <a: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porque nos empuja a ser testigos del Evangelio. </a:t>
            </a:r>
          </a:p>
          <a:p>
            <a:endParaRPr lang="es-PE" sz="2800" b="1" i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  <a:p>
            <a:r>
              <a:rPr lang="es-PE" sz="2800" b="1" i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quare721 Cn BT" panose="020B0406020202050204" pitchFamily="34" charset="0"/>
              </a:rPr>
              <a:t>Escuchemos.</a:t>
            </a:r>
            <a:endParaRPr lang="es-ES_tradnl" sz="2800" b="1" i="1" dirty="0" smtClean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quare721 Cn BT" panose="020B0406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73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6519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27585" y="666095"/>
            <a:ext cx="2592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latin typeface="Baskerville Old Face" pitchFamily="18" charset="0"/>
                <a:ea typeface="Arial Unicode MS" pitchFamily="34" charset="-128"/>
                <a:cs typeface="Aharoni" pitchFamily="2" charset="-79"/>
              </a:rPr>
              <a:t>Lucas 24</a:t>
            </a:r>
            <a:r>
              <a:rPr lang="es-ES" sz="2800" b="1" dirty="0">
                <a:solidFill>
                  <a:schemeClr val="bg1"/>
                </a:solidFill>
                <a:latin typeface="Baskerville Old Face" pitchFamily="18" charset="0"/>
                <a:ea typeface="Arial Unicode MS" pitchFamily="34" charset="-128"/>
                <a:cs typeface="Aharoni" pitchFamily="2" charset="-79"/>
              </a:rPr>
              <a:t>, </a:t>
            </a:r>
            <a:r>
              <a:rPr lang="es-ES" sz="2800" b="1" dirty="0" smtClean="0">
                <a:solidFill>
                  <a:schemeClr val="bg1"/>
                </a:solidFill>
                <a:latin typeface="Baskerville Old Face" pitchFamily="18" charset="0"/>
                <a:ea typeface="Arial Unicode MS" pitchFamily="34" charset="-128"/>
                <a:cs typeface="Aharoni" pitchFamily="2" charset="-79"/>
              </a:rPr>
              <a:t>46-53</a:t>
            </a:r>
            <a:endParaRPr lang="es-ES" sz="2800" dirty="0">
              <a:solidFill>
                <a:schemeClr val="bg1"/>
              </a:solidFill>
              <a:latin typeface="Baskerville Old Face" pitchFamily="18" charset="0"/>
              <a:ea typeface="Arial Unicode MS" pitchFamily="34" charset="-128"/>
              <a:cs typeface="Aharoni" pitchFamily="2" charset="-79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28852" y="1312482"/>
            <a:ext cx="76155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  </a:t>
            </a: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En aquel tiempo, dijo a sus discípulos:</a:t>
            </a:r>
          </a:p>
          <a:p>
            <a:pPr>
              <a:defRPr/>
            </a:pP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«Así estaba escrito: el Mesías padecerá, resucitará de entre  </a:t>
            </a:r>
            <a:r>
              <a:rPr lang="es-PE" sz="2800" b="1" dirty="0" smtClean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los                                  </a:t>
            </a:r>
            <a:r>
              <a:rPr lang="es-PE" sz="2800" b="1" dirty="0">
                <a:solidFill>
                  <a:srgbClr val="FFFF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Demi" panose="020B0703020102020204" pitchFamily="34" charset="0"/>
              </a:rPr>
              <a:t>muertos al tercer día, </a:t>
            </a:r>
            <a:endParaRPr lang="es-ES" sz="3600" b="1" dirty="0">
              <a:solidFill>
                <a:srgbClr val="FFFF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9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0880" cy="5688632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7584" y="620688"/>
            <a:ext cx="48965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y en </a:t>
            </a:r>
            <a:r>
              <a:rPr lang="es-ES" sz="28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su nombre se </a:t>
            </a:r>
            <a:r>
              <a:rPr lang="es-ES" sz="28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predicará la </a:t>
            </a:r>
            <a:r>
              <a:rPr lang="es-ES" sz="2800" b="1" dirty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conversión y el perdón de los </a:t>
            </a:r>
            <a:r>
              <a:rPr lang="es-ES" sz="2800" b="1" dirty="0" smtClean="0">
                <a:solidFill>
                  <a:srgbClr val="C000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pecados a todos los pueblos, comenzando por Jerusalén.</a:t>
            </a:r>
            <a:endParaRPr lang="es-ES" sz="2800" b="1" dirty="0">
              <a:solidFill>
                <a:srgbClr val="C00000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1448</Words>
  <Application>Microsoft Office PowerPoint</Application>
  <PresentationFormat>Presentación en pantalla (4:3)</PresentationFormat>
  <Paragraphs>140</Paragraphs>
  <Slides>32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52" baseType="lpstr">
      <vt:lpstr>Arial Unicode MS</vt:lpstr>
      <vt:lpstr>Agency FB</vt:lpstr>
      <vt:lpstr>Aharoni</vt:lpstr>
      <vt:lpstr>Algerian</vt:lpstr>
      <vt:lpstr>Arial</vt:lpstr>
      <vt:lpstr>Arial Black</vt:lpstr>
      <vt:lpstr>Arial Narrow</vt:lpstr>
      <vt:lpstr>Arial Rounded MT Bold</vt:lpstr>
      <vt:lpstr>Baskerville Old Face</vt:lpstr>
      <vt:lpstr>Berlin Sans FB Demi</vt:lpstr>
      <vt:lpstr>Calibri</vt:lpstr>
      <vt:lpstr>Comic Sans MS</vt:lpstr>
      <vt:lpstr>Franklin Gothic Demi</vt:lpstr>
      <vt:lpstr>Poor Richard</vt:lpstr>
      <vt:lpstr>Segoe Script</vt:lpstr>
      <vt:lpstr>Square721 Cn BT</vt:lpstr>
      <vt:lpstr>Times New Roman</vt:lpstr>
      <vt:lpstr>TTE175DC28t00</vt:lpstr>
      <vt:lpstr>Wingdings</vt:lpstr>
      <vt:lpstr>Tema de Office</vt:lpstr>
      <vt:lpstr>Presentación de PowerPoint</vt:lpstr>
      <vt:lpstr>Presentación de PowerPoint</vt:lpstr>
      <vt:lpstr>Presentación de PowerPoint</vt:lpstr>
      <vt:lpstr>La Ascensión de Cristo constituye una de las etapas fundamentales de                  la “historia de la salvación”,                            es decir,  del plan misericordioso y salvífico de Dios para la humanidad. </vt:lpstr>
      <vt:lpstr>Presentación de PowerPoint</vt:lpstr>
      <vt:lpstr>Presentación de PowerPoint</vt:lpstr>
      <vt:lpstr>Para nosotros, las Ascensión es al mismo tiempo una buena noticia y un compromiso. Buena noticia  porque nos ayuda a comprender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jacquie</dc:creator>
  <cp:lastModifiedBy>PILAR</cp:lastModifiedBy>
  <cp:revision>150</cp:revision>
  <dcterms:created xsi:type="dcterms:W3CDTF">2013-05-07T03:39:16Z</dcterms:created>
  <dcterms:modified xsi:type="dcterms:W3CDTF">2019-05-27T20:50:59Z</dcterms:modified>
</cp:coreProperties>
</file>