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55" r:id="rId2"/>
    <p:sldId id="354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5" r:id="rId14"/>
    <p:sldId id="316" r:id="rId15"/>
    <p:sldId id="317" r:id="rId16"/>
    <p:sldId id="318" r:id="rId17"/>
    <p:sldId id="319" r:id="rId18"/>
    <p:sldId id="351" r:id="rId19"/>
    <p:sldId id="320" r:id="rId20"/>
    <p:sldId id="321" r:id="rId21"/>
    <p:sldId id="322" r:id="rId22"/>
    <p:sldId id="323" r:id="rId23"/>
    <p:sldId id="324" r:id="rId24"/>
    <p:sldId id="325" r:id="rId25"/>
    <p:sldId id="352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6C0000"/>
    <a:srgbClr val="48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BA45-3A70-4379-AC51-010CB85DF593}" type="datetimeFigureOut">
              <a:rPr lang="es-PE" smtClean="0"/>
              <a:t>26/03/2019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EA56-183D-4284-97AC-1DA7F08F89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84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4FEB1F-BD75-4BAE-8D6C-A1AD145095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D0445-259C-4BF6-9BA9-10103BF1A2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1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F62B9-5A0E-4E02-B74C-059887B9F868}" type="slidenum">
              <a:rPr lang="es-ES">
                <a:solidFill>
                  <a:prstClr val="black"/>
                </a:solidFill>
              </a:rPr>
              <a:pPr/>
              <a:t>38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64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131D-1AA8-43ED-860A-4E9C886639A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904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5361-BC62-4734-AF5F-8A9CFACAE2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7695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7E56-EA86-4387-8CC5-E4E18513BE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51178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638EBE-1D5E-4F43-93D5-6D8F3FC608A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08600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DE04-8FA2-483D-9A3D-94107A0B1E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6730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A18D-219E-493A-808B-580CFA09E7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6487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0E55-6F6E-4B84-9F16-8CB73EBF9B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0555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8B19-4FB5-4306-BE47-B121AA68E8A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0109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4A75-F977-4A8A-BAFE-6751DB2133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104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064F-EA48-4554-BC44-B90B820E7F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0778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29B2-83A2-468D-90C3-261C09632F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1369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9863-30E2-4BE2-A2FC-252A54715A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155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C4DDF-7874-4F8E-A963-3085654D820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3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6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tese.org/cetese/cuaresma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bn0.google.com/images?q=tbn:aUKow2g3klI65M:http://cetese.org/cetese/cuaresma.gif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08. No vayas triste en soled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444898"/>
            <a:ext cx="8190964" cy="5930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/>
          <p:cNvSpPr/>
          <p:nvPr/>
        </p:nvSpPr>
        <p:spPr>
          <a:xfrm rot="21138539">
            <a:off x="861655" y="5901994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98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1" y="449705"/>
            <a:ext cx="8109836" cy="5963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31991" y="3160681"/>
            <a:ext cx="45680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Un hombre tenía dos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hijos; el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menor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 ellos dijo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 su padre:  “Padre, dame la parte de la herencia que me corresponde.” El padre les repartió los bienes.</a:t>
            </a:r>
          </a:p>
        </p:txBody>
      </p:sp>
    </p:spTree>
    <p:extLst>
      <p:ext uri="{BB962C8B-B14F-4D97-AF65-F5344CB8AC3E}">
        <p14:creationId xmlns:p14="http://schemas.microsoft.com/office/powerpoint/2010/main" val="757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2" y="463747"/>
            <a:ext cx="8157951" cy="593705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30333" y="2923612"/>
            <a:ext cx="39795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Comic Sans MS" panose="030F0702030302020204" pitchFamily="66" charset="0"/>
              </a:rPr>
              <a:t>Pocos días después, el hijo menor, juntando todo lo suyo, partió  a un país lejano, y allí derrochó su fortuna viviendo perdidamente.</a:t>
            </a:r>
          </a:p>
        </p:txBody>
      </p:sp>
    </p:spTree>
    <p:extLst>
      <p:ext uri="{BB962C8B-B14F-4D97-AF65-F5344CB8AC3E}">
        <p14:creationId xmlns:p14="http://schemas.microsoft.com/office/powerpoint/2010/main" val="41346495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8" y="463794"/>
            <a:ext cx="8145270" cy="588346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5575" y="463794"/>
            <a:ext cx="81517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CC99">
                      <a:lumMod val="50000"/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Cuando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rgbClr val="00CC99">
                      <a:lumMod val="50000"/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 había gastado todo, vino por aquella tierra un hambre terrible, y comenzó a pasar necesidad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CC99">
                      <a:lumMod val="50000"/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Fue entonces a servir a casa de un habitante de aquel país que lo  mandó a sus campos a cuidar cerdos.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Le entraban ganas de llenarse el estómago de las algarrobas que comían los cerdos, pero nadie le daba de comer.</a:t>
            </a:r>
            <a:endParaRPr lang="es-ES" sz="24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400" dirty="0">
              <a:solidFill>
                <a:schemeClr val="bg1"/>
              </a:solidFill>
              <a:effectLst>
                <a:glow rad="101600">
                  <a:srgbClr val="00CC99">
                    <a:lumMod val="50000"/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9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5" y="380859"/>
            <a:ext cx="8262751" cy="6045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5823" r="4604" b="5352"/>
          <a:stretch/>
        </p:blipFill>
        <p:spPr>
          <a:xfrm>
            <a:off x="396612" y="380859"/>
            <a:ext cx="8335264" cy="609170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575235"/>
            <a:ext cx="7416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Entonces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recapacitó y se dijo:  </a:t>
            </a:r>
            <a:br>
              <a:rPr lang="es-ES" sz="2800" b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“¡Cuántos trabajadores en la casa de mi padre tienen abundancia de pan, mientras  yo aquí me muero de hambre!. </a:t>
            </a:r>
          </a:p>
        </p:txBody>
      </p:sp>
    </p:spTree>
    <p:extLst>
      <p:ext uri="{BB962C8B-B14F-4D97-AF65-F5344CB8AC3E}">
        <p14:creationId xmlns:p14="http://schemas.microsoft.com/office/powerpoint/2010/main" val="27450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7" y="436608"/>
            <a:ext cx="8111329" cy="593843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47730" y="412641"/>
            <a:ext cx="81952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Ahora mismo me pondré en camino e iré a la casa de mi padre, y le diré: Padre, he pecado contra el cielo y contra ti; ya no merezco llamarme hijo tuyo: trátame como uno de tus trabajadores”.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PE" sz="240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puso en camino adonde estaba su padre;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cuando todavía estaba lejos, su padre lo vio, y, se conmovió; y corrió a su encuentro, s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 le echó al cuello y lo cubrió de besos.</a:t>
            </a:r>
            <a:endParaRPr lang="es-ES" sz="24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33404"/>
            <a:ext cx="8165206" cy="595451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7" y="548680"/>
            <a:ext cx="7674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800" b="1" baseline="30000" dirty="0" smtClean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 hijo le dijo:  </a:t>
            </a:r>
            <a:br>
              <a:rPr lang="es-ES" sz="2800" b="1" dirty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“Padre, he pecado contra el cielo y contra ti; ya no merezco llamarme hijo tuyo.”</a:t>
            </a:r>
          </a:p>
        </p:txBody>
      </p:sp>
    </p:spTree>
    <p:extLst>
      <p:ext uri="{BB962C8B-B14F-4D97-AF65-F5344CB8AC3E}">
        <p14:creationId xmlns:p14="http://schemas.microsoft.com/office/powerpoint/2010/main" val="36463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8" y="423053"/>
            <a:ext cx="8152416" cy="5954625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9308" y="423053"/>
            <a:ext cx="839711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 el padre dijo a sus criados: “Saquen en seguida el mejor traje y vístanlo; póngale un anillo en la mano y                                            sandalias en los                                                            pies; </a:t>
            </a:r>
            <a:endParaRPr lang="es-ES" sz="28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1" y="448811"/>
            <a:ext cx="8178174" cy="5926232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6430" y="448810"/>
            <a:ext cx="81781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PE" sz="24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Traigan el ternero cebado, mátenlo, celebremos un banquete, </a:t>
            </a:r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porque </a:t>
            </a:r>
            <a:r>
              <a:rPr lang="es-PE" sz="24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este hijo mío estaba muerto y ha vuelto a la vida; estaba perdido y ha sido encontrado.”  </a:t>
            </a:r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Y </a:t>
            </a:r>
            <a:r>
              <a:rPr lang="es-PE" sz="24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empezaron el banquete</a:t>
            </a:r>
            <a:r>
              <a:rPr lang="es-PE" sz="24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sz="24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7" y="453325"/>
            <a:ext cx="8187834" cy="5960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26545" y="494526"/>
            <a:ext cx="394196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Su hijo mayor estaba en el campo. Cuando al volver, se acercaba a la casa, oyó música y el baile, llamando a uno de los mozos, le preguntó qué pasaba.  Este le contestó:  “Ha vuelto tu hermano, y tu padre ha matado el ternero cebado, porque lo ha recobrado sano y salvo.”</a:t>
            </a:r>
          </a:p>
          <a:p>
            <a:pPr algn="ctr" fontAlgn="base">
              <a:spcAft>
                <a:spcPct val="0"/>
              </a:spcAft>
              <a:defRPr/>
            </a:pPr>
            <a:endParaRPr lang="es-ES" sz="26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453325"/>
            <a:ext cx="8193024" cy="5951349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829577" y="453325"/>
            <a:ext cx="39419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Él se indignó y se negaba a entrar, pero su </a:t>
            </a:r>
            <a:r>
              <a:rPr lang="es-ES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padre salió e intentaba persuadirlo</a:t>
            </a:r>
            <a:r>
              <a:rPr lang="es-ES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  Y </a:t>
            </a:r>
            <a:r>
              <a:rPr lang="es-ES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él replicó a su padre</a:t>
            </a:r>
            <a:r>
              <a:rPr lang="es-ES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s-ES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Mira: en tantos años como te sirvo,  sin desobedecer nunca una orden tuya, a mí nunca me has dado un cabrito para tener un banquete con mis amigos. </a:t>
            </a:r>
          </a:p>
        </p:txBody>
      </p:sp>
    </p:spTree>
    <p:extLst>
      <p:ext uri="{BB962C8B-B14F-4D97-AF65-F5344CB8AC3E}">
        <p14:creationId xmlns:p14="http://schemas.microsoft.com/office/powerpoint/2010/main" val="25505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Hijo prod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" y="450761"/>
            <a:ext cx="8189935" cy="59114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546751" y="435893"/>
            <a:ext cx="4218430" cy="604933"/>
            <a:chOff x="-542" y="-4000"/>
            <a:chExt cx="7859" cy="1229"/>
          </a:xfrm>
        </p:grpSpPr>
        <p:sp>
          <p:nvSpPr>
            <p:cNvPr id="6" name="Rectangle 114"/>
            <p:cNvSpPr>
              <a:spLocks noChangeArrowheads="1"/>
            </p:cNvSpPr>
            <p:nvPr/>
          </p:nvSpPr>
          <p:spPr bwMode="auto">
            <a:xfrm>
              <a:off x="-542" y="-3932"/>
              <a:ext cx="7859" cy="1161"/>
            </a:xfrm>
            <a:prstGeom prst="rect">
              <a:avLst/>
            </a:prstGeom>
            <a:solidFill>
              <a:srgbClr val="660066"/>
            </a:solidFill>
            <a:ln w="28575">
              <a:solidFill>
                <a:srgbClr val="FFFF00"/>
              </a:solidFill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" name="Text Box 115"/>
            <p:cNvSpPr txBox="1">
              <a:spLocks noChangeArrowheads="1"/>
            </p:cNvSpPr>
            <p:nvPr/>
          </p:nvSpPr>
          <p:spPr bwMode="auto">
            <a:xfrm>
              <a:off x="457" y="-4000"/>
              <a:ext cx="6609" cy="9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ctr">
                <a:defRPr/>
              </a:pPr>
              <a:r>
                <a:rPr lang="es-ES_tradnl" sz="1050" b="1" kern="0" dirty="0">
                  <a:solidFill>
                    <a:srgbClr val="420042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</a:t>
              </a:r>
              <a:r>
                <a:rPr lang="es-ES_tradnl" sz="1050" b="1" kern="0" dirty="0" smtClean="0">
                  <a:solidFill>
                    <a:srgbClr val="420042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IV </a:t>
              </a:r>
              <a:r>
                <a:rPr lang="es-ES_tradnl" sz="1050" b="1" kern="0" dirty="0">
                  <a:solidFill>
                    <a:srgbClr val="420042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DOMINGO  CUARESMA –C  </a:t>
              </a:r>
              <a:r>
                <a:rPr lang="es-ES_tradnl" sz="1100" b="1" kern="0" dirty="0" smtClean="0">
                  <a:solidFill>
                    <a:srgbClr val="C0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TENEMOS QUE ALEGRARNOS Y HACER FIESTA</a:t>
              </a:r>
              <a:endParaRPr lang="es-PE" sz="1200" kern="0" dirty="0">
                <a:solidFill>
                  <a:srgbClr val="C00000"/>
                </a:solidFill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113" descr="Ver imagen en tamaño completo">
            <a:hlinkClick r:id="rId3"/>
          </p:cNvPr>
          <p:cNvPicPr/>
          <p:nvPr/>
        </p:nvPicPr>
        <p:blipFill>
          <a:blip r:embed="rId4" r:link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0" y="495286"/>
            <a:ext cx="403808" cy="4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62153" y="569326"/>
            <a:ext cx="3842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Lucas 15, 1‑3. 11‑32  </a:t>
            </a:r>
          </a:p>
        </p:txBody>
      </p:sp>
      <p:sp>
        <p:nvSpPr>
          <p:cNvPr id="10" name="8 Rectángulo"/>
          <p:cNvSpPr/>
          <p:nvPr/>
        </p:nvSpPr>
        <p:spPr>
          <a:xfrm>
            <a:off x="1331891" y="2874337"/>
            <a:ext cx="6660523" cy="3487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s-P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TENEMOS QUE </a:t>
            </a:r>
          </a:p>
          <a:p>
            <a:pPr algn="ctr"/>
            <a:r>
              <a:rPr lang="es-P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ALEGRARNOS Y </a:t>
            </a:r>
          </a:p>
          <a:p>
            <a:pPr algn="ctr"/>
            <a:r>
              <a:rPr lang="es-P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HACER FIESTA</a:t>
            </a:r>
          </a:p>
          <a:p>
            <a:pPr algn="ctr"/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59027" y="6007723"/>
            <a:ext cx="2824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31 </a:t>
            </a:r>
            <a:r>
              <a:rPr lang="es-ES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de Marzo </a:t>
            </a:r>
            <a:r>
              <a:rPr lang="es-ES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2019</a:t>
            </a:r>
            <a:endParaRPr lang="es-ES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499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4" y="462963"/>
            <a:ext cx="8067472" cy="593207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8642" y="3554568"/>
            <a:ext cx="44973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ES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cuando ha venido ese hijo tuyo que se ha comido  tus bienes con prostitutas, haces matar, para él, el ternero  más gordo.” </a:t>
            </a:r>
          </a:p>
        </p:txBody>
      </p:sp>
    </p:spTree>
    <p:extLst>
      <p:ext uri="{BB962C8B-B14F-4D97-AF65-F5344CB8AC3E}">
        <p14:creationId xmlns:p14="http://schemas.microsoft.com/office/powerpoint/2010/main" val="30372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468823"/>
            <a:ext cx="8223504" cy="592035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04552" y="3631843"/>
            <a:ext cx="5550794" cy="265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padre le dijo:  “Hijo, tú estás siempre conmigo, y todo lo mío es tuyo: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deberías alegrarte, porque este hermano tuyo estaba muerto y ha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vuelto a la vida, estaba perdido y ha sido encontrado.”»   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Palabra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Señor </a:t>
            </a:r>
            <a:r>
              <a:rPr lang="es-ES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sz="24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600165"/>
            <a:ext cx="8438017" cy="6069196"/>
          </a:xfrm>
          <a:prstGeom prst="rect">
            <a:avLst/>
          </a:prstGeom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31066" y="690318"/>
            <a:ext cx="392805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1400" b="1" i="1" dirty="0" smtClean="0">
                <a:solidFill>
                  <a:srgbClr val="FF0000"/>
                </a:solidFill>
                <a:latin typeface="Comic Sans MS" pitchFamily="66" charset="0"/>
              </a:rPr>
              <a:t>Lucas 15, 1-3,11-32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En 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aquel tiempo, solían acercarse a Jesús los publicanos y los pecadores a escucharle. Y los fariseos y los escribas murmuraban entre ellos: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- Éste escoge a los pecadores y como con ellos</a:t>
            </a: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. Jesús 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les dijo esta parábola</a:t>
            </a: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: - 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Un hombre tenía dos hijos; el menor de ellos dijo a su padre</a:t>
            </a: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: “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Padre, dame la parte de la herencia que me corresponde</a:t>
            </a: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”. El 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padre les repartió los </a:t>
            </a: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bienes. Pocos 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días después, el hijo menor, juntando todo lo suyo partió a un país lejano, y allí derrochó su fortuna viviendo perdidamente</a:t>
            </a:r>
            <a:r>
              <a:rPr lang="es-PE" i="1" dirty="0" smtClean="0">
                <a:solidFill>
                  <a:srgbClr val="640000"/>
                </a:solidFill>
                <a:latin typeface="Comic Sans MS" pitchFamily="66" charset="0"/>
              </a:rPr>
              <a:t>. Cuando </a:t>
            </a:r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la había gastado todo, vino por aquella tierra un hambre terrible, y comenzó a pasar necesidad. </a:t>
            </a:r>
            <a:endParaRPr lang="ca-ES" i="1" dirty="0">
              <a:solidFill>
                <a:srgbClr val="6400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6415" y="200055"/>
            <a:ext cx="8358214" cy="400110"/>
          </a:xfrm>
          <a:prstGeom prst="rect">
            <a:avLst/>
          </a:prstGeom>
          <a:solidFill>
            <a:srgbClr val="730E03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Cada uno puede leer en voz alta el versículo que más le llamó la atención</a:t>
            </a:r>
            <a:endParaRPr lang="es-PE" sz="2000" b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25170" y="1095606"/>
            <a:ext cx="387945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i="1" dirty="0">
                <a:solidFill>
                  <a:srgbClr val="640000"/>
                </a:solidFill>
                <a:latin typeface="Comic Sans MS" pitchFamily="66" charset="0"/>
              </a:rPr>
              <a:t>Fue entonces a servir a casa de un habitante de aquel país que lo mandó a sus campos a cuidar cerdos. Le entraban ganas de llenarse el estómago de las algarrobas que comían los cerdos; pero nadie le daba de comer.</a:t>
            </a:r>
            <a:endParaRPr lang="ca-ES" i="1" dirty="0">
              <a:solidFill>
                <a:srgbClr val="640000"/>
              </a:solidFill>
              <a:latin typeface="Comic Sans MS" pitchFamily="66" charset="0"/>
            </a:endParaRPr>
          </a:p>
          <a:p>
            <a:pPr algn="ctr"/>
            <a:r>
              <a:rPr lang="es-PE" i="1" dirty="0" smtClean="0">
                <a:solidFill>
                  <a:srgbClr val="6C0000"/>
                </a:solidFill>
                <a:latin typeface="Comic Sans MS" pitchFamily="66" charset="0"/>
                <a:cs typeface="Times New Roman" pitchFamily="18" charset="0"/>
              </a:rPr>
              <a:t>Entonces </a:t>
            </a:r>
            <a:r>
              <a:rPr lang="es-PE" i="1" dirty="0">
                <a:solidFill>
                  <a:srgbClr val="6C0000"/>
                </a:solidFill>
                <a:latin typeface="Comic Sans MS" pitchFamily="66" charset="0"/>
                <a:cs typeface="Times New Roman" pitchFamily="18" charset="0"/>
              </a:rPr>
              <a:t>recapacitó y dijo</a:t>
            </a:r>
            <a:r>
              <a:rPr lang="es-PE" i="1" dirty="0" smtClean="0">
                <a:solidFill>
                  <a:srgbClr val="6C0000"/>
                </a:solidFill>
                <a:latin typeface="Comic Sans MS" pitchFamily="66" charset="0"/>
                <a:cs typeface="Times New Roman" pitchFamily="18" charset="0"/>
              </a:rPr>
              <a:t>: “¡</a:t>
            </a:r>
            <a:r>
              <a:rPr lang="es-PE" i="1" dirty="0">
                <a:solidFill>
                  <a:srgbClr val="6C0000"/>
                </a:solidFill>
                <a:latin typeface="Comic Sans MS" pitchFamily="66" charset="0"/>
                <a:cs typeface="Times New Roman" pitchFamily="18" charset="0"/>
              </a:rPr>
              <a:t>Cuántos trabajadores en la casa de mi padre tienen abundancia de pan, mientras yo aquí me muero de hambre! Ahora mismo me pondré en camino e iré a la casa de mi padre, y le diré: Padre, he pecado contra el cielo y contra ti; ya no merezco llamarme hijo tuyo: trátame como uno de tus trabajadores</a:t>
            </a:r>
            <a:r>
              <a:rPr lang="es-PE" i="1" dirty="0" smtClean="0">
                <a:solidFill>
                  <a:srgbClr val="6C0000"/>
                </a:solidFill>
                <a:latin typeface="Comic Sans MS" pitchFamily="66" charset="0"/>
                <a:cs typeface="Times New Roman" pitchFamily="18" charset="0"/>
              </a:rPr>
              <a:t>”. </a:t>
            </a:r>
            <a:endParaRPr lang="ca-ES" i="1" dirty="0">
              <a:solidFill>
                <a:srgbClr val="6C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95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4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425003"/>
            <a:ext cx="8126569" cy="59998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11576" y="644877"/>
            <a:ext cx="396044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cebado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, porque lo ha recobrado sano y salvo</a:t>
            </a: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”. Él 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se indignó y se negaba a entrar; pero su padre salió e intentaba persuadirlo</a:t>
            </a: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. Y 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el replicó a su padre</a:t>
            </a: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Mira en tantos años como te sirvo, sin desobedecer nunca una orden tuya, a mi nunca me has dado un cabrito para tener un banquete con mis amigos; y cuando ha venido ese hijo tuyo que se ha comido tus bienes con prostitutas, haces matar, para él el ternero más gordo</a:t>
            </a: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”. El 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padre le dijo</a:t>
            </a: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Hijo tú estás siempre conmigo, y todo lo mío es tuyo: deberías alegrarte, porque este hermano tuyo estaba muerto y ha vuelto a la vida; estaba perdido, y ha sido encontrado</a:t>
            </a:r>
            <a:r>
              <a:rPr lang="es-PE" dirty="0" smtClean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”.</a:t>
            </a:r>
            <a:endParaRPr lang="ca-ES" dirty="0">
              <a:solidFill>
                <a:srgbClr val="64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1239" y="637971"/>
            <a:ext cx="39303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i="1" dirty="0">
                <a:solidFill>
                  <a:srgbClr val="6C0000"/>
                </a:solidFill>
                <a:latin typeface="Comic Sans MS" pitchFamily="66" charset="0"/>
                <a:cs typeface="Times New Roman" pitchFamily="18" charset="0"/>
              </a:rPr>
              <a:t>Se puso en camino adonde estaba su padre; cuando todavía estaba lejos, su padre lo vio y se conmovió; y corrió a su encuentro, se le echó al cuello y lo cubrió de besos. Su hijo le dijo: “Padre, he pecado contra el cielo y contra ti; ya no merezco llamarme hijo tuyo”. Pero el padre dijo a sus criados: “Saquen enseguida el mejor traje y vístanlo; pónganle un anillo en las manos y sandalias en los pies; traigan el ternero cebado y mátenlo; celebremos un banquete, porque este hijo mío estaba muerto, y ha vuelto a la vida; estaba perdido, y ha sido encontrado”. </a:t>
            </a:r>
            <a:r>
              <a:rPr lang="es-PE" dirty="0">
                <a:solidFill>
                  <a:srgbClr val="640000"/>
                </a:solidFill>
                <a:latin typeface="Comic Sans MS" pitchFamily="66" charset="0"/>
                <a:cs typeface="Times New Roman" pitchFamily="18" charset="0"/>
              </a:rPr>
              <a:t>Éste le contestó: “Ha vuelto tu hermano; y tu padre ha matado el ternero </a:t>
            </a:r>
            <a:endParaRPr lang="ca-ES" i="1" dirty="0">
              <a:solidFill>
                <a:srgbClr val="6C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40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4" y="430460"/>
            <a:ext cx="8145311" cy="5944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CuadroTexto"/>
          <p:cNvSpPr txBox="1"/>
          <p:nvPr/>
        </p:nvSpPr>
        <p:spPr>
          <a:xfrm>
            <a:off x="2051720" y="332656"/>
            <a:ext cx="549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Preguntas para la lectura: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51283" y="1291381"/>
            <a:ext cx="6169223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Arial" charset="0"/>
              </a:rPr>
              <a:t>•	¿A quiénes dirige Jesús la parábola? ¿Por qué?</a:t>
            </a:r>
          </a:p>
        </p:txBody>
      </p:sp>
    </p:spTree>
    <p:extLst>
      <p:ext uri="{BB962C8B-B14F-4D97-AF65-F5344CB8AC3E}">
        <p14:creationId xmlns:p14="http://schemas.microsoft.com/office/powerpoint/2010/main" val="4010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004655"/>
            <a:ext cx="8551572" cy="54753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16 Pentágono"/>
          <p:cNvSpPr/>
          <p:nvPr/>
        </p:nvSpPr>
        <p:spPr bwMode="auto">
          <a:xfrm>
            <a:off x="347730" y="437984"/>
            <a:ext cx="8371267" cy="1313543"/>
          </a:xfrm>
          <a:prstGeom prst="homePlate">
            <a:avLst>
              <a:gd name="adj" fmla="val 123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40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  <a:cs typeface="Arial" charset="0"/>
              </a:rPr>
              <a:t>¿</a:t>
            </a:r>
            <a:r>
              <a:rPr lang="es-PE" sz="40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  <a:cs typeface="Arial" charset="0"/>
              </a:rPr>
              <a:t>Qué le pide el hijo menor al padre? ¿Cómo reacciona ante este pedido? ¿Cómo emplea su herencia?</a:t>
            </a:r>
          </a:p>
        </p:txBody>
      </p:sp>
    </p:spTree>
    <p:extLst>
      <p:ext uri="{BB962C8B-B14F-4D97-AF65-F5344CB8AC3E}">
        <p14:creationId xmlns:p14="http://schemas.microsoft.com/office/powerpoint/2010/main" val="277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407722"/>
            <a:ext cx="8113690" cy="5915805"/>
          </a:xfrm>
          <a:prstGeom prst="rect">
            <a:avLst/>
          </a:prstGeom>
        </p:spPr>
      </p:pic>
      <p:sp>
        <p:nvSpPr>
          <p:cNvPr id="14" name="13 Pentágono"/>
          <p:cNvSpPr/>
          <p:nvPr/>
        </p:nvSpPr>
        <p:spPr bwMode="auto">
          <a:xfrm>
            <a:off x="888644" y="4683270"/>
            <a:ext cx="6890198" cy="1356921"/>
          </a:xfrm>
          <a:prstGeom prst="homePlate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Arial" charset="0"/>
              </a:rPr>
              <a:t>•	¿Qué motiva el regreso del hijo a su casa?</a:t>
            </a:r>
          </a:p>
        </p:txBody>
      </p:sp>
    </p:spTree>
    <p:extLst>
      <p:ext uri="{BB962C8B-B14F-4D97-AF65-F5344CB8AC3E}">
        <p14:creationId xmlns:p14="http://schemas.microsoft.com/office/powerpoint/2010/main" val="19447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650023"/>
            <a:ext cx="7851069" cy="56056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14 Pentágono"/>
          <p:cNvSpPr/>
          <p:nvPr/>
        </p:nvSpPr>
        <p:spPr bwMode="auto">
          <a:xfrm>
            <a:off x="283335" y="437883"/>
            <a:ext cx="8070305" cy="1589498"/>
          </a:xfrm>
          <a:prstGeom prst="homePlate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  <a:cs typeface="Arial" charset="0"/>
              </a:rPr>
              <a:t>•	¿Qué actitudes muestra el hijo mayor? ¿Qué le dice su padre?</a:t>
            </a:r>
          </a:p>
        </p:txBody>
      </p:sp>
    </p:spTree>
    <p:extLst>
      <p:ext uri="{BB962C8B-B14F-4D97-AF65-F5344CB8AC3E}">
        <p14:creationId xmlns:p14="http://schemas.microsoft.com/office/powerpoint/2010/main" val="30453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52534"/>
            <a:ext cx="8102600" cy="595293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86366" y="4243854"/>
            <a:ext cx="8242477" cy="2169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700" u="sng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  <a:cs typeface="Arial" charset="0"/>
              </a:rPr>
              <a:t>Motivación</a:t>
            </a:r>
            <a:r>
              <a:rPr lang="es-PE" sz="2700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  <a:cs typeface="Arial" charset="0"/>
              </a:rPr>
              <a:t>: La Cuaresma es para nosotros una oportunidad para convertirnos. Recapacitar, ponernos en camino y volver juntos al Padre. Pero, sobre todo, es una nueva ocasión para contemplar y saborear el perdón de Dios que surge de un corazón misericordioso como el suyo.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57810" y="491459"/>
            <a:ext cx="2911985" cy="802266"/>
          </a:xfrm>
          <a:prstGeom prst="roundRect">
            <a:avLst>
              <a:gd name="adj" fmla="val 16667"/>
            </a:avLst>
          </a:prstGeom>
          <a:solidFill>
            <a:srgbClr val="631363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ME dice el texto?</a:t>
            </a:r>
            <a:endParaRPr lang="es-PE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Imagenes\Jesús\Hijo Prodigo\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452438"/>
            <a:ext cx="8172539" cy="5922604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44430" name="Text Box 46"/>
          <p:cNvSpPr txBox="1">
            <a:spLocks noChangeArrowheads="1"/>
          </p:cNvSpPr>
          <p:nvPr/>
        </p:nvSpPr>
        <p:spPr bwMode="auto">
          <a:xfrm>
            <a:off x="4031087" y="2583673"/>
            <a:ext cx="46621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¿Qué impresión me causa la parábola del padre misericordioso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Arial" charset="0"/>
              </a:rPr>
              <a:t> ¿qué mensaje nos deja y qué actualidad tiene para nosotros?</a:t>
            </a:r>
            <a:endParaRPr lang="es-ES" sz="2800" b="1" dirty="0">
              <a:solidFill>
                <a:srgbClr val="FFFF00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AutoShape 2" descr="data:image/jpeg;base64,/9j/4AAQSkZJRgABAQAAAQABAAD/2wCEAAkGBhQSERUUERQVFBUWFxgYFxcYGBcYFxcXGBcYFBUXGBgYHCYeGhokGhUYHy8gIycpLCwsFx4xNTAqNSYrLCkBCQoKDgwOGg8PGiwcHCUsLCwtLCwsLCksLCwsLCwsKSwsKSwsLCwsLCwsLCwsLCwpLCwsKSwsLCksLCwsLCksLP/AABEIAMYA/gMBIgACEQEDEQH/xAAbAAABBQEBAAAAAAAAAAAAAAAAAgMEBQYBB//EAEEQAAEDAgMFBQUFBwMEAwAAAAEAAhEDIQQSMQUGQVFhInGBkaETMrHB8AcjUmLRFEJygrLh8TNjczRDk6IkU5L/xAAZAQADAQEBAAAAAAAAAAAAAAAAAgMBBAX/xAAiEQACAgMBAAICAwAAAAAAAAAAAQIRAyExEgRRMkETImH/2gAMAwEAAhEDEQA/APQajPX6+aQQlfvRyXCFynSDkNNl2VxrLEoASSlA2A8URZdhACSgtXHJZfPwQBwNXWNn9V2mwkwFcYPAgiQJEWnykrA4QMNh8x7LZ6mY8hf1VpQ2Wwi4uNY09VG2jtulhmZnBz+ADQLnpwhdw+3DUYHBmSdJM/BZajuQeZS/FD9fYrQOz8fmqF725oGveOGsQbwnsdTqP1qOjkCRHdF/VQ24p1KRUaKjfzgFwPMO19Z6pVli3or/AASr7JbKjtDz4ocVgtrbeq0apNN7sk+64yW9J4jqrXY2+LanZqWPPgruDqyVGjcfP6KQ5LbUBFjIjvXYHTRIA0U288EtzU276laAgrntANYEc4Wb27vg2n2KMVH8XTLW9Le8e5Y/GbVq1f8AUqOcOU9ny0VY4mzLo9TZtOkHBrqjA7kXAHwupVVwJseXVeLKds3bFSjUa9pJy8Js5vFp6LX8f6YKZ6w1yeom5WZ2bvpSqNGYZHfvDUefHgr/AAO0KdT3XfXcoeWujEfaTf6f1WB3j/1nd/yC9C2iy410+a8/3nEVnfy/0hdGLojKsaL1T7IX/wDx6w/3B/QP0XlTTZenfY8/7vEDjmYfRw+SrLgsuFrvlbG7Pd/uub5mny71rwsf9oDsr8E78OIHyPyWwCQR8Rjq/RdbeOi7Vp24Jmm6CuUuOERouaeJ+ScePBce23kgDkIyX803Tdz+oT45oATF0h5g967K5VHNAEimQGOc7QkNHz6+XNTaxNSk0DQ+9FobqYE/UpunhyaTYbm953oRHr6KrwNeq97xGXtaRFp5G5nrZK3Q0Y+hmphDWq/eNAawBrWibA3ubS6OK1FPAQBAGmibZgiIJAm8634D66qc2y55bexp5KSUSHUwfJVO0cJY960DnXVfj2EtPPgpNUUw5HdM813kwAdprp81kGuIW+2lJJ6a+FlgapknvK9X4zbjQfJjTsv9g7yPY4NJkL0LC4nO2RyXj1N8GQvRN1dpZmZVuWNbRz9Lx7Vi9+9rkRQYSCe1Ujkfdb8z4LbuavNt5cE9+LquY0uAcG+IYPRJjr1sym+GecISSVIZg3uNmnrbRJq4NzXZCO1yXZaF8sYQlFqStMFU3wQVa09ovpkOYYuqdSQewO9K1ZqZvtl7wiu0Bxh0Qs9vS2Kp7mfBVmzK+V4VlvHVzOafyN+YU1GpGspmGy3v2WYVznVoMQGG9+LuCwVPVej/AGR1fvKw5safJxn+pNNWjG9Ez7SsM9tOg6dKsanXISNb/u+C29P2nGNe+3hCzX2mujC03fhrsP8A6vWuabKdCN6Mg98hMPbyTgP19dy5lXMWHKhsF0CbpDrpeH0MoAaa3mlk2XGt1QfRAHHHRO1jYcrJsjRLr8AgCzwtSabG/mv3ap0U2Oc1wmCTHLw4xKq3VMlSkCdc2YC+WS3JPWRp3q4awssCC2DY6ixMA8ly5PyKLUR2jigbHuS471TkEOBHFWlLEAjXuU/TfTMmPztDeIxDWi7g3lmVa7bdIy3O2RpJAnuHJN7ZY7K4h8Hnla6PMFUW7G7meo+pWbTqcG9kDvIa0AX5m9k0UmrbLxxqMfTIm2sSxntXAiMk+JJAHfqvOCtd9o9EsxQgZWGmIbwkG/xWRXp/HjUb+yWafpnQVsdzGGQscFuNzGaKmX8SSNfWsONuXFY3AY323tKotmeZadWxYA9YW1cF5zUp1P2yqKJgVHusYi09ox3E+K5atMrhdSNLgmiQcoPFWow+HYHO9i0OqRwm4Fjdef4namJpPAe4NE6gSFfM3lfUAD4NozNI9QoywyW0zr/kjJ01Rmt6xTD2tpCA1sHw0VBK028uEblz6H+6zIXo4XcEcOdVM4pUdgJl1IiJET/hO1aoiFRkloKZurDHkw0/lHoYVbSkkQrarSz+9yiyz9gV9M2K1v2Y4z2eKdJABpuFzGhB8VQ08I0cPVSaTANP0+CyStUBu/tH2m2phQxrml3tGuygy7LDxMDqrnD79YUMaHVDOVsw17rwJ91pHqvL2UxwCkyl8aFaRvGutHVdhce3jZDTK4yoZ/7JdJ0A80hwXYQByi68JT0yRxT1JpcYAknRACIup+E2c9wkWsYJ5xYqxwOxw277nlwCsg1PGF9Juf0Z/aGxminnosvLS4DUxAnqRHx4pNKs45JdafO1vBaAMg9D8VFxOzwbtsde9Ry4b3HpbHnVeZEVzANfrgmnOvyA4KTVBi6i1GDX5riZWDvpGxmJDWnNYQoey6zmSTDZ0BtaY/8A139ye2k7K9ggvcZLWCOHEza3xIWd2xvH7zPY1W88wbcTfQ2kBUhFy4dSrzX2QvtNw1qTyZNxEyb/AOFgk9isY+oZe5zuUkmByumV6+KHiPlnnzl6dknAUA94BXqOwdmNpsBbey8uwL4eCvVdgVc1MdynmF/RNqfULNYHC+zdVcRoXMB7zM+Ueq0lVixG3MVXp4p+V3YdDg23FsExxuCudxclSL4JqMtkjaOFp1o4OaeeieZsVjG5hGsH4qDg8YyNe2SSZ4oxm0yQk8z/ABXDubh+RA3lqBzMrefoou7+ymyKlSTlId2TEASRfiS4N00EqHi3km64zF1fZFrXENcZgceEzqu1Qah5TOKU4ufpoNvYsPqmL6ZjzMKshPBhFlz2d4i6tFUqRzzl6dsnbF2c+o7sNLj4D1K0tLdWu7gxve8fBoKst1Nl+zphx1K0dO/19XXPLK70FGXpbkVONRg7g4/opuH3IH71XyYPmVomdB69E7Tb1/upPJL7NKSnuVRHvGo7+YD4NUynunhuLXHve5WpGiUw/Ux8Sl9y+xWVrxJICZY1PNPRIe8T6LBjhcug3XXU4JhO4XDGoYA71oHaVDNDRdXuzdnCmL3d8E/hcIGCBrxKfVYQ/bJSlekCEIVSYIQhADOIw+YWsfrVUePLmQC0nqP1WhUfaOFNSk5jXZC4EZgAS2eIBtPJc+TCp74y+LL4e9oydU5iXCQ4CL8uKzO9Dc1IlzjppNp5dVp8Tu0SHNbXqsNMgGpDSC1w7JObiB7xBGsrH7R3RxLnPbUrMPs3tBzZh2HuysqxEZDNyNC1w4XnjwuMrbO6XyYuNJGMQp+29iVMJWNGsAHC4Iu1zTo5p4jXxBUKmJIXonCa/dHd5lSHPEhbvDYUNGVg4aAKu3IwLnUrCB+Lhy8VqdoYtuEw76h7WUExoXEmwnxAXK05syUqIjdlAAvrOaxouTIEdS42CwG++08M+pSGG++gOD/ejVpblcYk+9oVWbf3jq4t5NR3ZB7LB7jR3cT1N1TObmOsdV1R+PS30SOWnZKxbxlDhmDp0J/W6iuxhvKaxLqk3v1H90mjg+LiD04LFjaWy7yqT0OUaDqxtZvEn5KZVoxAjSyfw1WBAsPrRNOqCfgkSlJ0kO3GCtsj1MPeV1wIh3H1CU/VdpMmxsF3Rx0qOGeT07LrAb1VGQHgPHMdl3pb0Wm2dt6lVgNdDvwugHz0PmvPo4IAUZ/HjLmjVkZ63Rpnz0v5qSxkW4Ly/Ze8dWjZrpbyNx/ZavZO/VGp2ak036X93zXBkwyh/paMvRp3M+pXcn19fV02HSJEGev6J5jfrVSQMqXapuOaW4whokLRzrJJgDUrSbOwXs23946qHsXB/vnw+ZVwqQj+yU5foEIQrEwQhCABCEIA4UELq4CsAarMsSBJIgjn09SsvtygHURVp/eeyDg4DWphnS2rT/iblJH5qQ5rWkKnZUDK7qNhnBewRa57c8DLr+N9UkkPFmf2psRu0sCCCDiKMta8fvFsa/lqNyvHLMFRbhbkh9WocTlIpmBT4uP4jxDeEayCOF7rdGv+zYt+GPuP9zwBfSH/AI8zO+grrb9IYd7cU0WafvgNXN/F3jX/ACnu1objovmsDWwAAALAWAA5Bee/aPtjMW0h7sNee9wMei2+1MaG4d75tlMGdZFiPNeL7ZxhfUc4/iI8oaPgq4Y3Ik+EMlIfqunny1XXhdxIGjmgMXWpwLaCxIpBLFP/AChqUFqQrZxzEghLP16JuVoCmoASYSmhACXsUXEs48lNcmHqU42UhKmajcPeUh4o1CSD7s8CvRKbOv1w9F4VTeabw4agyF7Hu3tZuIoNdNwIK8vLCnZ0vYw4apzBMzVA3mmzx6q02Fhpdm5D4qNWM3Rd0qYaABwS0IXSlRzghCFoAhCEACEIQASuELqFgCSVnt7M1NrcQyPu/f8AxFoMgCebgLW9FoHjRVW0h7TDVmECQ1wIdEW91xnUQA7zCnLlMpj00ZXeSiW1mVaQ7WR9RnU0g3EsaO8e2b/OVt2VGYigHC7KjA4dQ4SPisdiMRGGw+IgxSew3/Do8G0RkfV04ZVcbm1PZithDrhqha3/AIn/AHlI+AJb/Ktxu4jZFRCa0vw1TDOP/TGHT+EOa+iJ5ezkfyrzPaFYOqvI0L3R3ZjC3G/m1nYLFZ2iW4iiGu/ipPkO6nK+P8LzxpldmFEZcFtbFuB+glMuE3UTjSuskASwUkBHFaYOSgFJGqUtRgQhGVJLlpgpxhNYZ8gn6gJGKf2TCjYao4mBopuVOh1G0T6rrSmosuvNo9UBDBEbEMt3fNXW6e8Jw5cJ7JE+MhVLuSiNsuTJG9HTB6PZHt5rRbGZFIHms8/h1WqwtPKxo5ALhh02b0OoQhXJAhCEACEIQAJLzAlKQsYAhMYR9iOLSW+WnpB8U+hO0DOOWX3t9q1zXUQ5xqMdTyi+bUkAc8pc4f8AH1WpVTvOw/s7qjBL6JFZo5mmczh4szN/mWONjRdMoH4ao6lWoGi9zKlMGlBmHBgYAS7QEtJJOk9yYo4k0Mdg6jj/ANRQFCr/AMjAC0+ZjxU2ltf2VeoZzUjhzWpNGmRuVxjrBPkFT/aNVb7GnXomQ2s14PJ+vrY+aTF9FZ7ZF+2KrL8Oz+Nw7jAPqFh6YVlvlvA3GYptRk5QwDxu53lIHgq1k8l34kQlwVU0ScM/0lKqGyj4exKu3smuEwFA1SUAprFHRqlEprRLaUyZjQNSXlcLk04rGzUjlY2URhg6p6pJXaWH5qT2yi0iTTcD9f3XeaZpDgniE/UJVDbwolYX71LcmalOVGaKwZ7Jg6Wao0dQtSqHYLJeTyCvl5+NaHm9ghCFQQEIQgAQhCABCEIAhYWqPa1Wg6ZCRyJafkApqrYbSrVajnQHU2ucINgzMC6e46RwKsWukSEsfoaR1Je0EQbg2SkzjMSKbHPdo0Fx8BNuqYU842fhHn2AAltM4zDuP+20FoJ7p/8AVO4zBe22M0t972GY9XUCJ8YDh4rR7G2UaNBgqACo/wBs5/R1aahAPSA3wWF3Q3uDW/slVpOZ7203CCB7V2VzXA8LmD1ulS/aLXZisI0kmPNPkfmPqouHsSPDysr7ZOEg5jE3DWkTc2zQNF1PIoRsWONzlSKd1Qzr80pjrrWVNh06kU3NAqvHZIM3AkieBi8XWRxGEdQq5amvPmOBCTHnUx8uBwJQXZSQEArss5B0uSim5QU1mUDk3CdJTfFYzUca1KJXA5NVnpbo2rECt2+mh8dFNlV5ZAjqpTaoNpSxY0kOPCaKeAHOVzKtaFTPbd3WWceoH6/FXCg7FpRRb+YZvO/whTl50VSKSewQhCYwEIQgAQhCABCEIAZrNhriNYN4m8W7+5KMjr9cEVATYeacSVZohz7EhDRI7UHnyQ9qWhdAYrYZpGgUI7GEy2ATqIsf08FZrqzxs30Ur93aU+40TqIGvldZfeTd40m+1ptAFhUAgcYa4ctQCO4816CmMZRa+m9rrtLSD3RdY4DwyuLs8ods11QEDsuF2kcCOII0Kxm1q1R1Sazi92km+loXoeBxdGXS+WtF40JPCR6wsjvJiqT2/dsY3tkgiZy6ATxBIJSfHk/VNHfninGyvwx7N7pyFCwdWDCmAr1ou0eTJUxcolJC44prFB701nJ0XAJT1NsBL0bhxo5oy3Sy5czLaMI+LT9B4cNBPFRcS+T3LmG95T9VIp5/qWDWDkEv2YTbXc/NOZuatokep06rm2a4juJU2jtp7B2u13/qFXB2i642Xi2dlIvae3gdWp+ltVruioM0M70n4LfTF8I09bGta0mc0cARJ7pIVfV3opCwzPf/APXTy1Kni1jjHeYCq6OwaGJd9/TD4FjLgfNpCvtl7Eo4YEUKbaYMTGro0zE3Op15qsZehGkgoY2o7/sOZ/G5g9GFymMJ4x4XSkJhAXCuoWgcaF1cSalUN1/v5LOALVZjdpy8UaRmodSP+23i49eQ6hQtr7WqOIo0ARVfJv8AuN0zO5KVsrZjMLTJcZcbveeJ8Uvqx6rpaMYAABoBCHVANSqfG7YHCQBxglNUcSXC4LnumG8h8iUvv6M8k/H7QiGU/wDUeYHQcXHuCXj67aVB5cYDabiSejSSSomyqRBqVX6zlbHJpi3e5Qd8Krf2LFS8ZjRdadJ4fALU2FHiVbab3aw2ws3siwjRR31fERxsklLosldSilwo5t9OUDBBU1tRNikuiyqk0Sex0vTTnSVzVOtam6Lw7TEBLBSF0JkKKTdR8BKJTNcyFjYyQ3TbY9Umk6DKfaxR3i5UnootlgErL19E20WEWSxPIFWJHqfLuXSuLtN0mF4x1nXaJVM9lcOpCAICALLYdTtRzCv1QbAZ2ieiv1XH+yM+ghCQ5p4KogtIq1g3UgfXDmo1alPvOqAdDA82gFN08JTbcZ5PHNUJPjKWzaHnYkwXRlaBMu1Pc3h4+Sq/2s5XVHdo/usBtOgE8ep0smtrtk5Q4sbxuJMcy4k/ADisrtHaLSMrHMDSRoS9zo42uRyAEKb/ALMpFGrwuMpYdpc5+Z7zme/8ZH4fyDQf5ULEba9o6SC4z2KbdSfks07CVnDs4fEPOpLmZMx/iqQGtA0F0xiKuJpSBSY1zhBJqtzRM5RkBgc415rfI2jUNZNQZjmOkN901CYLROobpPerJ21KdNjg03EBz+ZPBvM6+AleT43eXFNt7RrbEdjloYJ0ta3VNjYmMrUHVyHmk1rnZnOgENEHKJvpGnBOsf8AorN7it8aTQJeKbGDsiQXuPQC8mdeAniVi96N7v2hns2TlkE9QNPW6y64VVY0thZxLpVIKQugKhhOa+dEojmo4alAnn5qqZNodbHBdL00HHou5z+H1W2ZQuUoPTQf0K77T8pRYUKzJJhcNXoUk1RyWNmpDoKi1DdKfV5JtJJjxRLwr7RyUjOo+D0Kdc5OnoSS2ep0auYAjiE7SbdCF5TOkU5mh5ruVCFhhc7EHZnwVshCtjJT6CEIVBAUfG4IVW5S57RMnI4sJ6SLwhCAITd2MMDJpB5/3C6p49slTaeDawRTa1g/KA34IQkZtlHtvF5WuIE5TF+ZHwssccOazyajuzqQ2xPSfSepQhLEqh3dzd6m6uHPaCfY1nOuSBnc+kwMHABrXX1khWG5dT2uyKtN1wxtZngWZx/UV1Cs+CPrPIRonaFDMYQhVYyLehu6P3nKdR2Sxp0QhRbZSihxdLK8gaSY80hwIQhdEXoi+imFORK6hOhGGVd0XEJjAKaqIQsZqGXDilYelmcBzKEKTKotcfh2sqFrbBoaO8wCT5lRFxCaP4om+n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AutoShape 4" descr="data:image/jpeg;base64,/9j/4AAQSkZJRgABAQAAAQABAAD/2wCEAAkGBhQSERUUERQVFBUWFxgYFxcYGBcYFxcXGBcYFBUXGBgYHCYeGhokGhUYHy8gIycpLCwsFx4xNTAqNSYrLCkBCQoKDgwOGg8PGiwcHCUsLCwtLCwsLCksLCwsLCwsKSwsKSwsLCwsLCwsLCwsLCwpLCwsKSwsLCksLCwsLCksLP/AABEIAMYA/gMBIgACEQEDEQH/xAAbAAABBQEBAAAAAAAAAAAAAAAAAgMEBQYBB//EAEEQAAEDAgMFBQUFBwMEAwAAAAEAAhEDIQQSMQUGQVFhInGBkaETMrHB8AcjUmLRFEJygrLh8TNjczRDk6IkU5L/xAAZAQADAQEBAAAAAAAAAAAAAAAAAgMBBAX/xAAiEQACAgMBAAICAwAAAAAAAAAAAQIRAyExEgRRMkETImH/2gAMAwEAAhEDEQA/APQajPX6+aQQlfvRyXCFynSDkNNl2VxrLEoASSlA2A8URZdhACSgtXHJZfPwQBwNXWNn9V2mwkwFcYPAgiQJEWnykrA4QMNh8x7LZ6mY8hf1VpQ2Wwi4uNY09VG2jtulhmZnBz+ADQLnpwhdw+3DUYHBmSdJM/BZajuQeZS/FD9fYrQOz8fmqF725oGveOGsQbwnsdTqP1qOjkCRHdF/VQ24p1KRUaKjfzgFwPMO19Z6pVli3or/AASr7JbKjtDz4ocVgtrbeq0apNN7sk+64yW9J4jqrXY2+LanZqWPPgruDqyVGjcfP6KQ5LbUBFjIjvXYHTRIA0U288EtzU276laAgrntANYEc4Wb27vg2n2KMVH8XTLW9Le8e5Y/GbVq1f8AUqOcOU9ny0VY4mzLo9TZtOkHBrqjA7kXAHwupVVwJseXVeLKds3bFSjUa9pJy8Js5vFp6LX8f6YKZ6w1yeom5WZ2bvpSqNGYZHfvDUefHgr/AAO0KdT3XfXcoeWujEfaTf6f1WB3j/1nd/yC9C2iy410+a8/3nEVnfy/0hdGLojKsaL1T7IX/wDx6w/3B/QP0XlTTZenfY8/7vEDjmYfRw+SrLgsuFrvlbG7Pd/uub5mny71rwsf9oDsr8E78OIHyPyWwCQR8Rjq/RdbeOi7Vp24Jmm6CuUuOERouaeJ+ScePBce23kgDkIyX803Tdz+oT45oATF0h5g967K5VHNAEimQGOc7QkNHz6+XNTaxNSk0DQ+9FobqYE/UpunhyaTYbm953oRHr6KrwNeq97xGXtaRFp5G5nrZK3Q0Y+hmphDWq/eNAawBrWibA3ubS6OK1FPAQBAGmibZgiIJAm8634D66qc2y55bexp5KSUSHUwfJVO0cJY960DnXVfj2EtPPgpNUUw5HdM813kwAdprp81kGuIW+2lJJ6a+FlgapknvK9X4zbjQfJjTsv9g7yPY4NJkL0LC4nO2RyXj1N8GQvRN1dpZmZVuWNbRz9Lx7Vi9+9rkRQYSCe1Ujkfdb8z4LbuavNt5cE9+LquY0uAcG+IYPRJjr1sym+GecISSVIZg3uNmnrbRJq4NzXZCO1yXZaF8sYQlFqStMFU3wQVa09ovpkOYYuqdSQewO9K1ZqZvtl7wiu0Bxh0Qs9vS2Kp7mfBVmzK+V4VlvHVzOafyN+YU1GpGspmGy3v2WYVznVoMQGG9+LuCwVPVej/AGR1fvKw5safJxn+pNNWjG9Ez7SsM9tOg6dKsanXISNb/u+C29P2nGNe+3hCzX2mujC03fhrsP8A6vWuabKdCN6Mg98hMPbyTgP19dy5lXMWHKhsF0CbpDrpeH0MoAaa3mlk2XGt1QfRAHHHRO1jYcrJsjRLr8AgCzwtSabG/mv3ap0U2Oc1wmCTHLw4xKq3VMlSkCdc2YC+WS3JPWRp3q4awssCC2DY6ixMA8ly5PyKLUR2jigbHuS471TkEOBHFWlLEAjXuU/TfTMmPztDeIxDWi7g3lmVa7bdIy3O2RpJAnuHJN7ZY7K4h8Hnla6PMFUW7G7meo+pWbTqcG9kDvIa0AX5m9k0UmrbLxxqMfTIm2sSxntXAiMk+JJAHfqvOCtd9o9EsxQgZWGmIbwkG/xWRXp/HjUb+yWafpnQVsdzGGQscFuNzGaKmX8SSNfWsONuXFY3AY323tKotmeZadWxYA9YW1cF5zUp1P2yqKJgVHusYi09ox3E+K5atMrhdSNLgmiQcoPFWow+HYHO9i0OqRwm4Fjdef4namJpPAe4NE6gSFfM3lfUAD4NozNI9QoywyW0zr/kjJ01Rmt6xTD2tpCA1sHw0VBK028uEblz6H+6zIXo4XcEcOdVM4pUdgJl1IiJET/hO1aoiFRkloKZurDHkw0/lHoYVbSkkQrarSz+9yiyz9gV9M2K1v2Y4z2eKdJABpuFzGhB8VQ08I0cPVSaTANP0+CyStUBu/tH2m2phQxrml3tGuygy7LDxMDqrnD79YUMaHVDOVsw17rwJ91pHqvL2UxwCkyl8aFaRvGutHVdhce3jZDTK4yoZ/7JdJ0A80hwXYQByi68JT0yRxT1JpcYAknRACIup+E2c9wkWsYJ5xYqxwOxw277nlwCsg1PGF9Juf0Z/aGxminnosvLS4DUxAnqRHx4pNKs45JdafO1vBaAMg9D8VFxOzwbtsde9Ry4b3HpbHnVeZEVzANfrgmnOvyA4KTVBi6i1GDX5riZWDvpGxmJDWnNYQoey6zmSTDZ0BtaY/8A139ye2k7K9ggvcZLWCOHEza3xIWd2xvH7zPY1W88wbcTfQ2kBUhFy4dSrzX2QvtNw1qTyZNxEyb/AOFgk9isY+oZe5zuUkmByumV6+KHiPlnnzl6dknAUA94BXqOwdmNpsBbey8uwL4eCvVdgVc1MdynmF/RNqfULNYHC+zdVcRoXMB7zM+Ueq0lVixG3MVXp4p+V3YdDg23FsExxuCudxclSL4JqMtkjaOFp1o4OaeeieZsVjG5hGsH4qDg8YyNe2SSZ4oxm0yQk8z/ABXDubh+RA3lqBzMrefoou7+ymyKlSTlId2TEASRfiS4N00EqHi3km64zF1fZFrXENcZgceEzqu1Qah5TOKU4ufpoNvYsPqmL6ZjzMKshPBhFlz2d4i6tFUqRzzl6dsnbF2c+o7sNLj4D1K0tLdWu7gxve8fBoKst1Nl+zphx1K0dO/19XXPLK70FGXpbkVONRg7g4/opuH3IH71XyYPmVomdB69E7Tb1/upPJL7NKSnuVRHvGo7+YD4NUynunhuLXHve5WpGiUw/Ux8Sl9y+xWVrxJICZY1PNPRIe8T6LBjhcug3XXU4JhO4XDGoYA71oHaVDNDRdXuzdnCmL3d8E/hcIGCBrxKfVYQ/bJSlekCEIVSYIQhADOIw+YWsfrVUePLmQC0nqP1WhUfaOFNSk5jXZC4EZgAS2eIBtPJc+TCp74y+LL4e9oydU5iXCQ4CL8uKzO9Dc1IlzjppNp5dVp8Tu0SHNbXqsNMgGpDSC1w7JObiB7xBGsrH7R3RxLnPbUrMPs3tBzZh2HuysqxEZDNyNC1w4XnjwuMrbO6XyYuNJGMQp+29iVMJWNGsAHC4Iu1zTo5p4jXxBUKmJIXonCa/dHd5lSHPEhbvDYUNGVg4aAKu3IwLnUrCB+Lhy8VqdoYtuEw76h7WUExoXEmwnxAXK05syUqIjdlAAvrOaxouTIEdS42CwG++08M+pSGG++gOD/ejVpblcYk+9oVWbf3jq4t5NR3ZB7LB7jR3cT1N1TObmOsdV1R+PS30SOWnZKxbxlDhmDp0J/W6iuxhvKaxLqk3v1H90mjg+LiD04LFjaWy7yqT0OUaDqxtZvEn5KZVoxAjSyfw1WBAsPrRNOqCfgkSlJ0kO3GCtsj1MPeV1wIh3H1CU/VdpMmxsF3Rx0qOGeT07LrAb1VGQHgPHMdl3pb0Wm2dt6lVgNdDvwugHz0PmvPo4IAUZ/HjLmjVkZ63Rpnz0v5qSxkW4Ly/Ze8dWjZrpbyNx/ZavZO/VGp2ak036X93zXBkwyh/paMvRp3M+pXcn19fV02HSJEGev6J5jfrVSQMqXapuOaW4whokLRzrJJgDUrSbOwXs23946qHsXB/vnw+ZVwqQj+yU5foEIQrEwQhCABCEIA4UELq4CsAarMsSBJIgjn09SsvtygHURVp/eeyDg4DWphnS2rT/iblJH5qQ5rWkKnZUDK7qNhnBewRa57c8DLr+N9UkkPFmf2psRu0sCCCDiKMta8fvFsa/lqNyvHLMFRbhbkh9WocTlIpmBT4uP4jxDeEayCOF7rdGv+zYt+GPuP9zwBfSH/AI8zO+grrb9IYd7cU0WafvgNXN/F3jX/ACnu1objovmsDWwAAALAWAA5Bee/aPtjMW0h7sNee9wMei2+1MaG4d75tlMGdZFiPNeL7ZxhfUc4/iI8oaPgq4Y3Ik+EMlIfqunny1XXhdxIGjmgMXWpwLaCxIpBLFP/AChqUFqQrZxzEghLP16JuVoCmoASYSmhACXsUXEs48lNcmHqU42UhKmajcPeUh4o1CSD7s8CvRKbOv1w9F4VTeabw4agyF7Hu3tZuIoNdNwIK8vLCnZ0vYw4apzBMzVA3mmzx6q02Fhpdm5D4qNWM3Rd0qYaABwS0IXSlRzghCFoAhCEACEIQASuELqFgCSVnt7M1NrcQyPu/f8AxFoMgCebgLW9FoHjRVW0h7TDVmECQ1wIdEW91xnUQA7zCnLlMpj00ZXeSiW1mVaQ7WR9RnU0g3EsaO8e2b/OVt2VGYigHC7KjA4dQ4SPisdiMRGGw+IgxSew3/Do8G0RkfV04ZVcbm1PZithDrhqha3/AIn/AHlI+AJb/Ktxu4jZFRCa0vw1TDOP/TGHT+EOa+iJ5ezkfyrzPaFYOqvI0L3R3ZjC3G/m1nYLFZ2iW4iiGu/ipPkO6nK+P8LzxpldmFEZcFtbFuB+glMuE3UTjSuskASwUkBHFaYOSgFJGqUtRgQhGVJLlpgpxhNYZ8gn6gJGKf2TCjYao4mBopuVOh1G0T6rrSmosuvNo9UBDBEbEMt3fNXW6e8Jw5cJ7JE+MhVLuSiNsuTJG9HTB6PZHt5rRbGZFIHms8/h1WqwtPKxo5ALhh02b0OoQhXJAhCEACEIQAJLzAlKQsYAhMYR9iOLSW+WnpB8U+hO0DOOWX3t9q1zXUQ5xqMdTyi+bUkAc8pc4f8AH1WpVTvOw/s7qjBL6JFZo5mmczh4szN/mWONjRdMoH4ao6lWoGi9zKlMGlBmHBgYAS7QEtJJOk9yYo4k0Mdg6jj/ANRQFCr/AMjAC0+ZjxU2ltf2VeoZzUjhzWpNGmRuVxjrBPkFT/aNVb7GnXomQ2s14PJ+vrY+aTF9FZ7ZF+2KrL8Oz+Nw7jAPqFh6YVlvlvA3GYptRk5QwDxu53lIHgq1k8l34kQlwVU0ScM/0lKqGyj4exKu3smuEwFA1SUAprFHRqlEprRLaUyZjQNSXlcLk04rGzUjlY2URhg6p6pJXaWH5qT2yi0iTTcD9f3XeaZpDgniE/UJVDbwolYX71LcmalOVGaKwZ7Jg6Wao0dQtSqHYLJeTyCvl5+NaHm9ghCFQQEIQgAQhCABCEIAhYWqPa1Wg6ZCRyJafkApqrYbSrVajnQHU2ucINgzMC6e46RwKsWukSEsfoaR1Je0EQbg2SkzjMSKbHPdo0Fx8BNuqYU842fhHn2AAltM4zDuP+20FoJ7p/8AVO4zBe22M0t972GY9XUCJ8YDh4rR7G2UaNBgqACo/wBs5/R1aahAPSA3wWF3Q3uDW/slVpOZ7203CCB7V2VzXA8LmD1ulS/aLXZisI0kmPNPkfmPqouHsSPDysr7ZOEg5jE3DWkTc2zQNF1PIoRsWONzlSKd1Qzr80pjrrWVNh06kU3NAqvHZIM3AkieBi8XWRxGEdQq5amvPmOBCTHnUx8uBwJQXZSQEArss5B0uSim5QU1mUDk3CdJTfFYzUca1KJXA5NVnpbo2rECt2+mh8dFNlV5ZAjqpTaoNpSxY0kOPCaKeAHOVzKtaFTPbd3WWceoH6/FXCg7FpRRb+YZvO/whTl50VSKSewQhCYwEIQgAQhCABCEIAZrNhriNYN4m8W7+5KMjr9cEVATYeacSVZohz7EhDRI7UHnyQ9qWhdAYrYZpGgUI7GEy2ATqIsf08FZrqzxs30Ur93aU+40TqIGvldZfeTd40m+1ptAFhUAgcYa4ctQCO4816CmMZRa+m9rrtLSD3RdY4DwyuLs8ods11QEDsuF2kcCOII0Kxm1q1R1Sazi92km+loXoeBxdGXS+WtF40JPCR6wsjvJiqT2/dsY3tkgiZy6ATxBIJSfHk/VNHfninGyvwx7N7pyFCwdWDCmAr1ou0eTJUxcolJC44prFB701nJ0XAJT1NsBL0bhxo5oy3Sy5czLaMI+LT9B4cNBPFRcS+T3LmG95T9VIp5/qWDWDkEv2YTbXc/NOZuatokep06rm2a4juJU2jtp7B2u13/qFXB2i642Xi2dlIvae3gdWp+ltVruioM0M70n4LfTF8I09bGta0mc0cARJ7pIVfV3opCwzPf/APXTy1Kni1jjHeYCq6OwaGJd9/TD4FjLgfNpCvtl7Eo4YEUKbaYMTGro0zE3Op15qsZehGkgoY2o7/sOZ/G5g9GFymMJ4x4XSkJhAXCuoWgcaF1cSalUN1/v5LOALVZjdpy8UaRmodSP+23i49eQ6hQtr7WqOIo0ARVfJv8AuN0zO5KVsrZjMLTJcZcbveeJ8Uvqx6rpaMYAABoBCHVANSqfG7YHCQBxglNUcSXC4LnumG8h8iUvv6M8k/H7QiGU/wDUeYHQcXHuCXj67aVB5cYDabiSejSSSomyqRBqVX6zlbHJpi3e5Qd8Krf2LFS8ZjRdadJ4fALU2FHiVbab3aw2ws3siwjRR31fERxsklLosldSilwo5t9OUDBBU1tRNikuiyqk0Sex0vTTnSVzVOtam6Lw7TEBLBSF0JkKKTdR8BKJTNcyFjYyQ3TbY9Umk6DKfaxR3i5UnootlgErL19E20WEWSxPIFWJHqfLuXSuLtN0mF4x1nXaJVM9lcOpCAICALLYdTtRzCv1QbAZ2ieiv1XH+yM+ghCQ5p4KogtIq1g3UgfXDmo1alPvOqAdDA82gFN08JTbcZ5PHNUJPjKWzaHnYkwXRlaBMu1Pc3h4+Sq/2s5XVHdo/usBtOgE8ep0smtrtk5Q4sbxuJMcy4k/ADisrtHaLSMrHMDSRoS9zo42uRyAEKb/ALMpFGrwuMpYdpc5+Z7zme/8ZH4fyDQf5ULEba9o6SC4z2KbdSfks07CVnDs4fEPOpLmZMx/iqQGtA0F0xiKuJpSBSY1zhBJqtzRM5RkBgc415rfI2jUNZNQZjmOkN901CYLROobpPerJ21KdNjg03EBz+ZPBvM6+AleT43eXFNt7RrbEdjloYJ0ta3VNjYmMrUHVyHmk1rnZnOgENEHKJvpGnBOsf8AorN7it8aTQJeKbGDsiQXuPQC8mdeAniVi96N7v2hns2TlkE9QNPW6y64VVY0thZxLpVIKQugKhhOa+dEojmo4alAnn5qqZNodbHBdL00HHou5z+H1W2ZQuUoPTQf0K77T8pRYUKzJJhcNXoUk1RyWNmpDoKi1DdKfV5JtJJjxRLwr7RyUjOo+D0Kdc5OnoSS2ep0auYAjiE7SbdCF5TOkU5mh5ruVCFhhc7EHZnwVshCtjJT6CEIVBAUfG4IVW5S57RMnI4sJ6SLwhCAITd2MMDJpB5/3C6p49slTaeDawRTa1g/KA34IQkZtlHtvF5WuIE5TF+ZHwssccOazyajuzqQ2xPSfSepQhLEqh3dzd6m6uHPaCfY1nOuSBnc+kwMHABrXX1khWG5dT2uyKtN1wxtZngWZx/UV1Cs+CPrPIRonaFDMYQhVYyLehu6P3nKdR2Sxp0QhRbZSihxdLK8gaSY80hwIQhdEXoi+imFORK6hOhGGVd0XEJjAKaqIQsZqGXDilYelmcBzKEKTKotcfh2sqFrbBoaO8wCT5lRFxCaP4om+n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9" y="509675"/>
            <a:ext cx="8208862" cy="585248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23523" y="490700"/>
            <a:ext cx="763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Ambientación</a:t>
            </a:r>
            <a:r>
              <a:rPr lang="es-P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: Para toda la cuaresma: un camino de papel. Un corazón de papel con la inscripción: “Misericordia”.                     </a:t>
            </a:r>
            <a:r>
              <a:rPr lang="es-P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Cantos sugeridos</a:t>
            </a:r>
            <a:r>
              <a:rPr lang="es-PE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: Padre, vuelvo a ti; Si me levantaré.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45999" y="3361433"/>
            <a:ext cx="457203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s-ES" sz="2400" b="1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Misericordia</a:t>
            </a:r>
            <a:r>
              <a:rPr lang="es-ES" sz="2800" b="1" dirty="0">
                <a:ln w="10160">
                  <a:solidFill>
                    <a:srgbClr val="AAE2CA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86938" y="424753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2" y="407990"/>
            <a:ext cx="8137422" cy="6018568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62885" y="515462"/>
            <a:ext cx="7510452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400" b="1" dirty="0">
                <a:solidFill>
                  <a:srgbClr val="FFFF00"/>
                </a:solidFill>
                <a:latin typeface="Arial" charset="0"/>
              </a:rPr>
              <a:t>¿En qué circunstancias uno actúa de la misma manera que el hijo menor? ¿qué se puede hacer y cómo actuar en esas circunstancias? </a:t>
            </a:r>
            <a:endParaRPr lang="es-ES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5076826"/>
            <a:ext cx="67687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000000"/>
                </a:solidFill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643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421590"/>
            <a:ext cx="8203842" cy="5979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673466" y="3992517"/>
            <a:ext cx="5328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  <a:sp3d contourW="95250">
              <a:contourClr>
                <a:srgbClr val="2F1444"/>
              </a:contourClr>
            </a:sp3d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¿Con cuál de los dos hijos me identifico más a la hora de relacionarme con Dios?</a:t>
            </a:r>
            <a:endParaRPr lang="es-ES" sz="30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54190"/>
            <a:ext cx="8067676" cy="59501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7883" y="4546083"/>
            <a:ext cx="8196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 estos días de cuaresma</a:t>
            </a:r>
            <a:r>
              <a:rPr lang="es-P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qué debemos hacer para tomar conciencia de nuestra situación personal y así levantarnos y volver al Padre? 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412123"/>
            <a:ext cx="8190964" cy="6001555"/>
          </a:xfrm>
          <a:prstGeom prst="rect">
            <a:avLst/>
          </a:prstGeom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64000" y="4166909"/>
            <a:ext cx="78417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Motivación: En el centro de esta parábola hemos encontrado un corazón que busca con pasión, que acoge calurosamente y que siempre está dispuesto a hacer fiesta con todos nosotros.</a:t>
            </a:r>
            <a:endParaRPr lang="es-E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599605" y="528034"/>
            <a:ext cx="2946059" cy="877899"/>
          </a:xfrm>
          <a:prstGeom prst="roundRect">
            <a:avLst>
              <a:gd name="adj" fmla="val 16667"/>
            </a:avLst>
          </a:prstGeom>
          <a:solidFill>
            <a:srgbClr val="611567"/>
          </a:solidFill>
          <a:ln w="57150">
            <a:solidFill>
              <a:srgbClr val="FFFF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FFFFFF"/>
                </a:solidFill>
                <a:ea typeface="Times New Roman" panose="02020603050405020304" pitchFamily="18" charset="0"/>
              </a:rPr>
              <a:t>ORATIO</a:t>
            </a:r>
            <a:endParaRPr lang="es-PE" sz="1600" kern="0" dirty="0">
              <a:solidFill>
                <a:srgbClr val="FFFFFF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880000"/>
                </a:solidFill>
                <a:ea typeface="Times New Roman" panose="02020603050405020304" pitchFamily="18" charset="0"/>
              </a:rPr>
              <a:t>¿</a:t>
            </a:r>
            <a:r>
              <a:rPr lang="es-ES_tradnl" sz="1600" b="1" kern="0" dirty="0">
                <a:solidFill>
                  <a:srgbClr val="FFFF00"/>
                </a:solidFill>
                <a:ea typeface="Times New Roman" panose="02020603050405020304" pitchFamily="18" charset="0"/>
              </a:rPr>
              <a:t>Qué le digo al Señor motivado por su Palabra?</a:t>
            </a:r>
            <a:endParaRPr lang="es-PE" sz="2400" kern="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r="2646"/>
          <a:stretch/>
        </p:blipFill>
        <p:spPr>
          <a:xfrm>
            <a:off x="514019" y="457027"/>
            <a:ext cx="8140584" cy="5930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621522" y="5123883"/>
            <a:ext cx="7904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cs typeface="Arial" charset="0"/>
              </a:rPr>
              <a:t>•	Luego de un tiempo de oración personal, podemos compartir en voz alta nuestra oración, siempre dirigiéndonos a Dios mediante la alabanza, la acción de gracias o la súplica confiada. </a:t>
            </a:r>
          </a:p>
        </p:txBody>
      </p:sp>
    </p:spTree>
    <p:extLst>
      <p:ext uri="{BB962C8B-B14F-4D97-AF65-F5344CB8AC3E}">
        <p14:creationId xmlns:p14="http://schemas.microsoft.com/office/powerpoint/2010/main" val="36339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4" y="452610"/>
            <a:ext cx="8139449" cy="5973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28662" y="523220"/>
            <a:ext cx="384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 33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3944" y="5652365"/>
            <a:ext cx="7830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C1125"/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Gusten y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vean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qué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bueno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 es el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Señor</a:t>
            </a:r>
            <a:endParaRPr lang="ca-ES" sz="16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67448" y="452610"/>
            <a:ext cx="48553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Bendigo al Señor en todo momento, su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alabanza 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está siempre en mi boca; mi alma se gloría en el Señor: que los humildes lo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escuchen</a:t>
            </a:r>
            <a:r>
              <a:rPr lang="es-ES" sz="2800" b="1" i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y se alegren.</a:t>
            </a:r>
            <a:endParaRPr lang="ca-ES" sz="2800" b="1" i="1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3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08904"/>
            <a:ext cx="8100811" cy="5991896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18952" y="2339957"/>
            <a:ext cx="454624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Proclamen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conmigo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la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grandeza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del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Señor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,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ensalcemos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juntos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su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nombre. &lt;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yo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consulté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al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Señor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, y me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respondió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; me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libró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de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todas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mis  </a:t>
            </a:r>
            <a:r>
              <a:rPr lang="ca-ES" sz="2800" b="1" i="1" spc="50" dirty="0" err="1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ansias</a:t>
            </a:r>
            <a:r>
              <a:rPr lang="ca-ES" sz="2800" b="1" i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glow rad="101600">
                    <a:srgbClr val="C000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1640" y="5589240"/>
            <a:ext cx="706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C1125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Gusten y </a:t>
            </a:r>
            <a:r>
              <a:rPr lang="ca-ES" sz="2800" b="1" i="1" dirty="0" err="1">
                <a:solidFill>
                  <a:srgbClr val="FFFF00"/>
                </a:solidFill>
                <a:latin typeface="Comic Sans MS" pitchFamily="66" charset="0"/>
              </a:rPr>
              <a:t>vean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latin typeface="Comic Sans MS" pitchFamily="66" charset="0"/>
              </a:rPr>
              <a:t>qué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latin typeface="Comic Sans MS" pitchFamily="66" charset="0"/>
              </a:rPr>
              <a:t>bueno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 es el </a:t>
            </a:r>
            <a:r>
              <a:rPr lang="ca-ES" sz="2800" b="1" i="1" dirty="0" err="1">
                <a:solidFill>
                  <a:srgbClr val="FFFF00"/>
                </a:solidFill>
                <a:latin typeface="Comic Sans MS" pitchFamily="66" charset="0"/>
              </a:rPr>
              <a:t>Señor</a:t>
            </a:r>
            <a:endParaRPr lang="ca-ES" sz="1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1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75844"/>
            <a:ext cx="8139448" cy="5873441"/>
          </a:xfrm>
          <a:prstGeom prst="rect">
            <a:avLst/>
          </a:prstGeom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66774" y="5589240"/>
            <a:ext cx="7377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Gustad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 y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ved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qué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 que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bueno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 es el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  <a:endParaRPr lang="ca-ES" sz="1200" b="1" i="1" dirty="0">
              <a:solidFill>
                <a:srgbClr val="FFFF00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59005" y="3386607"/>
            <a:ext cx="75854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Contémplenlo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, y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quedarán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radiantes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;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su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rostro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no se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avergonzará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. Si el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afligido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invoca al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Señor,él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lo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escucha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y lo salva de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sus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angustias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a-ES" sz="2800" b="1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4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/>
          <a:stretch/>
        </p:blipFill>
        <p:spPr>
          <a:xfrm>
            <a:off x="474455" y="399246"/>
            <a:ext cx="8193028" cy="5975798"/>
          </a:xfrm>
          <a:prstGeom prst="rect">
            <a:avLst/>
          </a:prstGeom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906851" y="1542036"/>
            <a:ext cx="3760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nsolas" panose="020B0609020204030204" pitchFamily="49" charset="0"/>
              </a:rPr>
              <a:t>Motivación: </a:t>
            </a: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nsolas" panose="020B0609020204030204" pitchFamily="49" charset="0"/>
              </a:rPr>
              <a:t>San Vicente explica a las hermanas el significado de la parábola del hijo pródigo: </a:t>
            </a:r>
            <a:endParaRPr lang="es-P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1105520" y="1030310"/>
            <a:ext cx="3170267" cy="809635"/>
          </a:xfrm>
          <a:prstGeom prst="roundRect">
            <a:avLst>
              <a:gd name="adj" fmla="val 16667"/>
            </a:avLst>
          </a:prstGeom>
          <a:solidFill>
            <a:srgbClr val="611567"/>
          </a:solidFill>
          <a:ln>
            <a:solidFill>
              <a:srgbClr val="FFFF69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prstClr val="white"/>
                </a:solidFill>
                <a:ea typeface="Times New Roman" panose="02020603050405020304" pitchFamily="18" charset="0"/>
              </a:rPr>
              <a:t>CONTEMPLATIO</a:t>
            </a:r>
            <a:endParaRPr lang="es-PE" sz="1400" kern="0" dirty="0">
              <a:solidFill>
                <a:prstClr val="white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880000"/>
                </a:solidFill>
                <a:ea typeface="Times New Roman" panose="02020603050405020304" pitchFamily="18" charset="0"/>
              </a:rPr>
              <a:t>¿</a:t>
            </a:r>
            <a:r>
              <a:rPr lang="es-ES_tradnl" sz="1600" b="1" kern="0" dirty="0">
                <a:solidFill>
                  <a:srgbClr val="FFFF00"/>
                </a:solidFill>
                <a:ea typeface="Times New Roman" panose="02020603050405020304" pitchFamily="18" charset="0"/>
              </a:rPr>
              <a:t>Qué me lleva a hacer el texto?.</a:t>
            </a:r>
            <a:endParaRPr lang="es-PE" sz="2400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1614" y="3010237"/>
            <a:ext cx="830586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nsolas" panose="020B0609020204030204" pitchFamily="49" charset="0"/>
              </a:rPr>
              <a:t>¿Se acuerdan mis queridas hermanas, de lo que se dice del hijo pródigo? El pródigo exige a su padre los bienes que le pertenecen, abandona su casa y se marcha a malgastarlos. Después de haberlo perdido todo hasta verse obligado a compartir con los cerdos su comida, se decidió a volver. Y entonces el padre exclamó: "¡Ah! ¡Ahí está mi hijo! ¡Que me lo cuiden, que preparen un banquete, que maten el ternero cebado, que le traigan vestidos y que todo el mundo se alegre de la vuelta de mi hijo!". Pues bien, hermanas, vean cómo acaricia aquel padre al pobre desdichado; lo abraza, le ofrece un gran banquete y toda su casa se llena de alegría.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9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" y="437924"/>
            <a:ext cx="8167271" cy="59628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4453" y="1793670"/>
            <a:ext cx="805136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PE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¿Es que acaso lo quiere más que al mayor, que solamente le ha dado motivos de satisfacción? No; lo que pasa es que es más digno de compasión por su miseria.</a:t>
            </a:r>
          </a:p>
          <a:p>
            <a:pPr algn="ctr" fontAlgn="base">
              <a:spcBef>
                <a:spcPct val="0"/>
              </a:spcBef>
            </a:pPr>
            <a:r>
              <a:rPr lang="es-PE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El mayor, que venía del campo, al oír los violines y los preparativos que se hacían en casa de su padre, se llenó de tristeza…</a:t>
            </a:r>
          </a:p>
          <a:p>
            <a:pPr algn="ctr" fontAlgn="base">
              <a:spcBef>
                <a:spcPct val="0"/>
              </a:spcBef>
            </a:pPr>
            <a:r>
              <a:rPr lang="es-PE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Es la envidia la que le hace decir esas cosas al hermano mayor; cree que es su hermano el preferido. Pero aunque el padre parece amar más al hijo pródigo que al otro, la verdad es que quiere mucho más al mayor, y con razón. </a:t>
            </a:r>
            <a:r>
              <a:rPr lang="es-PE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(San Vicente de Paúl IX,628</a:t>
            </a:r>
            <a:r>
              <a:rPr lang="es-PE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)</a:t>
            </a:r>
            <a:endParaRPr lang="es-PE" sz="2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</a:pPr>
            <a:endParaRPr lang="es-PE" sz="21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0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Jesus acoge a pec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9" y="454342"/>
            <a:ext cx="8130720" cy="58820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31064" y="4639977"/>
            <a:ext cx="5206777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itchFamily="34" charset="0"/>
                <a:cs typeface="Arial" charset="0"/>
              </a:rPr>
              <a:t>AMBIENTACIÓN: Jesús, acogiendo a los pecadores, no hacía otra cosa que manifestar el amor de Dios y su perdón misericordioso.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itchFamily="34" charset="0"/>
              <a:cs typeface="Arial" charset="0"/>
            </a:endParaRPr>
          </a:p>
        </p:txBody>
      </p:sp>
      <p:sp>
        <p:nvSpPr>
          <p:cNvPr id="3" name="AutoShape 2" descr="data:image/jpeg;base64,/9j/4AAQSkZJRgABAQAAAQABAAD/2wCEAAkGBhMRERQUERQWFBQVGB4ZFxcYFxccGhoYGBgaFxgaFxkbHCYeGRsjGhgdHy8iIycqLC0sGh4xNTAqNSYrLCkBCQoKDgwOGg8PGiwkHyQsLCksLCksLCksLCwsLCwsLCwsKSwsLCwpLCksLCwsLiwsLCwsLCwpLCwsLCwsLCwsKf/AABEIAMcA/QMBIgACEQEDEQH/xAAcAAACAgMBAQAAAAAAAAAAAAAABAUGAgMHAQj/xABBEAABAwIEAwUGBAQFAgcAAAABAAIRAyEEEjFBBVFhEyJxgZEGMkKhsfBSwdHhByNi8RQzcpKiJIIVFkNTssLS/8QAGQEBAAMBAQAAAAAAAAAAAAAAAAIDBAEF/8QAJxEAAgICAgIBBAIDAAAAAAAAAAECEQMhEjEEIkETMlFhcYFSscH/2gAMAwEAAhEDEQA/AOGoQhACEIQAhCEAIQhACEIQAhCEAIQhACELNtMnQIDBCaGBduInnr6arz/DtmM3ysuWiXFiyEwcL1C0uYRqlnGmjFCELpwEIQgBCEIAQhCAEIQgBCEIAQhCAEIQgBCEIAQhCAEIQgBCEIAQhOcN4e6s8Nb1JOwAuSVxuts6lej3A4A1XAAgDcnQAaknZS2HNKnGS7t3lov0Y03AjcwT00TNXCinTAYAGQCXQDmMbmLDkBMqLqzMHXz6Dy5eio5c/wCDQocTzEV8x0gDQTp++qj6lSf2EfZTTqNjz/I3kdIWhjQY0Hj+eytjSIS2Yhp/VZBs6zH08lmaZabgj8/DYrY0giQPn9f1RsJGjsAdbH5LTUpEJ19ORa8eoWzsM4vvAB8dPmucqDhZFIW2tRLTdalYUghCEAIQhACEIQAhCEAIQhACEIQAhCEAIQhACEIQAhCEBnSplxAAJJsALkk6ADmr3wzgHZM7OQHuB7R02G5FtQBMaAmToob2G4eH4gvcJFJuYD+okNb5DNPkr3VotLzIEHQxY7SNuflF5WLyMm+KNWCGuRAVsO5wBghoMtaLkbC8QCcsnU32AVcrZg6b68uegI/Lx1XQ8Xgc7CACLS6bmB5ny6EdAoCtwJxa5wbAEEm+rp+kFUwyJdl8oMrbqcwIAJafOLeZj6Dml6uCcA1zYvIsQdLQbn7gjUK3f+XQHNLrD/Mb4btsNc0DlpotGKwQcC0gXJOYCMw95pLdJ2n9FcsyIPEypeRA5Xjy5JijRk6ERrY6df3UocBBBI018xzTuD4cAYI8CPH9fu6SzIRxkNjuHlvesJ6i32EnRk/X0urPxLh2VhsNjpy6eH3ZQdPCwCQed76b7A2iV3HktbOTjTFsVSzUieRBGvUHyt93USrdhMMDTcDeQQY0uLET843aqziIBgi4Jv4GPNXY5XaKMi+RdCEK4pBCEIAQhCAEIQgBCEIAQhCAEIQgBC9ATlLh7nkRABi5Pdv1/LoVxuuzqViSFZqHs1SAmpXZm/C1079QI+euyHYCgQcoBjeTeNeoVTzR+CxYpFZQpLEYRs92Y+99ykqtCOo+9eRVikmQcGiyexPEOzdUaLZg2+8Tt6z+quuGJdicOHaAB0RrqACDewHzC5Zw2uWVAWzPTWN4XXuF1A91C4lgN5+F1NmUxrMNJ1+IrH5Ed2a/Hl8Em/hjhULqbSQ7UZiSSem0ROu4SvEsE9ohz2gOjutMwBm5c5k23ViHuj6RP3okeIYLO02PhaPK6zcDcpJsq1fCke6eUa+cdNFG1jpN2jkNrfTVS+Lwpaw33OqTOAeDeDaTY7i2/Vd4si2hKmBrbYRrMBSFGhHX1156pShhJNyY9OidbSbIEybcyPCZUWEhPjDRAZuRcDrEeqgjgn03lsgEgkCQY5z8hOoMHRXTF4RlRhsMzYgxcCR8tSozieEYSH3BGY8rAH0B687qUJVoryR+SHo0uzcSQWRvBygiBJ5AmAfnsqdxOnlqvGkEhXJmJL3wajjm3dpNpaRuDceY6Ko8Wb/MJ5+P0NwtmDsx5uhFCELUZgQhCAEIQgBCEIAQhCAEIXoQAiFtZTBGsHkd/A/qpDh3Ci7vEGNgNT18FGUlFWySi30HC+El7czjlYbTIm1zzi3h0lTVGmBamO7JuG6k9fAaW06Leym1u/eFg0DTWxOnj0IHNBwzmsznuh1iSe6JNhbUm5jeDyWKeRzZrjBRFc5Ah4ZBgiWjQnWGmbiYWDsOxze4IuYLiIgDeBYtzc733ShdLjExBg78gY2MSdU7iaZDYLbloGTlAdPWbCepJOqlVC7I3GYm1nxyIkAgWvz8vMla6HDXP7xs3Wf0G6eocGbWLC2cuWXgX0OoOwPI3Fuak8ZTDQIEENaCOVlfGlpFTtiDMG1oloA5/fmpf2Yx2XEMBNjIHmLJA04aQ4wBcn7209VE1OLljwWDQyCehnRSa5Jogri0zvLHgNBdy8ysa2Lp6Z7jb9tVVOCe2VOq8ZoIIAaCfi6iyjvbCKboENzbiASNREaa7FYOTuj0Ul2WTitAGm7YXM8gUvWEPY4iA5jZ6Sy3o4SoT2CxlV9bI5xfRAOZr8xB5Zc3I3Vo4li2jFlu1wPK/wAkbolxciHxgp0wDULWnaSZOu2p15JGnxXtHZWiAOhAPWddkh7QYdwrF57weZ8BoB8lv4PeMzXGNIDf1U5QXG0UqbumT2G1gjK4adUpxrBZ2B3Kxi0z18QL+Czkk5t2/LpH34KRr05aRzHzWXo01aopNPhj6joY0gQCXbNmbwOg0/QLD2i9lqNKkW5XduKbqnaF5P8AlluZrm6QWk+EKaq41lFoplpIqD3i6IDC2AAORJEExAHVJe2+Oa6n28/5tBlNg/rLiKp8MtP/AJtWiEpclRV9OPBuX4ZzRCEL0jyQQhCAEIQgBCEIAQhCAFm1qxaFPcB4C6pLy2Q0gAR7zjOURuJHnYbmIzkoq2SjFydI18L4TncM2kZo6bT46Ab66KwUKAaJfEmzTPutGp6aepsmcBgIYTOYyRqJJPdcfMkNEbuPJMYvB5AS7RoytAtJa0G3Vxc0k7do3kvPyZHNm6EFFCtVjHEilJhpc9xFqbIOUm96j9Wj/TI1iP4nWLyAZgNBIOvQnkMthvqT7ybo03AMpH4iHCNC95gOI3hoJAP4p2UW+qWgZJzB+YkRED3fMHMb82rsErEmM4vB9kabIM1GMMCNagFv+3Ty8ViyM03zuk2tbNlMeIlo81v9pOKhuNFVgGVrczWgiJewxHSTMcr2la+GPAZRbE1Knf8AAZ6jADaxBDfmrFF0mQbVtElwfDNpOh1gRUk9Q2885JFkpX70k7N+ktv4J+lVLTUqOE5pDY/EQAT1uobidXLSZGpzAjWze9HUX+qsXdkCN4li+0B5DQfOfG4Spwecw3XY8hJAnotjqBy+JAHiY/Q+hUtTw4pty7iJPNwspoM3+zPDsrpJkx4QRy3nqrkOD033LRnO/wARtETrp13VO4ZjclSTpP1Kv+AqNy5mkac1TlVMuxeyJDgnC6dIHIBmsDHrA+9VFcUP/VF3MfPRO8H4jn7Qh7W02fESAC46mTsAPmseIUm/4h/e7sZmm1xYgzppeVnlG0bIS49i2NoNNPM4WF/DmRyiJSNGgGixtqCOv53WzG4j+Q91Ko2o2QRBkGDDmnxE+cLVwjENqt7uiRbWmQnBN2hrD4Rz4gW1v03TNZ8RGw+kJllLK224kepH5fmkcQ3XrZVTVMth0RHHMP2/ZUmQ0UKeeq90wC8NIbadvmQFSvbjiIfXbRYT2eHaKYnd2tRxGxLreDQuicU47TwtF1Vzm5oORk99zxIawtNw0OhxOkDquM1XkkkmSbknUk6krX40b9mY/MmkuC/swQhC3HmghCEAIQhACEIQAhCEAxhGEm2v0/ebeJXZOC8H7GnVYA1zhTa0BwkCGiHeVSXyDePCeVezzM9alTGrqjZ8BcD1/Jd7ZTbUeCz3oEAbtJv5EG/UDmsHlt2kbvFinbKIOGZXltMZWNqW37rQXMk7kkyTuSV66j2ji67gIgTqXgVB0B0B5ZApXiVI0w4wRu7q0EC1oIyudHMFIUMQym7vgw5rqk65i1rA3wAdm8zKyK3s0NU6EuG0AWtqVD/luBMi+Q/y2x/pzTExaDrePx2Cs4UxD3vNtiYLpaRpMj19bDwtopl1R7GudS7JsPbnaxlV1Rzn5Jh7gKcNJ9JhP+3XAG5m1sGQBUAfSLSC0uaQ6BteB8uqtutnY4nJf6/o5txnDkFsD3aVNtt3dm2o8x0zAdLclt4Q0U33v2Yk3tIBcGDoHWPVLM4k5hBImGPbTMe72jyZy7kZj5kbBZ8GoyajTqIB3gXnxMjblC3Ja2YpqmT5pucymDtJH/cyYP8At/5JLieDFSoRIa2QJ5F8j0ALneDFMYGq0Uaj3XLSSQY/CAPoQOngoSoHPp1KjyGsE5Gmwc6Ik+BcB6jkqnZ1GvhtEPqOkkU6YaG2udHkx+Ixc7dUzj8PDjAjKASBoLTr0O+/zWfC4aHRowkEx7zyzNUcdgAQ1scpG6OKkilUkHO5mY2sNPeO7p8vSFNOmcZTcZjC53TYK38H47/0xaTdoVLxLYMbBS3BsOXCZgSPOIU8seSO4Z8W0dO4JhGsoMY4SSAX/wCpxzH0NvJOYrGg1YaLtbfmQCLTruq9S9o6VFozkknQCZ21i/otuD40yrUNRrMpyuYSTAgwZgidljpm/knEkgGkGBqZ8T158kjSwn+HrB7P8qobj8Dzt/pN48xyW2nxKDHZl3UWHq5GIrzTqNcx7WupuLXECMzAXtuCYOZoieSjNNHIu0T5Hy/uo3iAsepTtGpmYx34mNPqEpjLva3qT9+cKufROHZzL+IDP+rLho9jHfLL/wDVVlXL+ItCHUHc2Fv+10j/AOSpq9PC7xo8ryFWVghCFaUAhCEAIQhACEIQAhCEA5wrGGjVZUGtNzXDxa4H8l332JxVGu0voaM7jebbS6DyILOtjM6r53aYXdP4W8UYOGsb8XaFpjUlzob4mB6DosueK1Jmrx29pE/7V4Zr6DpEkaHcQDv1J+ZXPsawllRrR3hTAnSCcrR6uE+QXUMRR7SmWmwO+46+SruK9nDEAiSTNv8AWB6uePDICsk007Rrj7Khb2R4eytUrNPepvYGE88gblg9HTp1UtT4SaFAYdxzCl2jmE65WVGVGnl/6r2ei3eztFlA02utJgW53Xr6LcPhn53S90nSO7Uex5jnDWCT1UWvVmmDqSX7X/dnEuM0IFSLZXOjp37fQei2cAqNptqiZOTXYF0A+Lg36uOwnPE/zHd0F2Z4IAbmJv8Ah33WVTDBrgTIaBEC5e513AO0IaYDn2EiwgBascvWmZPJj72hhsvj4aZdEczGYmOdwB4+K14xz3uzx3KTIYzbODrHxEEg8rSd05Qfdrie7Tk22JMy0c5j/iN1jjMK6pTFFpDSRccgJs5w2mSeeitkZEaOC0zkaxpkOeXPeT75F3X1yNmJ+JzulpHENBpS65qk7QYFgP6WwDHQKMo4Se0kPhjmtaIglrZDWNbs5zi4mbiXHYzIU8cDUp0pvBdNocT3Rl/pGV0TqACqrLKopOOoOk5tQbjxk26WPyTvAq0NI6/VT+LwYLQSAS73RGnMeAA/5KFqVmsFzEbfstMXaKJersnMDjW03DMAZNpU8zHU3uGVvPQmx56+Xoudtx3aGdI0Vu9niC2Tcmw8OizZI+xuxz9dFqwUG+UFbKzs4LSIm0QleHuADvCR4hONrj3nXd67ff2VnmXwerNlOGNA2a0BKuN3OO8geA0t439FscYubkX6TtPglu1m3Mgfqq5Esf5If2y4KcTSaGkB7CS2dCCACJ290fZlcyxWFdTcWvBDhqCIK7PiKIc09P1UNxHhNOr3azc0aO0cPA676adFdh8jh6voqz+N9T2XZytewrLxr2PNFpqMeCwah1nDz0PyUT/hW9ncgOFx4fh+916EJxmrR5c8coOpEehbq2Gc2JGq0qZAEIXsIDxCEIAQhCAF2L+CvCS6jUrvAytd2dIQNYzVHE7mHNaDyLguPNC+lvYThww/DMIyCCaYe6RBzVCahn1A8AFXk6otx6dkrUEJOrYffVMVjKUrjZZ5GrGKOIdUYTsdfkoD+I+JGTKxwINNrGkEGRIDgI6Aj1U1XGv3yVcdhhVrMbtmEnzusknR6ENb/VELwX2XqEtNRuRsTJ1g8hPLmN/BaON8NIuQdLxcR8DA7TSSTznVdTx1VrmlwFpy92PEgTbSDKqWO4e4vD4JYwgFs2ABDi0f1ODYkGb2gSuOTTKpLkrKdw+o7KM9ob3W/iE2InYd4+XNSOHw2Vuju0dGUAxBMAEnaG3HiNIWrEcKeCHHKHOIJiJaLgU2DWAInyA3zS85znNpAzeAa0Ojq50jwAC0fVTMjxtERjMISCKd3l2Rn4Q2+Zw5Odm9J6KOxj6dA92X1bN7Q2aAxkHLz1gDSIGislRzTAmBpE/U+PLQDdav/DASC5mbK2WNgZZ1vOriQOggcktfJzZU6NImtlOYuNNxBNhrncQJt3AeunlXcdQLXGdTf12XSavCmMcXvu/KcxMyZDQ5x5DWP2UF7RYal2xLRJ5/f3ZXYpNyKsqVFWwODc4g+6Of6Kz4PHZI7sxpchIhK4viAZZt3fT91oaT7KoNotGH4qXRGY3ExGu08lY+HZt2+E/KByVI9jSHOM3i/rv8lf2YiDHKy87JSkz0McW0GNJDDG/2UjhnmR4X8/FPVXS1KYRnK/39+iz2a0qHw239t/uVH8Tqtp03OcYA0nne3yTmLxrKFI1Kp7o23cdmtG7j++i5nxjib8TUNSrYfCybNGw6q3FheR38FWbOsar5MeMcZdWPeP8ALboOZ5wo2iJ7xE/hbzPM9AvcmcybMHz8FsfWy+OngOQXpxioqkeRKTk7Zmd+0Mz8I/MlaKmDY73Zb4mR5HVanV+a8bUc42gDnsApESQwHs82tAbV/mWzNLCA2f6pg+inuK/w/bSpsAqzWc4gMaQ/MAJkgAOZ6HZVI4oNs3/cdT4ch4J3AcRqUgaudwmzQDckX1MwBNyqZRyXcZF0J46pxLLh/wCEWIqUw9tRrT+Gox7fmJ+cKqcZ4BWwlQ067cjtRcEOGzmnQhTg43XAD316rq1nN/mP7u4gTA+9lccP/EShVYP8Zhi5w0yik9twMxAeQWTAtfxsuXkj3snWKfXqcgQvcqZwvDn1PdaYGpvAkwJO0mwWjoy0M+zLqIxeHOJ/yBVYaup7mYZpAuRHJfS/DMcKzHOaWObnORzKjHh7dn90kNl2buzoPT54w3sFiqgBa0Fp+KTEczb++y6B/DPhruGPruxBDm1GNA7Ml3uuJJggTyvG/O+eeSH+Rpx4501xOjVmpOqErX9q2H3KT3TpJa31jN6JF/Far9Ghkibd63ifTRZZ54fDNePDP5N+PeAI8vPRRWBpnNniBBF/02TbMMXEEuOaegv4REmbLeMICSDG2pN+X0+RWRzcujYkkqPG1iWNbMZZM7lxMuOtuQ6D1Re4zJJMRuNE7WhvutEnoIg2M+CTqsDBBsIsOh8/D6qDO/wRfEmWO+0HY8+u/qVGlgvHdvtP2U/jnCSAeQk8739VHNEjqY+/Ux5FSSKpPZso1HTEg+UHyKY7aIuQev7pehUk3+5TTKbnaFkdY+m6nyaI8YsbpY2k4ZKwlv4mnvDrB/I+RUJjvYjMZw9UPBuM/wD+gNfFoT1PCMI1B6gR5eC8pPcw/wAtzmnlAIt0NirI5pR6IPDGX3HOOMmtRqGlUYaThqDqRzB3B5ixUWHLtlLG525MSynXbycxv0uPp4rmnt1w9lLFvFKk6jScGloIOUnKMxZPw5p3W7FnWR18mTL47xLknoR9n+KnD1m1IzD4m6SOh2K6Lw3iwrBsAAkeXlOq5MmaPFKrBDaj2jkHuH0K7lw89kcfkcNHXuIV202g1HNYDPvEN0g76+H1UDivbSjSnsQaruZlrB1n3neUDqudurucZcSTzNz6lbWuUI+LFd7JT8uT+3RLcS41UruzVXFx+EaNaOTW6NH13JUdUqT73p+qXdW5LU6otKVaRkbbdsYqYnkln1SVimMJhc56BdOGNHD5rmwGpXlatNhZo+5K3Y3EfC3QJNdBk1smBum6jc1QMGjYb6e8fMyVroDK4H8PePlcD6eqwovgk7wfUoBjF4yajiNJ+lk1gsPUqCc2UbdeaSwGEzuv7o1UpicS1kB1uQDQYG24j72AXDp0rh/8OcPSAnv5dja+5JFzMC0gdAp2jwdjIFNob8Num06/PdTb2xNvvn99ElVriCG+vM6ffivInFv7mezBxX2oWfhiYjQG5v8ANaHYW40ub30Nteo/TmE/myix5z1JAlY4jmLG3hp/dU8UW8maaWEl8c7gW1jMPvaUdllAg7GYiLCfNe9tk1Eui3gQBptt4DwWt9SDtABHh+skmP0TQtmwsmDEHRwtcW2+9FsdXbAte9+pMg+E5tT9SlqlctgvO8AEiZMTPKd1HYji7WzfpYHlt6rqONkszGMaRblrpOkgcoj7hVzjvFy6qQNJsPHT0UXxLjpve+x+sKAqe0gl2bkS3xA084HyVsYNlUsiRYqBL3uaNWguPgDEDzhY0W3Hhr4/YWHAKDazmVWvGbQgEGz2iAemeR5KzYnCgU2Pi7O8fNzZH/MHyKjLWhH2K+zDh2aLEctJIlbsNj5lpEbOH9VvTXVZup5HHkBtN/3/AGSuMoWLmiTAkbwdPlso9nej1zcpsbD4ht/qby6hbDVIOYixsHN/XQhKU62Zoe0yGnXcHcP5a/JSOGe0gMIgPmOTo5HYpRJDuDqAGXCOv68kzxJrXNy1Gte03hwBFxyNj+y0VqJa2Rtofu39lHvxYqRTcXNjTLaPXQdNESJNojOL/wAPKFQzSPYuPKTTnq03HkfJUbj3s5Wwbw2q2xux4nK8c2kgeYMEbhdLIqsiXdoCIHwvFwQd2kgidrSpTFNo16Yo4mCHARnBbJjUH4XCdRHob6sfkSi6e0ZcnjxmrWmcLWTqhVv9p/4evw4NWg41aQ94Ed9g5mLOb/UIjcAXVYbhQNVvjNSVo86cJQdSFg0lbm4eLlNBgaJStSqXGApEDGnTLzAUhiXCm0NG6zwWGDddSkuJVJeugVfqvaTJIHVePMrZhR3vI/JpQHmfU8/7rGmwkgDUrwi3mmMI/KSfiju9J38hdASDXCm2Bo3Xq77+7FRxzVCT9+A6LLE1dho36/fzlPcNLabJdq428AuHT6FxUtE89/voo5jSdLn739FL4ggc9FHV8W2kJeQ2+mp9PkvMkj1IujCnhHE947bfl8/vTdVrU6Y/GdNed4J89BzUDxL2hkww5WzcjUgayfVV/FccJIvbUCd/uPGPBU1+C1z/ACT+J4zcwAbbkwDEzHO/zSLuLmIc+w0iAAFVcbx1rZlwA8dfmdFD1vaIusxpd5R81ZHBKRTLOkXDFcekeGhnSdVA8R4yxg7zr8hr6KGLa9XU5ByH3+aGcEAu6Sd1rh4tdmafk30JY3jT6ht3R81Huk81PvwDRolX4cbR9/stSgorRmcnLsV4RxF2HrMqtE5TJB0cN2noRZda4H7WUMWDSY/vES1r4DuYbGjiNJaTYaLkdZo2+wtAMaahVZcMcnZZizSx9HbcVRyzaYIPkYaPMHL/ALVESbZL2jTcucST5A+kKocF/iFiKIDKsVqf9XviNIfv4Om1rWI6B7L4/DYxlV1EEPnvU3RmbmcIIAJllyJ6X1WCeGUN/Bvhljk67I7h+FHaPyaubmcIkRa4PmbHl1WqtjRT7jgRfQacxCedhqmHPakTmB9L2Hlv5rX7McOZiWYitix2zmPawMOjQ9gdmAEX1AO2VQSstf4RqwfG5EOMg28R1/XVJ8R4VXEOoO7ZuwFqrd+cPHhfok+M8Iq4Opmpg16JkgxL2iYIqAXt+LQ9DZNcI4sypYnYzpYnS3jz6KXDjtEbvTPMFxl5cA73mHvNd3SbFpaZ9033VtbQp4ihldmAnwc0zMtPMTyg6EGUjj+G08XSaC7LXaAG1YmLCWu3cwm8bSSNwa43i9fB1BSxLSwz3Tq145sdo4fPndcq+jvLjplv4PmoOFKu7MCSaVQCMx2br3XdPSVUPb32TpU3UqtAhgxGeacd0OZlzFoEFoJd7sWIgWMC38O4myu1uYgtcQ0NInPduYmbQ2d9dFBe2Hsg9jjiGOe9pMBpzPLB2mX3nG1IZhGsE35rRg1LZT5LTgc0x2CqtHeEtG4uPXbzWWCw8DMfJXPE8GLDTDHh7qjiyIIuDlJE6szd2bXBSmN9nG1AzsKoOap2chpAznQEH4Ts4ei3nmFdqVbyFHYh0uKtNb2ViCK7X5s4ZDHgOdTEvEn3baTrOyhqnCx2Tqrn5ROVjcpJc4DMRb3RBFzzQCeAwDqzsrYsJJOgEgbXNyBAEkkLe/h7qNQB0GWuII0Iyu5/emxBUvVwTMPXLaDy4l7abmOpugB5m7wRJBE2iY5SssPw12IqDtKrKZzVKVJuR0HI3v3EwIcNZJQFbLe4D1P0asqb+8TyH0sFKt4GCWtbUBpuYanaZXCGCWulmubMwiN7c0nxLhZo1TSa7tDA90GQYnK5t4cNwJhAIgSY5rdiMVmNtBYeAWDcM8xDXXEjum4GpHRN4PhZdmzS2DF7X8CgO3cS9pXGQwZBMTq49Z2ufoqnxTjEEkuPSZ1HQA8v2QheRD27PWnroreK9oSSWsJcTYgfS7QAEM4ZXqGXFrBOwBOotMIQvSx4or4POnklZuHs/TBk94/1GVk6g0GIiI+i8QtFFNg4iPMAef8AcrU+rH1A12BH1+7oQgE6tQAAn7iw/NJYippz3+9NIQhcZ0UeFpdCEKB01lM4HHPovbUpOcx7TIc0wQUIQHYfYXjx4lhH0Kg/n0oGYQA5jiQw8mkHukCNARvERgsb/gK1Qvl1Bw7OrHIS5r2iblhnxBcN0IWCcVHJSPTxScsdvsnq3CvizZma2tmBHd1E9bhRhxDCcrhIiOZaebHkSCPCOciyELNJU9Gq7Vi1Y1sP3v8AMpA++DBG/eabg/6SVK4PiTMY006jQ9pjMxwkHr0PUXG0L1CJ6sjWyMrcMr8Oa6thctXDMOch8GpR+ElpMBzZEDe2m5sXA/aanWpMqPM0abH9oSCSBOZ23eloiOcr1C0L2SbKqSbX6s51V4y5wD8lNr5Ds7Ww+QbSZg31stg4y/O0hrGg1G1BDYHaMsCROhJkoQvSPIMMNxNwyixDc9iP/caGmYO0WUbxem40mMAaKbOQAJcRGZ5+IkMiemnMQjBHYr2gqnKCGAtc15IbBe5lml5+KBPLUowPG3ipTPd7r6jxb4qgAdN9O6EIXAaaHG3s7OA3+WwsgiQ5rnOcQ8HUHMR6LFvFYqF4psGa2VuYCCIIEOkc5lCEAxh+OVJYGtbIjd14NMib8qYFuu6k34zKADrlaP8Aa1rR8hKEI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6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45344"/>
            <a:ext cx="8155774" cy="592969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627784" y="496861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 DARLING" panose="02000000000000000000" pitchFamily="2" charset="0"/>
                <a:cs typeface="Arial" charset="0"/>
              </a:rPr>
              <a:t>Compromiso: </a:t>
            </a:r>
            <a:endParaRPr lang="es-PE" sz="3600" dirty="0">
              <a:solidFill>
                <a:srgbClr val="FFFF00"/>
              </a:solidFill>
              <a:latin typeface="AR DARLING" panose="02000000000000000000" pitchFamily="2" charset="0"/>
              <a:cs typeface="Arial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82768" y="1230731"/>
            <a:ext cx="79727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contourW="63500"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4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¿Qué debo hacer para levantarme y dejar mi actual vida de pecado y volver al Padre?, </a:t>
            </a:r>
            <a:r>
              <a:rPr lang="es-PE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¿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cómo, qué necesito?, ¿cuáles </a:t>
            </a:r>
            <a:r>
              <a:rPr lang="es-PE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son 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mis dificultades para dar ese paso</a:t>
            </a:r>
            <a:r>
              <a:rPr lang="es-PE" sz="2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? En 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sí, ¿qué voy a hacer para volver al Padre y reconciliarme con Él?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PE" sz="3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randomBar/>
      </p:transition>
    </mc:Choice>
    <mc:Fallback xmlns="">
      <p:transition spd="slow" advClick="0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442711"/>
            <a:ext cx="8142078" cy="5919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3193384" y="550614"/>
            <a:ext cx="261321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800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71096" y="3093580"/>
            <a:ext cx="555556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 fontAlgn="base">
              <a:spcBef>
                <a:spcPct val="0"/>
              </a:spcBef>
            </a:pPr>
            <a:r>
              <a:rPr lang="es-ES_tradnl" sz="2400" dirty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Señor, que reconcilias contigo a los hombres </a:t>
            </a: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por tu Palabra hecha carne, haz que el pueblo cristiano se apresure, con fe viva y entrega generosa, </a:t>
            </a:r>
            <a:r>
              <a:rPr lang="es-PE" sz="2400" dirty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a celebrar las próximas fiestas pascuales. </a:t>
            </a:r>
          </a:p>
          <a:p>
            <a:pPr algn="ctr" fontAlgn="base">
              <a:spcBef>
                <a:spcPct val="0"/>
              </a:spcBef>
            </a:pPr>
            <a:r>
              <a:rPr lang="es-PE" sz="2400" dirty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Por Jesucristo, nuestro Señor. </a:t>
            </a:r>
            <a:r>
              <a:rPr lang="es-PE" sz="2400" dirty="0" smtClean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                     Amén</a:t>
            </a:r>
            <a:r>
              <a:rPr lang="es-PE" sz="2400" dirty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</a:pPr>
            <a:r>
              <a:rPr lang="es-ES_tradnl" sz="2400" dirty="0" smtClean="0"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 </a:t>
            </a:r>
            <a:endParaRPr lang="es-PE" sz="3600" dirty="0">
              <a:solidFill>
                <a:srgbClr val="FFFFFF"/>
              </a:solidFill>
              <a:effectLst>
                <a:outerShdw blurRad="50800" dist="88900" algn="l" rotWithShape="0">
                  <a:prstClr val="black"/>
                </a:outerShdw>
              </a:effectLst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3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" y="456509"/>
            <a:ext cx="8151212" cy="597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8197" y="6254101"/>
            <a:ext cx="5672074" cy="461665"/>
          </a:xfrm>
          <a:prstGeom prst="rect">
            <a:avLst/>
          </a:prstGeom>
          <a:solidFill>
            <a:srgbClr val="3E1B5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Texto de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Lectio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 Divina:  Padre César Chávez 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Alva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 (Chuno)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C.ongregación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Power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 Point :  Sor Pilar Caycho Vela  - Hija de la Caridad de San Vicente de </a:t>
            </a:r>
            <a:r>
              <a:rPr lang="es-PE" sz="1200" dirty="0" smtClean="0">
                <a:solidFill>
                  <a:srgbClr val="FFFF00"/>
                </a:solidFill>
                <a:latin typeface="Poor Richard" pitchFamily="18" charset="0"/>
                <a:cs typeface="Arial" charset="0"/>
              </a:rPr>
              <a:t>Paúl</a:t>
            </a:r>
            <a:endParaRPr lang="es-PE" sz="1200" dirty="0">
              <a:solidFill>
                <a:srgbClr val="FFFF00"/>
              </a:solidFill>
              <a:latin typeface="Poor Richar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1" y="461800"/>
            <a:ext cx="8178980" cy="59585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8031" y="958776"/>
            <a:ext cx="58638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Dame la gracia de tu Espíritu Santo…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ser consciente de mi situación personal…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ver lo que debo cambiar…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darme cuenta de aquello que no corresponde a tu amor…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tener la valentía de cambiar…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buscar identificarme cada vez más contigo…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no abandonarte más…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volver a comenzar…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buscar solo en ti el sentido de mi vida…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Arial" charset="0"/>
              </a:rPr>
              <a:t>para confiar y esperar en ti…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126236" y="461800"/>
            <a:ext cx="314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  <a:cs typeface="Arial" charset="0"/>
              </a:rPr>
              <a:t>Oración </a:t>
            </a: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  <a:cs typeface="Arial" charset="0"/>
              </a:rPr>
              <a:t>inicial</a:t>
            </a:r>
            <a:endParaRPr lang="es-P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Kristen ITC" panose="03050502040202030202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6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6" y="473805"/>
            <a:ext cx="8104565" cy="58754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9036" y="642750"/>
            <a:ext cx="5317055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5715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darme cuenta de tu misericordia y tu bondad…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mirarme como Tú me miras…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dejarme transformar por ti…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aferrarme siempre más a ti…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dejarme iluminar por ti…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encontrar en ti mi fortaleza…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vivir plenamente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        lo </a:t>
            </a: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que me pides…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para sentir el abrazo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amoroso                               </a:t>
            </a: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tu perdón.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AMÉN</a:t>
            </a:r>
          </a:p>
        </p:txBody>
      </p:sp>
      <p:sp>
        <p:nvSpPr>
          <p:cNvPr id="6" name="WordArt 309" descr="5526774-lg"/>
          <p:cNvSpPr>
            <a:spLocks noChangeArrowheads="1" noChangeShapeType="1" noTextEdit="1"/>
          </p:cNvSpPr>
          <p:nvPr/>
        </p:nvSpPr>
        <p:spPr bwMode="auto">
          <a:xfrm>
            <a:off x="785786" y="1214422"/>
            <a:ext cx="4191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PE" sz="3600" kern="10" spc="720" dirty="0">
              <a:ln w="9525">
                <a:solidFill>
                  <a:srgbClr val="E3EBF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336699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928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dar testimonio de 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0" y="433508"/>
            <a:ext cx="8133274" cy="59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18297" y="2047131"/>
            <a:ext cx="82800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s-ES_tradnl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Motivación:</a:t>
            </a:r>
            <a:r>
              <a:rPr lang="es-ES_tradnl" sz="2400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El Evangelio de hoy nos recuerda que la misericordia de Dios sigue siendo mucho mayor que nuestras limitaciones; la acogida y el perdón que el “padre bueno” de la parábola, tuvo con su hijo pródigo, es, junto a nuestro reconocimiento de pecadores, la invitación a saber a hacer fiesta cuando un alejado vuelve a casa. Escuchemos:</a:t>
            </a:r>
            <a:endParaRPr lang="es-PE" sz="36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08450" y="459265"/>
            <a:ext cx="4585590" cy="71271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 </a:t>
            </a:r>
            <a:r>
              <a:rPr lang="es-PE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s-PE" sz="2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Lucas </a:t>
            </a:r>
            <a:r>
              <a:rPr lang="es-P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15, 1-3, 11-32</a:t>
            </a:r>
            <a:endParaRPr lang="es-PE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1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stebanlopezgonzalez.files.wordpress.com/2012/07/nicodemo2.jpg?w=350&amp;h=20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0" y="425570"/>
            <a:ext cx="8180014" cy="59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059832" y="548680"/>
            <a:ext cx="3614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Lucas 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15, 1-3. 11-32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63065" y="4382908"/>
            <a:ext cx="47885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En aquel tiempo, solían acercarse a Jesús los publicanos  y los pecadores a escucharle</a:t>
            </a:r>
            <a:endParaRPr lang="es-ES" sz="2800" dirty="0">
              <a:solidFill>
                <a:schemeClr val="bg1"/>
              </a:solidFill>
              <a:effectLst>
                <a:outerShdw blurRad="50800" dist="1016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1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5" y="446682"/>
            <a:ext cx="8165990" cy="591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0963" y="2054335"/>
            <a:ext cx="402894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los fariseos y los escriban murmuraban entre ellos: - Éste escoge a los pecadores y come con ellos.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Jesús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les dijo esta parábola:  </a:t>
            </a:r>
          </a:p>
        </p:txBody>
      </p:sp>
    </p:spTree>
    <p:extLst>
      <p:ext uri="{BB962C8B-B14F-4D97-AF65-F5344CB8AC3E}">
        <p14:creationId xmlns:p14="http://schemas.microsoft.com/office/powerpoint/2010/main" val="160298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2161</Words>
  <Application>Microsoft Office PowerPoint</Application>
  <PresentationFormat>Presentación en pantalla (4:3)</PresentationFormat>
  <Paragraphs>107</Paragraphs>
  <Slides>42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60" baseType="lpstr">
      <vt:lpstr>Arial Unicode MS</vt:lpstr>
      <vt:lpstr>Aharoni</vt:lpstr>
      <vt:lpstr>AR DARLING</vt:lpstr>
      <vt:lpstr>AR ESSENCE</vt:lpstr>
      <vt:lpstr>Arial</vt:lpstr>
      <vt:lpstr>Arial Black</vt:lpstr>
      <vt:lpstr>Arial Rounded MT Bold</vt:lpstr>
      <vt:lpstr>Calibri</vt:lpstr>
      <vt:lpstr>Comic Sans MS</vt:lpstr>
      <vt:lpstr>Consolas</vt:lpstr>
      <vt:lpstr>Kristen ITC</vt:lpstr>
      <vt:lpstr>Poor Richard</vt:lpstr>
      <vt:lpstr>Swis721 BT</vt:lpstr>
      <vt:lpstr>Swis721 Cn BT</vt:lpstr>
      <vt:lpstr>Tekton Pro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77</cp:revision>
  <dcterms:created xsi:type="dcterms:W3CDTF">2019-03-22T15:19:26Z</dcterms:created>
  <dcterms:modified xsi:type="dcterms:W3CDTF">2019-03-26T13:20:59Z</dcterms:modified>
</cp:coreProperties>
</file>