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1" r:id="rId5"/>
    <p:sldMasterId id="2147483733" r:id="rId6"/>
    <p:sldMasterId id="2147483745" r:id="rId7"/>
    <p:sldMasterId id="2147483757" r:id="rId8"/>
  </p:sldMasterIdLst>
  <p:sldIdLst>
    <p:sldId id="257" r:id="rId9"/>
    <p:sldId id="258" r:id="rId10"/>
    <p:sldId id="259" r:id="rId11"/>
    <p:sldId id="260" r:id="rId12"/>
    <p:sldId id="261" r:id="rId13"/>
    <p:sldId id="262" r:id="rId14"/>
    <p:sldId id="263" r:id="rId15"/>
    <p:sldId id="265" r:id="rId16"/>
    <p:sldId id="292" r:id="rId17"/>
    <p:sldId id="266" r:id="rId18"/>
    <p:sldId id="267" r:id="rId19"/>
    <p:sldId id="268" r:id="rId20"/>
    <p:sldId id="293" r:id="rId21"/>
    <p:sldId id="270" r:id="rId22"/>
    <p:sldId id="271" r:id="rId23"/>
    <p:sldId id="272" r:id="rId24"/>
    <p:sldId id="273" r:id="rId25"/>
    <p:sldId id="288" r:id="rId26"/>
    <p:sldId id="274" r:id="rId27"/>
    <p:sldId id="275" r:id="rId28"/>
    <p:sldId id="276" r:id="rId29"/>
    <p:sldId id="277" r:id="rId30"/>
    <p:sldId id="289" r:id="rId31"/>
    <p:sldId id="290" r:id="rId32"/>
    <p:sldId id="278" r:id="rId33"/>
    <p:sldId id="279" r:id="rId34"/>
    <p:sldId id="280" r:id="rId35"/>
    <p:sldId id="281" r:id="rId36"/>
    <p:sldId id="282" r:id="rId37"/>
    <p:sldId id="284" r:id="rId38"/>
    <p:sldId id="285" r:id="rId39"/>
    <p:sldId id="286" r:id="rId40"/>
    <p:sldId id="287" r:id="rId41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F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41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D8383-0E5F-41A7-91A8-8B827232875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63386"/>
      </p:ext>
    </p:extLst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586C7-F2B9-4DE4-BBA0-BCD56318FB77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7702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872B-C680-4A39-A697-FD2BEFD2306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3686"/>
      </p:ext>
    </p:extLst>
  </p:cSld>
  <p:clrMapOvr>
    <a:masterClrMapping/>
  </p:clrMapOvr>
  <p:transition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BEEC3-E65D-4EE2-AE8A-49FADBAD7E6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6689"/>
      </p:ext>
    </p:extLst>
  </p:cSld>
  <p:clrMapOvr>
    <a:masterClrMapping/>
  </p:clrMapOvr>
  <p:transition spd="med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19096-B4A6-4F92-B354-46FB5E3F202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13941"/>
      </p:ext>
    </p:extLst>
  </p:cSld>
  <p:clrMapOvr>
    <a:masterClrMapping/>
  </p:clrMapOvr>
  <p:transition spd="med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B1776-9453-4E62-B9A7-52137BC10B6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5037"/>
      </p:ext>
    </p:extLst>
  </p:cSld>
  <p:clrMapOvr>
    <a:masterClrMapping/>
  </p:clrMapOvr>
  <p:transition spd="med"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76B44-1CAD-4B5B-B45E-68B7705BC66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091"/>
      </p:ext>
    </p:extLst>
  </p:cSld>
  <p:clrMapOvr>
    <a:masterClrMapping/>
  </p:clrMapOvr>
  <p:transition spd="med"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E0C4E-F499-4C71-977F-942922950308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428530"/>
      </p:ext>
    </p:extLst>
  </p:cSld>
  <p:clrMapOvr>
    <a:masterClrMapping/>
  </p:clrMapOvr>
  <p:transition spd="med"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CBA63-EBBA-4DC0-9275-18D63D7111FB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20535"/>
      </p:ext>
    </p:extLst>
  </p:cSld>
  <p:clrMapOvr>
    <a:masterClrMapping/>
  </p:clrMapOvr>
  <p:transition spd="med"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1C2E4-1A1A-4EE1-B82D-B86AEC800BC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47589"/>
      </p:ext>
    </p:extLst>
  </p:cSld>
  <p:clrMapOvr>
    <a:masterClrMapping/>
  </p:clrMapOvr>
  <p:transition spd="med"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C7D43-769C-4E91-ADC2-DCA52CFC12B9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99095"/>
      </p:ext>
    </p:extLst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748D3-1F9F-4AC5-B2C3-CEEBFB99C18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93644"/>
      </p:ext>
    </p:extLst>
  </p:cSld>
  <p:clrMapOvr>
    <a:masterClrMapping/>
  </p:clrMapOvr>
  <p:transition spd="med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9AF7E-6D8A-4E44-A575-A4EFDCB3D6FA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385615"/>
      </p:ext>
    </p:extLst>
  </p:cSld>
  <p:clrMapOvr>
    <a:masterClrMapping/>
  </p:clrMapOvr>
  <p:transition spd="med"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A29BD-DFD6-47E5-8D8E-75CE0515E98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17524"/>
      </p:ext>
    </p:extLst>
  </p:cSld>
  <p:clrMapOvr>
    <a:masterClrMapping/>
  </p:clrMapOvr>
  <p:transition spd="med"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23EDA-2669-4265-BFF8-0986117EE8E0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91710"/>
      </p:ext>
    </p:extLst>
  </p:cSld>
  <p:clrMapOvr>
    <a:masterClrMapping/>
  </p:clrMapOvr>
  <p:transition spd="med">
    <p:diamond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8AF14-9B06-44D7-80BA-4155DA0B169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85559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08BB1-0ECD-409F-90EF-B610C6196BA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272745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47138-FC51-417D-9B98-8501C904A63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449082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4AF71-0CC7-4745-9066-2B84F8FD52B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95707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82EC3-3021-4D2B-888F-5C2ED4C898D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18876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14523-0FCD-486E-92DD-1FA530B1CEE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72577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61F6B-5DE5-47A8-BC33-5373726D939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6697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B279B-8B23-4564-80F5-6A94B6DF53E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73433"/>
      </p:ext>
    </p:extLst>
  </p:cSld>
  <p:clrMapOvr>
    <a:masterClrMapping/>
  </p:clrMapOvr>
  <p:transition spd="med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3F090-0BE4-45DF-9994-ED1376AFB33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12745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DE82F-31BC-4FC6-922E-BE20C51F11C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35554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661F3-7E3B-4437-BA42-36E4968713B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34735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5AAB0-1634-4D06-B397-D637070D1BA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65127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35792-203D-48E1-A02F-5A7BAB16963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918341"/>
      </p:ext>
    </p:extLst>
  </p:cSld>
  <p:clrMapOvr>
    <a:masterClrMapping/>
  </p:clrMapOvr>
  <p:transition spd="med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B53F8-684F-4312-AF16-F69A1A6DCB14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052077"/>
      </p:ext>
    </p:extLst>
  </p:cSld>
  <p:clrMapOvr>
    <a:masterClrMapping/>
  </p:clrMapOvr>
  <p:transition spd="med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B84DF-73BA-4DCB-9398-21EDBB43FE75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57065"/>
      </p:ext>
    </p:extLst>
  </p:cSld>
  <p:clrMapOvr>
    <a:masterClrMapping/>
  </p:clrMapOvr>
  <p:transition spd="med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E1CC4-7D02-46B0-A7F3-8C25B217823C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760101"/>
      </p:ext>
    </p:extLst>
  </p:cSld>
  <p:clrMapOvr>
    <a:masterClrMapping/>
  </p:clrMapOvr>
  <p:transition spd="med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B9F19-C414-4DC1-8716-76B2B657385B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94966"/>
      </p:ext>
    </p:extLst>
  </p:cSld>
  <p:clrMapOvr>
    <a:masterClrMapping/>
  </p:clrMapOvr>
  <p:transition spd="med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032CE-ED34-4529-86E1-B69BD04220F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439297"/>
      </p:ext>
    </p:extLst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273BF-A8E1-4C99-A3E0-D6F2CED5A42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05072"/>
      </p:ext>
    </p:extLst>
  </p:cSld>
  <p:clrMapOvr>
    <a:masterClrMapping/>
  </p:clrMapOvr>
  <p:transition spd="med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BF9DE-8D79-4D2A-8FD8-B27560EEECE4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61635"/>
      </p:ext>
    </p:extLst>
  </p:cSld>
  <p:clrMapOvr>
    <a:masterClrMapping/>
  </p:clrMapOvr>
  <p:transition spd="med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8B215-8033-4172-AE50-81CB473AE1A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23894"/>
      </p:ext>
    </p:extLst>
  </p:cSld>
  <p:clrMapOvr>
    <a:masterClrMapping/>
  </p:clrMapOvr>
  <p:transition spd="med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52EF5-EB21-45EE-A4C7-A813470741B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18559"/>
      </p:ext>
    </p:extLst>
  </p:cSld>
  <p:clrMapOvr>
    <a:masterClrMapping/>
  </p:clrMapOvr>
  <p:transition spd="med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4EF4F-E928-4DAD-A648-E6862125F12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07636"/>
      </p:ext>
    </p:extLst>
  </p:cSld>
  <p:clrMapOvr>
    <a:masterClrMapping/>
  </p:clrMapOvr>
  <p:transition spd="med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F2D73-5CE9-4AFF-BEA4-6A598F72BA0C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54407"/>
      </p:ext>
    </p:extLst>
  </p:cSld>
  <p:clrMapOvr>
    <a:masterClrMapping/>
  </p:clrMapOvr>
  <p:transition spd="med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ABD0C1-F773-46DD-8F94-3000218582D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68656"/>
      </p:ext>
    </p:extLst>
  </p:cSld>
  <p:clrMapOvr>
    <a:masterClrMapping/>
  </p:clrMapOvr>
  <p:transition spd="med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99CE6-BD37-479A-A393-01C5ECFB442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30402"/>
      </p:ext>
    </p:extLst>
  </p:cSld>
  <p:clrMapOvr>
    <a:masterClrMapping/>
  </p:clrMapOvr>
  <p:transition spd="slow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C6B07-6EA6-4A32-A696-638692E777D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75146"/>
      </p:ext>
    </p:extLst>
  </p:cSld>
  <p:clrMapOvr>
    <a:masterClrMapping/>
  </p:clrMapOvr>
  <p:transition spd="slow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A2677-478A-4A3C-A83E-770418C1589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88085"/>
      </p:ext>
    </p:extLst>
  </p:cSld>
  <p:clrMapOvr>
    <a:masterClrMapping/>
  </p:clrMapOvr>
  <p:transition spd="slow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D4455-A1AB-4B6D-AB35-6F840335599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707177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83164-818D-4053-8F26-D838E5D50155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071307"/>
      </p:ext>
    </p:extLst>
  </p:cSld>
  <p:clrMapOvr>
    <a:masterClrMapping/>
  </p:clrMapOvr>
  <p:transition spd="med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2E767-EAB7-4EEA-8A76-192D7D034E1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29297"/>
      </p:ext>
    </p:extLst>
  </p:cSld>
  <p:clrMapOvr>
    <a:masterClrMapping/>
  </p:clrMapOvr>
  <p:transition spd="slow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8EE7F-3313-44FC-B1C2-7531693A6E1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99495"/>
      </p:ext>
    </p:extLst>
  </p:cSld>
  <p:clrMapOvr>
    <a:masterClrMapping/>
  </p:clrMapOvr>
  <p:transition spd="slow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A0602-2A3A-4475-950B-C29DA740792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559042"/>
      </p:ext>
    </p:extLst>
  </p:cSld>
  <p:clrMapOvr>
    <a:masterClrMapping/>
  </p:clrMapOvr>
  <p:transition spd="slow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C7436-3626-449A-A900-094622A0A3D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48883"/>
      </p:ext>
    </p:extLst>
  </p:cSld>
  <p:clrMapOvr>
    <a:masterClrMapping/>
  </p:clrMapOvr>
  <p:transition spd="slow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98596-488F-425E-B6E2-55E4011A786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1749"/>
      </p:ext>
    </p:extLst>
  </p:cSld>
  <p:clrMapOvr>
    <a:masterClrMapping/>
  </p:clrMapOvr>
  <p:transition spd="slow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F13AB-0BA3-47DA-A4AA-AE32FFA69F8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61702"/>
      </p:ext>
    </p:extLst>
  </p:cSld>
  <p:clrMapOvr>
    <a:masterClrMapping/>
  </p:clrMapOvr>
  <p:transition spd="slow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15273-F02B-4611-9608-8C6939864F4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94018"/>
      </p:ext>
    </p:extLst>
  </p:cSld>
  <p:clrMapOvr>
    <a:masterClrMapping/>
  </p:clrMapOvr>
  <p:transition spd="slow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F2552-4C5C-475A-9E0F-9860619C50E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112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14CB9-786B-4A15-A96E-3E1A1AF4242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128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126FE-9A5C-430D-A276-F07C3A08033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86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83562-1DFD-44E3-853E-3C2E392D12E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39219"/>
      </p:ext>
    </p:extLst>
  </p:cSld>
  <p:clrMapOvr>
    <a:masterClrMapping/>
  </p:clrMapOvr>
  <p:transition spd="med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B7326-A4DB-4904-8A92-B90A701B7E6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885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7F97E-1E5E-444D-A221-276CF2D25A8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912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41A2B-C9EF-4580-88EB-553A5EDE825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6701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67DAD-45E3-402B-B113-02B112E74D3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3071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591DC-C75C-4D5A-8C08-E6C26196F1A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295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7D64D-842B-4E30-A607-6BB2BE749D5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069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7C46F-7809-40F6-9E3A-FF48142A57B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091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ABA99-DB79-4259-81C0-B4A2047A678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923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5EA49-8411-40EA-8CC9-106C1074033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232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AC4C5-244C-45D5-9B12-328D669DAB5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5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39C4E-41D5-4EF3-8EEC-B442B01DCAF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30616"/>
      </p:ext>
    </p:extLst>
  </p:cSld>
  <p:clrMapOvr>
    <a:masterClrMapping/>
  </p:clrMapOvr>
  <p:transition spd="med">
    <p:randomBar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91C09-1C3B-4BEA-81F8-629B3765AA9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503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B18E6-14F5-4B04-B5C7-86D86F6E418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3490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C82B3-6E38-40D1-B09D-4F3BDB6F201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8599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4ABEF-15AA-48D4-9611-F5BC5B7520A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822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AE21D-8382-45F0-959A-816E821B3C3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4005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E17A5-D4C7-4287-B9FC-971F9530103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4725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A77F6-FC67-4149-8BE8-559EECEBC5B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8840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80AFA-D458-47B3-AE5C-56914A77BBD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9944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8C9E2-44BA-4117-BC73-54DA1F56E45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560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Book Antiqua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fld id="{1699AB4E-EFA5-4752-A94F-DA4319C75864}" type="datetime1">
              <a:rPr lang="en-US">
                <a:solidFill>
                  <a:srgbClr val="FFFFFF"/>
                </a:solidFill>
              </a:rPr>
              <a:pPr/>
              <a:t>2/25/2019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fld id="{946BE55B-1421-42FF-A215-F37AEABCBA25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90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448AA-08EE-44A1-A282-570B6FD6686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875012"/>
      </p:ext>
    </p:extLst>
  </p:cSld>
  <p:clrMapOvr>
    <a:masterClrMapping/>
  </p:clrMapOvr>
  <p:transition spd="med">
    <p:randomBar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8FF7EB-FB51-49F0-A1D6-3D15D49F15F5}" type="datetime1">
              <a:rPr lang="en-US">
                <a:solidFill>
                  <a:srgbClr val="FFFFFF"/>
                </a:solidFill>
              </a:rPr>
              <a:pPr/>
              <a:t>2/25/2019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E35E2-0ACA-4957-8B79-96544BC2AC9C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773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1D0FB-1800-4C3D-9D0B-97C7D37A7875}" type="datetime1">
              <a:rPr lang="en-US">
                <a:solidFill>
                  <a:srgbClr val="FFFFFF"/>
                </a:solidFill>
              </a:rPr>
              <a:pPr/>
              <a:t>2/25/2019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BF595-9DFB-47FD-846D-E17E0333941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180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FC7BCC-ADE9-4277-ABDC-5C066B0BF1F1}" type="datetime1">
              <a:rPr lang="en-US">
                <a:solidFill>
                  <a:srgbClr val="FFFFFF"/>
                </a:solidFill>
              </a:rPr>
              <a:pPr/>
              <a:t>2/25/2019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620B3-4473-401D-8EAF-D5CED05BE2C3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055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537DAC-9A2E-4E05-884A-243A7AC0F824}" type="datetime1">
              <a:rPr lang="en-US">
                <a:solidFill>
                  <a:srgbClr val="FFFFFF"/>
                </a:solidFill>
              </a:rPr>
              <a:pPr/>
              <a:t>2/25/2019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6E4DB-3832-416B-972A-D459EE1E9033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5286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73FFA3-4219-4375-93D0-80DE7E5E09FC}" type="datetime1">
              <a:rPr lang="en-US">
                <a:solidFill>
                  <a:srgbClr val="FFFFFF"/>
                </a:solidFill>
              </a:rPr>
              <a:pPr/>
              <a:t>2/25/2019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EF303-A0F0-4409-A5C4-5F486EEF0B0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175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3C9213-5D83-4BD0-9668-9DDAD7FB8482}" type="datetime1">
              <a:rPr lang="en-US">
                <a:solidFill>
                  <a:srgbClr val="FFFFFF"/>
                </a:solidFill>
              </a:rPr>
              <a:pPr/>
              <a:t>2/25/2019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6901C-6815-41A2-89D5-8D18196032EB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452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9B667A-1321-4E84-B037-53B3E46EC108}" type="datetime1">
              <a:rPr lang="en-US">
                <a:solidFill>
                  <a:srgbClr val="FFFFFF"/>
                </a:solidFill>
              </a:rPr>
              <a:pPr/>
              <a:t>2/25/2019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6E7BD-5CE6-4C62-BF36-615CCAD26DF6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4624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1B8E5D-8BC1-48E2-962B-28B933519144}" type="datetime1">
              <a:rPr lang="en-US">
                <a:solidFill>
                  <a:srgbClr val="FFFFFF"/>
                </a:solidFill>
              </a:rPr>
              <a:pPr/>
              <a:t>2/25/2019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21A93-F37D-4103-9918-EBA4FD7C5269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958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B030CD-736F-457D-9D23-16123360A8BC}" type="datetime1">
              <a:rPr lang="en-US">
                <a:solidFill>
                  <a:srgbClr val="FFFFFF"/>
                </a:solidFill>
              </a:rPr>
              <a:pPr/>
              <a:t>2/25/2019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C0F14-2D38-43E0-BB0E-102C6039D73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2783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DA06FF-37F9-4221-9F8C-4E9B45F76F8C}" type="datetime1">
              <a:rPr lang="en-US">
                <a:solidFill>
                  <a:srgbClr val="FFFFFF"/>
                </a:solidFill>
              </a:rPr>
              <a:pPr/>
              <a:t>2/25/2019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458D5-9C99-4F39-B27F-891B6207E17D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7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A9F45-8EEE-4A88-A667-4AE22227562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84730"/>
      </p:ext>
    </p:extLst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D41466-029B-46F9-ADEE-ACDC2DBAA4A2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56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314835-F09B-40D4-9312-73ADA38A3E43}" type="slidenum"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2291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diamond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1942C9-379C-49A7-8F02-95B5540CE9EB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121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3E08AE-972F-4BF7-AC64-9726A1142C3F}" type="slidenum"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1131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 spd="med">
    <p:comb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C6AE8A-3B7D-49C8-89AB-E2E4DF49E6D6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6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E946ED-CCE9-462B-9871-689F8C655E8D}" type="slidenum"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91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FD6D62-0496-4F49-BE83-C70EC3ADEE50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960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D378ABDE-4EB4-4BF2-B49D-78992306A258}" type="datetime1"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2/25/2019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copyright 2006 BrainyBetty.com and our licensors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3E9AA0-F555-43BA-A954-871B321E4A3D}" type="slidenum"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61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37. Ven espirit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 rot="21138539">
            <a:off x="951807" y="5966390"/>
            <a:ext cx="747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Imagen portada: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P. Érick Félix</a:t>
            </a:r>
            <a:endParaRPr lang="es-PE" sz="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7" y="612830"/>
            <a:ext cx="7946265" cy="56793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Rectángulo 4"/>
          <p:cNvSpPr/>
          <p:nvPr/>
        </p:nvSpPr>
        <p:spPr>
          <a:xfrm rot="21138539">
            <a:off x="953218" y="5856707"/>
            <a:ext cx="747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Imagen portada: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P. Érick Félix</a:t>
            </a:r>
            <a:endParaRPr lang="es-PE" sz="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60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61" y="637761"/>
            <a:ext cx="7966752" cy="56570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1962" y="637761"/>
            <a:ext cx="498501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2800" b="1" dirty="0">
                <a:solidFill>
                  <a:srgbClr val="FFFF00"/>
                </a:solidFill>
                <a:effectLst>
                  <a:glow rad="101600">
                    <a:srgbClr val="4221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“Hermano, déjame que te saque la astillita del </a:t>
            </a:r>
            <a:r>
              <a:rPr lang="es-PE" sz="2800" b="1" dirty="0" err="1" smtClean="0">
                <a:solidFill>
                  <a:srgbClr val="FFFF00"/>
                </a:solidFill>
                <a:effectLst>
                  <a:glow rad="101600">
                    <a:srgbClr val="4221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ojo”sin</a:t>
            </a:r>
            <a:r>
              <a:rPr lang="es-PE" sz="2800" b="1" dirty="0" smtClean="0">
                <a:solidFill>
                  <a:srgbClr val="FFFF00"/>
                </a:solidFill>
                <a:effectLst>
                  <a:glow rad="101600">
                    <a:srgbClr val="4221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 </a:t>
            </a:r>
            <a:r>
              <a:rPr lang="es-PE" sz="2800" b="1" dirty="0">
                <a:solidFill>
                  <a:srgbClr val="FFFF00"/>
                </a:solidFill>
                <a:effectLst>
                  <a:glow rad="101600">
                    <a:srgbClr val="4221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fijarte en la viga que llevas en el tuyo?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41681" y="3579742"/>
            <a:ext cx="529522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2800" b="1" dirty="0" smtClean="0">
                <a:solidFill>
                  <a:srgbClr val="FFFF00"/>
                </a:solidFill>
                <a:effectLst>
                  <a:glow rad="101600">
                    <a:srgbClr val="4221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¡Hipócrita</a:t>
            </a:r>
            <a:r>
              <a:rPr lang="es-PE" sz="2800" b="1" dirty="0">
                <a:solidFill>
                  <a:srgbClr val="FFFF00"/>
                </a:solidFill>
                <a:effectLst>
                  <a:glow rad="101600">
                    <a:srgbClr val="4221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! Sácate primero la viga de tu ojo, y entonces verás claro para sacar la astillita del ojo de tu hermano.</a:t>
            </a:r>
          </a:p>
        </p:txBody>
      </p:sp>
    </p:spTree>
    <p:extLst>
      <p:ext uri="{BB962C8B-B14F-4D97-AF65-F5344CB8AC3E}">
        <p14:creationId xmlns:p14="http://schemas.microsoft.com/office/powerpoint/2010/main" val="10223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arbol bueno da fruto bue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6" y="607341"/>
            <a:ext cx="7934394" cy="571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543332" y="607341"/>
            <a:ext cx="8133601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24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No hay árbol bueno que dé fruto malo, ni árbol malo que dé fruto bueno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. </a:t>
            </a:r>
          </a:p>
          <a:p>
            <a:pPr algn="ctr" fontAlgn="base">
              <a:spcAft>
                <a:spcPct val="0"/>
              </a:spcAft>
              <a:defRPr/>
            </a:pPr>
            <a:endParaRPr lang="es-PE" sz="2400" b="1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Arial Unicode MS" pitchFamily="34" charset="-128"/>
            </a:endParaRPr>
          </a:p>
          <a:p>
            <a:pPr algn="ctr" fontAlgn="base">
              <a:spcAft>
                <a:spcPct val="0"/>
              </a:spcAft>
              <a:defRPr/>
            </a:pPr>
            <a:endParaRPr lang="es-PE" sz="2400" b="1" dirty="0" smtClean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Arial Unicode MS" pitchFamily="34" charset="-128"/>
            </a:endParaRPr>
          </a:p>
          <a:p>
            <a:pPr algn="ctr" fontAlgn="base">
              <a:spcAft>
                <a:spcPct val="0"/>
              </a:spcAft>
              <a:defRPr/>
            </a:pPr>
            <a:endParaRPr lang="es-PE" sz="2400" b="1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Arial Unicode MS" pitchFamily="34" charset="-128"/>
            </a:endParaRPr>
          </a:p>
          <a:p>
            <a:pPr algn="ctr" fontAlgn="base">
              <a:spcAft>
                <a:spcPct val="0"/>
              </a:spcAft>
              <a:defRPr/>
            </a:pPr>
            <a:endParaRPr lang="es-PE" sz="2400" b="1" dirty="0" smtClean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Arial Unicode MS" pitchFamily="34" charset="-128"/>
            </a:endParaRPr>
          </a:p>
          <a:p>
            <a:pPr algn="ctr" fontAlgn="base">
              <a:spcAft>
                <a:spcPct val="0"/>
              </a:spcAft>
              <a:defRPr/>
            </a:pPr>
            <a:endParaRPr lang="es-PE" sz="2400" b="1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Arial Unicode MS" pitchFamily="34" charset="-128"/>
            </a:endParaRPr>
          </a:p>
          <a:p>
            <a:pPr algn="ctr" fontAlgn="base">
              <a:spcAft>
                <a:spcPct val="0"/>
              </a:spcAft>
              <a:defRPr/>
            </a:pPr>
            <a:endParaRPr lang="es-PE" sz="2400" b="1" dirty="0" smtClean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Arial Unicode MS" pitchFamily="34" charset="-128"/>
            </a:endParaRPr>
          </a:p>
          <a:p>
            <a:pPr algn="ctr" fontAlgn="base">
              <a:spcAft>
                <a:spcPct val="0"/>
              </a:spcAft>
              <a:defRPr/>
            </a:pPr>
            <a:endParaRPr lang="es-PE" sz="2400" b="1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Arial Unicode MS" pitchFamily="34" charset="-128"/>
            </a:endParaRPr>
          </a:p>
          <a:p>
            <a:pPr algn="ctr" fontAlgn="base">
              <a:spcAft>
                <a:spcPct val="0"/>
              </a:spcAft>
              <a:defRPr/>
            </a:pPr>
            <a:endParaRPr lang="es-PE" sz="2400" b="1" dirty="0" smtClean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Arial Unicode MS" pitchFamily="34" charset="-128"/>
            </a:endParaRPr>
          </a:p>
          <a:p>
            <a:pPr algn="ctr" fontAlgn="base">
              <a:spcAft>
                <a:spcPct val="0"/>
              </a:spcAft>
              <a:defRPr/>
            </a:pPr>
            <a:endParaRPr lang="es-PE" sz="2400" b="1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Arial Unicode MS" pitchFamily="34" charset="-128"/>
            </a:endParaRPr>
          </a:p>
          <a:p>
            <a:pPr algn="ctr" fontAlgn="base">
              <a:spcAft>
                <a:spcPct val="0"/>
              </a:spcAft>
              <a:defRPr/>
            </a:pPr>
            <a:endParaRPr lang="es-PE" sz="2400" b="1" dirty="0" smtClean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Arial Unicode MS" pitchFamily="34" charset="-128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Cada </a:t>
            </a:r>
            <a:r>
              <a:rPr lang="es-PE" sz="24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árbol se conoce por su fruto;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                                                    porque </a:t>
            </a:r>
            <a:r>
              <a:rPr lang="es-PE" sz="24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no se cosechan higos de las zarzas,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                                           ni </a:t>
            </a:r>
            <a:r>
              <a:rPr lang="es-PE" sz="24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se vendimian uvas de los espinos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.</a:t>
            </a:r>
            <a:endParaRPr lang="es-PE" sz="2400" b="1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Arial Unicode MS" pitchFamily="34" charset="-128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42937" y="4653136"/>
            <a:ext cx="76340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s-ES" sz="3200" b="1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60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6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7" y="631137"/>
            <a:ext cx="8020604" cy="56666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3364300" y="2679623"/>
            <a:ext cx="33327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24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El que es bueno, de la bondad que atesora en su corazón saca el bien, </a:t>
            </a:r>
          </a:p>
        </p:txBody>
      </p:sp>
    </p:spTree>
    <p:extLst>
      <p:ext uri="{BB962C8B-B14F-4D97-AF65-F5344CB8AC3E}">
        <p14:creationId xmlns:p14="http://schemas.microsoft.com/office/powerpoint/2010/main" val="388624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79" y="631137"/>
            <a:ext cx="7943331" cy="56537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1210614" y="3760703"/>
            <a:ext cx="707050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y </a:t>
            </a:r>
            <a:r>
              <a:rPr lang="es-PE" sz="24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el que es malo, de la maldad saca el mal. </a:t>
            </a:r>
            <a:endParaRPr lang="es-PE" sz="2400" b="1" dirty="0" smtClean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Arial Unicode MS" pitchFamily="34" charset="-128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Porque </a:t>
            </a:r>
            <a:r>
              <a:rPr lang="es-PE" sz="24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de la abundancia del corazón habla la boca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.</a:t>
            </a:r>
          </a:p>
          <a:p>
            <a:pPr algn="ctr" fontAlgn="base">
              <a:spcAft>
                <a:spcPct val="0"/>
              </a:spcAft>
              <a:defRPr/>
            </a:pPr>
            <a:endParaRPr lang="es-PE" sz="2400" b="1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Arial Unicode MS" pitchFamily="34" charset="-128"/>
            </a:endParaRPr>
          </a:p>
          <a:p>
            <a:pPr algn="ctr" fontAlgn="base">
              <a:spcAft>
                <a:spcPct val="0"/>
              </a:spcAft>
              <a:defRPr/>
            </a:pPr>
            <a:endParaRPr lang="es-PE" sz="2400" b="1" dirty="0" smtClean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Arial Unicode MS" pitchFamily="34" charset="-128"/>
            </a:endParaRPr>
          </a:p>
          <a:p>
            <a:pPr algn="r" fontAlgn="base">
              <a:spcAft>
                <a:spcPct val="0"/>
              </a:spcAft>
              <a:defRPr/>
            </a:pP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Palabra </a:t>
            </a:r>
            <a:r>
              <a:rPr lang="es-PE" sz="24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del Señor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.</a:t>
            </a:r>
            <a:endParaRPr lang="es-PE" sz="2400" b="1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492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3534"/>
            <a:ext cx="8077170" cy="5817113"/>
          </a:xfrm>
          <a:prstGeom prst="rect">
            <a:avLst/>
          </a:prstGeom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112513" y="1139269"/>
            <a:ext cx="346562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1600" b="1" i="1" dirty="0">
                <a:solidFill>
                  <a:srgbClr val="9E2D0B"/>
                </a:solidFill>
                <a:latin typeface="Comic Sans MS" pitchFamily="66" charset="0"/>
              </a:rPr>
              <a:t>Lucas 6, 39-45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b="1" i="1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itchFamily="66" charset="0"/>
              </a:rPr>
              <a:t>En aquel tiempo, dijo Jesús a los discípulos una parábola: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b="1" i="1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itchFamily="66" charset="0"/>
              </a:rPr>
              <a:t>- ¿Acaso puede un ciego guiar a otro ciego? ¿No caerán los dos en el hoyo?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b="1" i="1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itchFamily="66" charset="0"/>
              </a:rPr>
              <a:t>Un discípulo no es más que su maestro, si bien, cuando termine su aprendizaje, será como su maestro.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b="1" i="1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itchFamily="66" charset="0"/>
              </a:rPr>
              <a:t>¿Por qué te fijas en la astillita que tiene tu hermano en el ojo y no reparas en la viga que llevas en el tuyo? ¿Cómo puedes decirle a tu hermano: “Hermano, déjame que te saque la astillita del ojo”, sin fijarte en la viga que llevas en el </a:t>
            </a:r>
            <a:r>
              <a:rPr lang="es-PE" sz="1600" b="1" i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omic Sans MS" pitchFamily="66" charset="0"/>
              </a:rPr>
              <a:t>tuyo? </a:t>
            </a:r>
            <a:endParaRPr lang="ca-ES" sz="1600" b="1" i="1" dirty="0">
              <a:solidFill>
                <a:srgbClr val="000000">
                  <a:lumMod val="95000"/>
                  <a:lumOff val="5000"/>
                </a:srgbClr>
              </a:solidFill>
              <a:latin typeface="Comic Sans M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25232" y="538015"/>
            <a:ext cx="7891490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ES_tradnl" sz="1600" b="1" dirty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TTE175DC28t00"/>
              </a:rPr>
              <a:t>Cada uno puede leer en voz alta el versículo que más le llamó la atención 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96734" y="1327711"/>
            <a:ext cx="343407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b="1" i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¡Hipócrita! Sácate primero </a:t>
            </a:r>
            <a:r>
              <a:rPr lang="es-PE" sz="1600" b="1" i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    la </a:t>
            </a:r>
            <a:r>
              <a:rPr lang="es-PE" sz="1600" b="1" i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viga de tu ojo, y </a:t>
            </a:r>
            <a:r>
              <a:rPr lang="es-PE" sz="1600" b="1" i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       entonces  verás </a:t>
            </a:r>
            <a:r>
              <a:rPr lang="es-PE" sz="1600" b="1" i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claro para </a:t>
            </a:r>
            <a:r>
              <a:rPr lang="es-PE" sz="1600" b="1" i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sacar </a:t>
            </a:r>
            <a:r>
              <a:rPr lang="es-PE" sz="1600" b="1" i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la astillita del ojo de </a:t>
            </a:r>
            <a:r>
              <a:rPr lang="es-PE" sz="1600" b="1" i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tu </a:t>
            </a:r>
            <a:r>
              <a:rPr lang="es-PE" sz="1600" b="1" i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hermano.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b="1" i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No hay árbol bueno que dé fruto malo, ni árbol malo </a:t>
            </a:r>
            <a:r>
              <a:rPr lang="es-PE" sz="1600" b="1" i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que  </a:t>
            </a:r>
            <a:r>
              <a:rPr lang="es-PE" sz="1600" b="1" i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dé fruto bueno.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b="1" i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Cada árbol se conoce por su fruto; porque no se cosechan higos de las zarzas, ni se vendimian uvas de los espinos.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b="1" i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El que es bueno, de la bondad que atesora en su corazón saca el bien, y el que es malo, de la maldad saca el mal. Porque de la abundancia del corazón </a:t>
            </a:r>
            <a:r>
              <a:rPr lang="es-PE" sz="1600" b="1" i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  habla </a:t>
            </a:r>
            <a:r>
              <a:rPr lang="es-PE" sz="1600" b="1" i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la boca</a:t>
            </a:r>
            <a:r>
              <a:rPr lang="es-PE" sz="1600" b="1" i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..</a:t>
            </a:r>
            <a:endParaRPr lang="es-ES" sz="1600" b="1" i="1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35" y="384721"/>
            <a:ext cx="7895004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4992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5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50" y="631063"/>
            <a:ext cx="7930622" cy="56795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329760" y="4148212"/>
            <a:ext cx="4030059" cy="185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*¿</a:t>
            </a:r>
            <a:r>
              <a:rPr lang="es-P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Qué dice Jesús de discípulo y de su relación con el maestro?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ES_tradn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240728" y="2924944"/>
            <a:ext cx="3744416" cy="111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es-ES_tradnl" sz="3200" b="1" spc="150" dirty="0">
              <a:ln w="11430"/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57794" y="4740345"/>
            <a:ext cx="757242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ES_tradnl" sz="3200" b="1" spc="150" dirty="0">
              <a:ln w="11430"/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178956" y="481988"/>
            <a:ext cx="69301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4400" b="1" dirty="0">
                <a:ln w="10541" cmpd="sng">
                  <a:solidFill>
                    <a:srgbClr val="00CC99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AR DARLING" panose="02000000000000000000" pitchFamily="2" charset="0"/>
              </a:rPr>
              <a:t>Preguntas para la Lectura: </a:t>
            </a:r>
          </a:p>
        </p:txBody>
      </p:sp>
    </p:spTree>
    <p:extLst>
      <p:ext uri="{BB962C8B-B14F-4D97-AF65-F5344CB8AC3E}">
        <p14:creationId xmlns:p14="http://schemas.microsoft.com/office/powerpoint/2010/main" val="299570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3" y="586301"/>
            <a:ext cx="7920509" cy="571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63640" y="3838334"/>
            <a:ext cx="8087932" cy="97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3600" b="1" dirty="0">
                <a:solidFill>
                  <a:srgbClr val="EFF274"/>
                </a:solidFill>
                <a:effectLst>
                  <a:glow rad="139700">
                    <a:srgbClr val="000000"/>
                  </a:glow>
                </a:effectLst>
                <a:latin typeface="Century Gothic" panose="020B0502020202020204" pitchFamily="34" charset="0"/>
              </a:rPr>
              <a:t>    * ¿Qué tiene que hacer quien quiera ejercer de guía</a:t>
            </a:r>
            <a:r>
              <a:rPr lang="es-PE" sz="3600" b="1" dirty="0" smtClean="0">
                <a:solidFill>
                  <a:srgbClr val="EFF274"/>
                </a:solidFill>
                <a:effectLst>
                  <a:glow rad="139700">
                    <a:srgbClr val="000000"/>
                  </a:glow>
                </a:effectLst>
                <a:latin typeface="Century Gothic" panose="020B0502020202020204" pitchFamily="34" charset="0"/>
              </a:rPr>
              <a:t>?</a:t>
            </a:r>
            <a:endParaRPr lang="es-ES" sz="2400" b="1" dirty="0">
              <a:solidFill>
                <a:srgbClr val="EFF274"/>
              </a:solidFill>
              <a:effectLst>
                <a:glow rad="139700">
                  <a:srgbClr val="000000"/>
                </a:glo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86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38" y="646527"/>
            <a:ext cx="7983270" cy="56576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455739" y="609848"/>
            <a:ext cx="8018558" cy="118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3600" b="1" dirty="0">
                <a:solidFill>
                  <a:srgbClr val="FFFF53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larendon Blk BT" panose="02040905050505020204" pitchFamily="18" charset="0"/>
              </a:rPr>
              <a:t>* ¿Qué relación existe entre la naturaleza del árbol y su fruto, y la conducta del ser humano?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s-ES" sz="3600" b="1" dirty="0">
              <a:solidFill>
                <a:srgbClr val="FFFF53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larendon Blk BT" panose="02040905050505020204" pitchFamily="18" charset="0"/>
            </a:endParaRPr>
          </a:p>
        </p:txBody>
      </p:sp>
      <p:pic>
        <p:nvPicPr>
          <p:cNvPr id="15366" name="Picture 6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421" y="5082162"/>
            <a:ext cx="2072469" cy="63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812" y="5641951"/>
            <a:ext cx="2072469" cy="63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476" y="5603811"/>
            <a:ext cx="2072469" cy="63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646" y="5649408"/>
            <a:ext cx="2072469" cy="63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083" y="5638940"/>
            <a:ext cx="2072469" cy="63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33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8" name="Picture 12" descr="Resultado de imagen para mama hablando con amor a su h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50" y="585340"/>
            <a:ext cx="7879319" cy="571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4652083" y="3281914"/>
            <a:ext cx="4146996" cy="209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3600" b="1" dirty="0">
                <a:solidFill>
                  <a:srgbClr val="FFFF53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larendon Blk BT" panose="02040905050505020204" pitchFamily="18" charset="0"/>
              </a:rPr>
              <a:t>* ¿En qué insiste la última frase de este pasaje?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3600" b="1" dirty="0">
                <a:solidFill>
                  <a:srgbClr val="FFFF53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larendon Blk BT" panose="02040905050505020204" pitchFamily="18" charset="0"/>
              </a:rPr>
              <a:t> 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s-ES" sz="3600" b="1" dirty="0">
              <a:solidFill>
                <a:srgbClr val="FFFF53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larendon Blk BT" panose="02040905050505020204" pitchFamily="18" charset="0"/>
            </a:endParaRPr>
          </a:p>
        </p:txBody>
      </p:sp>
      <p:pic>
        <p:nvPicPr>
          <p:cNvPr id="15366" name="Picture 6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412" y="5489551"/>
            <a:ext cx="2072469" cy="63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812" y="5641951"/>
            <a:ext cx="2072469" cy="63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476" y="5603811"/>
            <a:ext cx="2072469" cy="63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646" y="5649408"/>
            <a:ext cx="2072469" cy="63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083" y="5638940"/>
            <a:ext cx="2072469" cy="63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51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sultado de imagen para Jesus nos dice que de la abundancia del corazon habla la bo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1" y="626285"/>
            <a:ext cx="7940607" cy="567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649601" y="1811511"/>
            <a:ext cx="4453342" cy="376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800" i="1" u="sng" dirty="0">
                <a:solidFill>
                  <a:srgbClr val="FFFFFF"/>
                </a:solidFill>
                <a:effectLst>
                  <a:glow rad="127000">
                    <a:srgbClr val="00000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Motivación</a:t>
            </a:r>
            <a:r>
              <a:rPr lang="es-PE" sz="2800" i="1" dirty="0">
                <a:solidFill>
                  <a:srgbClr val="FFFFFF"/>
                </a:solidFill>
                <a:effectLst>
                  <a:glow rad="127000">
                    <a:srgbClr val="00000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s-PE" sz="2800" i="1" dirty="0" smtClean="0">
                <a:solidFill>
                  <a:srgbClr val="FFFFFF"/>
                </a:solidFill>
                <a:effectLst>
                  <a:glow rad="127000">
                    <a:srgbClr val="00000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Jesús </a:t>
            </a:r>
            <a:r>
              <a:rPr lang="es-PE" sz="2800" i="1" dirty="0">
                <a:solidFill>
                  <a:srgbClr val="FFFFFF"/>
                </a:solidFill>
                <a:effectLst>
                  <a:glow rad="127000">
                    <a:srgbClr val="00000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hoy </a:t>
            </a:r>
            <a:r>
              <a:rPr lang="es-PE" sz="2800" i="1" dirty="0" smtClean="0">
                <a:solidFill>
                  <a:srgbClr val="FFFFFF"/>
                </a:solidFill>
                <a:effectLst>
                  <a:glow rad="127000">
                    <a:srgbClr val="00000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            es </a:t>
            </a:r>
            <a:r>
              <a:rPr lang="es-PE" sz="2800" i="1" dirty="0">
                <a:solidFill>
                  <a:srgbClr val="FFFFFF"/>
                </a:solidFill>
                <a:effectLst>
                  <a:glow rad="127000">
                    <a:srgbClr val="00000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muy claro y muy </a:t>
            </a:r>
            <a:r>
              <a:rPr lang="es-PE" sz="2800" i="1" dirty="0" smtClean="0">
                <a:solidFill>
                  <a:srgbClr val="FFFFFF"/>
                </a:solidFill>
                <a:effectLst>
                  <a:glow rad="127000">
                    <a:srgbClr val="00000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             duro </a:t>
            </a:r>
            <a:r>
              <a:rPr lang="es-PE" sz="2800" i="1" dirty="0">
                <a:solidFill>
                  <a:srgbClr val="FFFFFF"/>
                </a:solidFill>
                <a:effectLst>
                  <a:glow rad="127000">
                    <a:srgbClr val="00000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con sus discípulos. </a:t>
            </a:r>
            <a:r>
              <a:rPr lang="es-PE" sz="2800" i="1" dirty="0" smtClean="0">
                <a:solidFill>
                  <a:srgbClr val="FFFFFF"/>
                </a:solidFill>
                <a:effectLst>
                  <a:glow rad="127000">
                    <a:srgbClr val="00000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Y </a:t>
            </a:r>
            <a:r>
              <a:rPr lang="es-PE" sz="2800" i="1" dirty="0">
                <a:solidFill>
                  <a:srgbClr val="FFFFFF"/>
                </a:solidFill>
                <a:effectLst>
                  <a:glow rad="127000">
                    <a:srgbClr val="00000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la lectura de este pasaje evangélico no nos puede dejar indiferentes. </a:t>
            </a:r>
            <a:r>
              <a:rPr lang="es-PE" sz="2800" i="1" dirty="0" smtClean="0">
                <a:solidFill>
                  <a:srgbClr val="FFFFFF"/>
                </a:solidFill>
                <a:effectLst>
                  <a:glow rad="127000">
                    <a:srgbClr val="00000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                   Es </a:t>
            </a:r>
            <a:r>
              <a:rPr lang="es-PE" sz="2800" i="1" dirty="0">
                <a:solidFill>
                  <a:srgbClr val="FFFFFF"/>
                </a:solidFill>
                <a:effectLst>
                  <a:glow rad="127000">
                    <a:srgbClr val="00000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necesario actualizarlo y hacer que fructifique en nuestras </a:t>
            </a:r>
            <a:r>
              <a:rPr lang="es-PE" sz="2800" i="1" dirty="0" smtClean="0">
                <a:solidFill>
                  <a:srgbClr val="FFFFFF"/>
                </a:solidFill>
                <a:effectLst>
                  <a:glow rad="127000">
                    <a:srgbClr val="00000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vidas.</a:t>
            </a:r>
            <a:endParaRPr lang="es-ES" sz="2800" i="1" dirty="0">
              <a:solidFill>
                <a:srgbClr val="FFFFFF"/>
              </a:solidFill>
              <a:effectLst>
                <a:glow rad="127000">
                  <a:srgbClr val="000000">
                    <a:satMod val="175000"/>
                    <a:alpha val="40000"/>
                  </a:srgbClr>
                </a:glow>
                <a:outerShdw blurRad="50800" dist="38100" dir="5400000" algn="t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00966" y="4221088"/>
            <a:ext cx="7344816" cy="115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800" b="1" i="1" dirty="0">
              <a:solidFill>
                <a:srgbClr val="000000"/>
              </a:solidFill>
              <a:effectLst>
                <a:glow rad="101600">
                  <a:srgbClr val="FFFFFF"/>
                </a:glow>
              </a:effectLst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781968" y="626286"/>
            <a:ext cx="3223362" cy="802266"/>
          </a:xfrm>
          <a:prstGeom prst="roundRect">
            <a:avLst>
              <a:gd name="adj" fmla="val 16667"/>
            </a:avLst>
          </a:prstGeom>
          <a:solidFill>
            <a:srgbClr val="19FF81"/>
          </a:solidFill>
          <a:ln w="127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MEDITATIO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¿Qué ME dice el texto?</a:t>
            </a:r>
            <a:endParaRPr lang="es-PE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94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17" y="645850"/>
            <a:ext cx="7973370" cy="56529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626651" y="645850"/>
            <a:ext cx="28603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ln w="10160">
                  <a:solidFill>
                    <a:srgbClr val="AAE2CA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Swis721 Lt BT" panose="020B0403020202020204" pitchFamily="34" charset="0"/>
              </a:rPr>
              <a:t>San Lucas 6, 39-45</a:t>
            </a:r>
            <a:endParaRPr lang="es-ES" sz="2400" b="1" dirty="0">
              <a:ln w="10160">
                <a:solidFill>
                  <a:srgbClr val="AAE2CA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Swis721 Lt BT" panose="020B040302020202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60387" y="5851578"/>
            <a:ext cx="22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marzo 2019</a:t>
            </a:r>
          </a:p>
        </p:txBody>
      </p:sp>
      <p:grpSp>
        <p:nvGrpSpPr>
          <p:cNvPr id="6" name="Group 113"/>
          <p:cNvGrpSpPr>
            <a:grpSpLocks/>
          </p:cNvGrpSpPr>
          <p:nvPr/>
        </p:nvGrpSpPr>
        <p:grpSpPr bwMode="auto">
          <a:xfrm>
            <a:off x="681233" y="624116"/>
            <a:ext cx="4329853" cy="683895"/>
            <a:chOff x="1199" y="-1551"/>
            <a:chExt cx="6838" cy="1077"/>
          </a:xfrm>
        </p:grpSpPr>
        <p:sp>
          <p:nvSpPr>
            <p:cNvPr id="7" name="Rectangle 114"/>
            <p:cNvSpPr>
              <a:spLocks noChangeArrowheads="1"/>
            </p:cNvSpPr>
            <p:nvPr/>
          </p:nvSpPr>
          <p:spPr bwMode="auto">
            <a:xfrm>
              <a:off x="1199" y="-1223"/>
              <a:ext cx="6838" cy="749"/>
            </a:xfrm>
            <a:prstGeom prst="rect">
              <a:avLst/>
            </a:pr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  <a:headEnd/>
              <a:tailE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defRPr/>
              </a:pPr>
              <a:endParaRPr lang="es-PE" kern="0" dirty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pic>
          <p:nvPicPr>
            <p:cNvPr id="9" name="Picture 116" descr="lectio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70AD4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9" y="-1551"/>
              <a:ext cx="874" cy="94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124"/>
          <p:cNvSpPr txBox="1">
            <a:spLocks noChangeArrowheads="1"/>
          </p:cNvSpPr>
          <p:nvPr/>
        </p:nvSpPr>
        <p:spPr bwMode="auto">
          <a:xfrm>
            <a:off x="1374064" y="738077"/>
            <a:ext cx="3429000" cy="4324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>
              <a:spcAft>
                <a:spcPts val="0"/>
              </a:spcAft>
            </a:pPr>
            <a:r>
              <a:rPr lang="es-ES_tradnl" sz="1100" b="1" dirty="0">
                <a:solidFill>
                  <a:srgbClr val="385623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LECTIO DIVINA – DOMINGO 8º TO –Ciclo C</a:t>
            </a:r>
            <a:endParaRPr lang="es-PE" sz="1200" dirty="0">
              <a:solidFill>
                <a:srgbClr val="88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" algn="r">
              <a:spcAft>
                <a:spcPts val="0"/>
              </a:spcAft>
            </a:pPr>
            <a:r>
              <a:rPr lang="es-ES_tradnl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SANAR EL CORAZÓN</a:t>
            </a:r>
            <a:endParaRPr lang="es-PE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" algn="r">
              <a:spcAft>
                <a:spcPts val="0"/>
              </a:spcAft>
            </a:pPr>
            <a:r>
              <a:rPr lang="es-ES_tradnl" sz="1000" b="1" dirty="0">
                <a:solidFill>
                  <a:srgbClr val="80808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 </a:t>
            </a:r>
            <a:endParaRPr lang="es-PE" sz="1200" dirty="0">
              <a:solidFill>
                <a:srgbClr val="88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1060387" y="2535087"/>
            <a:ext cx="3833585" cy="2320248"/>
          </a:xfrm>
          <a:prstGeom prst="rect">
            <a:avLst/>
          </a:prstGeom>
        </p:spPr>
        <p:txBody>
          <a:bodyPr wrap="none" fromWordArt="1"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5400" kern="10" spc="30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706 BlkCn BT" panose="020B0706030503030204" pitchFamily="34" charset="0"/>
                <a:ea typeface="Adobe Fan Heiti Std B" panose="020B0700000000000000" pitchFamily="34" charset="-128"/>
              </a:rPr>
              <a:t>SANAR </a:t>
            </a:r>
            <a:endParaRPr lang="es-ES" sz="5400" kern="10" spc="300" dirty="0" smtClean="0">
              <a:ln w="9525"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metr706 BlkCn BT" panose="020B0706030503030204" pitchFamily="34" charset="0"/>
              <a:ea typeface="Adobe Fan Heiti Std B" panose="020B0700000000000000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5400" kern="10" spc="30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706 BlkCn BT" panose="020B0706030503030204" pitchFamily="34" charset="0"/>
                <a:ea typeface="Adobe Fan Heiti Std B" panose="020B0700000000000000" pitchFamily="34" charset="-128"/>
              </a:rPr>
              <a:t>EL </a:t>
            </a:r>
            <a:r>
              <a:rPr lang="es-ES" sz="5400" kern="10" spc="30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706 BlkCn BT" panose="020B0706030503030204" pitchFamily="34" charset="0"/>
                <a:ea typeface="Adobe Fan Heiti Std B" panose="020B0700000000000000" pitchFamily="34" charset="-128"/>
              </a:rPr>
              <a:t>CORAZÓN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5400" kern="10" spc="300" dirty="0">
              <a:ln w="9525"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metr706 BlkCn BT" panose="020B0706030503030204" pitchFamily="34" charset="0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480428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sultado de imagen para jovenes expresan que son seguidores de J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0" y="598532"/>
            <a:ext cx="7907629" cy="569923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429555" y="1889846"/>
            <a:ext cx="71477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s-ES" sz="2800" dirty="0" smtClean="0">
                <a:solidFill>
                  <a:srgbClr val="FFFF00"/>
                </a:solidFill>
                <a:effectLst>
                  <a:glow rad="101600">
                    <a:srgbClr val="2E1700"/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s-PE" sz="2800" dirty="0">
                <a:solidFill>
                  <a:srgbClr val="FFFF00"/>
                </a:solidFill>
                <a:effectLst>
                  <a:glow rad="101600">
                    <a:srgbClr val="2E1700"/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¿Manifestamos ante el mundo que nuestro Maestro es Cristo</a:t>
            </a:r>
            <a:r>
              <a:rPr lang="es-PE" sz="2800" dirty="0" smtClean="0">
                <a:solidFill>
                  <a:srgbClr val="FFFF00"/>
                </a:solidFill>
                <a:effectLst>
                  <a:glow rad="101600">
                    <a:srgbClr val="2E1700"/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?</a:t>
            </a:r>
            <a:endParaRPr lang="es-PE" sz="2800" dirty="0">
              <a:solidFill>
                <a:srgbClr val="FFFF00"/>
              </a:solidFill>
              <a:effectLst>
                <a:glow rad="101600">
                  <a:srgbClr val="2E1700"/>
                </a:glow>
                <a:outerShdw blurRad="38100" dist="38100" dir="2700000" algn="tl">
                  <a:srgbClr val="000000"/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686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4" y="605306"/>
            <a:ext cx="7933387" cy="56795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37676" y="3335627"/>
            <a:ext cx="652016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s-PE" sz="3600" b="1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470103"/>
                  </a:outerShdw>
                </a:effectLst>
                <a:latin typeface="Colonna MT" panose="04020805060202030203" pitchFamily="82" charset="0"/>
                <a:ea typeface="Adobe Gothic Std B" panose="020B0800000000000000" pitchFamily="34" charset="-128"/>
              </a:rPr>
              <a:t> ¿Lo hacemos en la vida diaria, interesándonos de los que viven alejados de Dios</a:t>
            </a:r>
            <a:r>
              <a:rPr lang="es-PE" sz="3600" b="1" dirty="0" smtClean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470103"/>
                  </a:outerShdw>
                </a:effectLst>
                <a:latin typeface="Colonna MT" panose="04020805060202030203" pitchFamily="82" charset="0"/>
                <a:ea typeface="Adobe Gothic Std B" panose="020B0800000000000000" pitchFamily="34" charset="-128"/>
              </a:rPr>
              <a:t>?. </a:t>
            </a:r>
            <a:endParaRPr lang="es-ES" sz="3600" b="1" dirty="0"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470103"/>
                </a:outerShdw>
              </a:effectLst>
              <a:latin typeface="Colonna MT" panose="04020805060202030203" pitchFamily="82" charset="0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33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42" y="581159"/>
            <a:ext cx="7942209" cy="57166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7 CuadroTexto"/>
          <p:cNvSpPr txBox="1"/>
          <p:nvPr/>
        </p:nvSpPr>
        <p:spPr>
          <a:xfrm>
            <a:off x="1137533" y="1028700"/>
            <a:ext cx="69116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s-PE" sz="4000" b="1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lonna MT" panose="04020805060202030203" pitchFamily="82" charset="0"/>
              </a:rPr>
              <a:t>En nuestra familia, comunidad, grupo, ¿promuevo un ambiente de sinceridad y de caridad</a:t>
            </a:r>
            <a:r>
              <a:rPr lang="es-PE" sz="4000" b="1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lonna MT" panose="04020805060202030203" pitchFamily="82" charset="0"/>
              </a:rPr>
              <a:t>?</a:t>
            </a:r>
            <a:endParaRPr lang="es-ES" sz="4000" b="1" dirty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olonna MT" panose="0402080506020203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sultado de imagen para somos guias ciego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36" y="642333"/>
            <a:ext cx="7945236" cy="56811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52059" y="4106751"/>
            <a:ext cx="81995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s-PE" sz="4000" b="1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lonna MT" panose="04020805060202030203" pitchFamily="82" charset="0"/>
              </a:rPr>
              <a:t>¿Actuamos como guías ciegos que conducen al error por la incoherencia de nuestra vida</a:t>
            </a:r>
            <a:r>
              <a:rPr lang="es-PE" sz="4000" b="1" dirty="0" smtClean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lonna MT" panose="04020805060202030203" pitchFamily="82" charset="0"/>
              </a:rPr>
              <a:t>?</a:t>
            </a:r>
            <a:endParaRPr lang="es-ES" sz="4000" b="1" dirty="0"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olonna MT" panose="0402080506020203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71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aqplink.com/imagenes_blogs/roguemos/noviembre/aumentanos-la-fe-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29"/>
          <a:stretch/>
        </p:blipFill>
        <p:spPr bwMode="auto">
          <a:xfrm>
            <a:off x="592429" y="631065"/>
            <a:ext cx="8010658" cy="5718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734095" y="719607"/>
            <a:ext cx="77273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s-ES" sz="4000" b="1" dirty="0" smtClean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lonna MT" panose="04020805060202030203" pitchFamily="82" charset="0"/>
              </a:rPr>
              <a:t> </a:t>
            </a:r>
            <a:r>
              <a:rPr lang="es-PE" sz="4000" b="1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lonna MT" panose="04020805060202030203" pitchFamily="82" charset="0"/>
              </a:rPr>
              <a:t>¿Cuáles son los frutos que debería producir mi fe?</a:t>
            </a:r>
          </a:p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endParaRPr lang="es-ES" sz="4000" b="1" dirty="0"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olonna MT" panose="0402080506020203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0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647051"/>
            <a:ext cx="7965771" cy="56507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708205" y="4139170"/>
            <a:ext cx="7869125" cy="196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es-ES_tradnl" sz="2400" b="1" i="1" dirty="0">
                <a:solidFill>
                  <a:srgbClr val="B701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Bd BT" panose="02070803080706020303" pitchFamily="18" charset="0"/>
                <a:ea typeface="Segoe UI Symbol" pitchFamily="34" charset="0"/>
              </a:rPr>
              <a:t>   Motivación</a:t>
            </a:r>
            <a:r>
              <a:rPr lang="es-ES_tradnl" sz="2400" b="1" i="1" dirty="0" smtClean="0">
                <a:solidFill>
                  <a:srgbClr val="B701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Bd BT" panose="02070803080706020303" pitchFamily="18" charset="0"/>
                <a:ea typeface="Segoe UI Symbol" pitchFamily="34" charset="0"/>
              </a:rPr>
              <a:t>: </a:t>
            </a:r>
            <a:r>
              <a:rPr lang="es-PE" sz="2400" b="1" i="1" dirty="0">
                <a:solidFill>
                  <a:srgbClr val="B701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Bd BT" panose="02070803080706020303" pitchFamily="18" charset="0"/>
                <a:ea typeface="Segoe UI Symbol" pitchFamily="34" charset="0"/>
              </a:rPr>
              <a:t>El discípulo ha de aprender del Maestro poniéndose a sus pies, escuchándole con atención, pasando con él largos ratos de conversación. Eso es lo que nosotros, discípulos de Jesús, hacemos en la oración: dialogar amorosamente con el único Maestro.</a:t>
            </a:r>
          </a:p>
        </p:txBody>
      </p:sp>
      <p:sp>
        <p:nvSpPr>
          <p:cNvPr id="5" name="Rectángulo redondeado 4"/>
          <p:cNvSpPr>
            <a:spLocks noChangeArrowheads="1"/>
          </p:cNvSpPr>
          <p:nvPr/>
        </p:nvSpPr>
        <p:spPr bwMode="auto">
          <a:xfrm>
            <a:off x="611559" y="767620"/>
            <a:ext cx="2946059" cy="877899"/>
          </a:xfrm>
          <a:prstGeom prst="roundRect">
            <a:avLst>
              <a:gd name="adj" fmla="val 16667"/>
            </a:avLst>
          </a:prstGeom>
          <a:solidFill>
            <a:srgbClr val="8FFF8F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600" b="1" kern="0" dirty="0">
                <a:solidFill>
                  <a:srgbClr val="000000"/>
                </a:solidFill>
                <a:ea typeface="Times New Roman" panose="02020603050405020304" pitchFamily="18" charset="0"/>
              </a:rPr>
              <a:t>ORATIO</a:t>
            </a:r>
            <a:endParaRPr lang="es-PE" sz="1600" kern="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indent="1905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600" b="1" kern="0" dirty="0">
                <a:solidFill>
                  <a:srgbClr val="880000"/>
                </a:solidFill>
                <a:ea typeface="Times New Roman" panose="02020603050405020304" pitchFamily="18" charset="0"/>
              </a:rPr>
              <a:t>¿Qué le digo al Señor motivado por su Palabra?</a:t>
            </a:r>
            <a:endParaRPr lang="es-PE" sz="2400" kern="0" dirty="0">
              <a:solidFill>
                <a:srgbClr val="88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03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5" y="540913"/>
            <a:ext cx="7959145" cy="5782613"/>
          </a:xfrm>
          <a:prstGeom prst="rect">
            <a:avLst/>
          </a:prstGeom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715617" y="8716999"/>
            <a:ext cx="9549879" cy="78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b="1" kern="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</a:rPr>
              <a:t>Se puede, también, recitar el salmo responsorial que corresponde a este domingo </a:t>
            </a:r>
            <a:r>
              <a:rPr lang="es-PE" b="1" kern="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</a:rPr>
              <a:t>(Salmo</a:t>
            </a:r>
            <a:r>
              <a:rPr lang="es-ES_tradnl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102).</a:t>
            </a:r>
            <a:r>
              <a:rPr lang="es-PE" b="1" kern="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</a:rPr>
              <a:t>  </a:t>
            </a:r>
            <a:endParaRPr lang="es-PE" sz="2400" b="1" kern="0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s-ES_tradnl" sz="2400" b="1" kern="0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715617" y="4868808"/>
            <a:ext cx="786171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• Compartimos </a:t>
            </a:r>
            <a:r>
              <a:rPr lang="es-PE" sz="20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la oración pidiendo al Señor que limpie nuestros ojos y que nos dé la fuerza para producir frutos de bondad concretos.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•  Opcional</a:t>
            </a:r>
            <a:r>
              <a:rPr lang="es-PE" sz="20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: Cada participante piensa en algún fruto concreto y pega una hoja con el nombre de ese fruto en una de las frutas de la canasta</a:t>
            </a:r>
            <a:r>
              <a:rPr lang="es-PE" sz="20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.</a:t>
            </a:r>
            <a:endParaRPr lang="es-PE" sz="2000" b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432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/>
      <p:bldP spid="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esultado de imagen para es bueno dar gracias a l SeÃ±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0" b="33365"/>
          <a:stretch/>
        </p:blipFill>
        <p:spPr bwMode="auto">
          <a:xfrm flipH="1">
            <a:off x="583922" y="643942"/>
            <a:ext cx="7980527" cy="567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421753" y="533346"/>
            <a:ext cx="16722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Salmo </a:t>
            </a:r>
            <a:r>
              <a:rPr lang="es-ES_tradnl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91</a:t>
            </a:r>
            <a:endParaRPr lang="es-ES_tradnl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223493" y="1336081"/>
            <a:ext cx="358958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3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800" dirty="0">
                <a:solidFill>
                  <a:srgbClr val="FFFFFF"/>
                </a:solidFill>
                <a:effectLst>
                  <a:outerShdw blurRad="50800" dist="88900" algn="l" rotWithShape="0">
                    <a:prstClr val="black"/>
                  </a:outerShdw>
                </a:effectLst>
                <a:latin typeface="Comic Sans MS" charset="0"/>
              </a:rPr>
              <a:t> </a:t>
            </a:r>
            <a:r>
              <a:rPr lang="es-ES_tradnl" sz="2800" dirty="0" smtClean="0">
                <a:solidFill>
                  <a:srgbClr val="FFFFFF"/>
                </a:solidFill>
                <a:effectLst>
                  <a:outerShdw blurRad="50800" dist="88900" algn="l" rotWithShape="0">
                    <a:prstClr val="black"/>
                  </a:outerShdw>
                </a:effectLst>
                <a:latin typeface="Comic Sans MS" charset="0"/>
              </a:rPr>
              <a:t>Es bueno dar gracias al Señor y tocar para tu nombre, oh Altísimo proclamar por la mañana tu misericordia de noche tu fidelidad.</a:t>
            </a:r>
            <a:endParaRPr lang="es-ES_tradnl" sz="2800" b="1" dirty="0">
              <a:solidFill>
                <a:srgbClr val="FFFFFF"/>
              </a:solidFill>
              <a:effectLst>
                <a:outerShdw blurRad="50800" dist="88900" algn="l" rotWithShape="0">
                  <a:prstClr val="black"/>
                </a:outerShdw>
              </a:effectLst>
              <a:latin typeface="Comic Sans MS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67544" y="5567650"/>
            <a:ext cx="8208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Es bueno darte gracias Señor</a:t>
            </a:r>
            <a:endParaRPr lang="es-ES_tradnl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40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Resultado de imagen para anciano justo ora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5" y="605307"/>
            <a:ext cx="7958115" cy="5718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59350" y="741219"/>
            <a:ext cx="770206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3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800" dirty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 </a:t>
            </a:r>
            <a:r>
              <a:rPr lang="es-ES" sz="28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El justo crecerá como una palmera, se alzará como un cedro del Líbano: plantado en la casa del Señor, crecerá en los atrios de nuestro Dios.</a:t>
            </a:r>
            <a:endParaRPr lang="es-ES_tradnl" sz="2800" b="1" dirty="0">
              <a:solidFill>
                <a:srgbClr val="FFFF00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Comic Sans MS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98272" y="4533272"/>
            <a:ext cx="377487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Es bueno darte gracias </a:t>
            </a:r>
            <a:r>
              <a:rPr lang="es-P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Señor</a:t>
            </a:r>
            <a:endParaRPr lang="es-P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533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734" t="3829" r="3376" b="5283"/>
          <a:stretch/>
        </p:blipFill>
        <p:spPr>
          <a:xfrm flipH="1">
            <a:off x="605307" y="618184"/>
            <a:ext cx="7959142" cy="56795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51536" y="572658"/>
            <a:ext cx="5074277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3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600" b="1" dirty="0" smtClean="0">
                <a:solidFill>
                  <a:srgbClr val="FFFF00"/>
                </a:solidFill>
                <a:effectLst>
                  <a:glow rad="101600">
                    <a:srgbClr val="000032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En la vejez seguirá dando fruto y estará lozano y frondoso, para proclamar que el Señor es justo, que en mi Roca no  existe la maldad.</a:t>
            </a:r>
            <a:endParaRPr lang="es-ES_tradnl" sz="2600" b="1" dirty="0">
              <a:solidFill>
                <a:srgbClr val="FFFF00"/>
              </a:solidFill>
              <a:effectLst>
                <a:glow rad="101600">
                  <a:srgbClr val="000032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65183" y="3618964"/>
            <a:ext cx="340689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Es bueno darte gracias </a:t>
            </a:r>
            <a:r>
              <a:rPr lang="es-PE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Señor</a:t>
            </a:r>
            <a:endParaRPr lang="es-PE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401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09" y="605137"/>
            <a:ext cx="7945442" cy="57312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2 CuadroTexto"/>
          <p:cNvSpPr txBox="1"/>
          <p:nvPr/>
        </p:nvSpPr>
        <p:spPr>
          <a:xfrm>
            <a:off x="746437" y="605137"/>
            <a:ext cx="7818014" cy="9541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b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Ambientación</a:t>
            </a:r>
            <a:r>
              <a:rPr lang="es-ES_tradnl" sz="1600" b="1" dirty="0" smtClean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Al centro: una canasta con frutas apetitosas. Hojas de papel y lapiceros para cada participante. </a:t>
            </a:r>
          </a:p>
        </p:txBody>
      </p:sp>
      <p:sp>
        <p:nvSpPr>
          <p:cNvPr id="17" name="2 CuadroTexto"/>
          <p:cNvSpPr txBox="1"/>
          <p:nvPr/>
        </p:nvSpPr>
        <p:spPr>
          <a:xfrm>
            <a:off x="746437" y="5690075"/>
            <a:ext cx="3698921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b="1" dirty="0" smtClean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Cantos </a:t>
            </a:r>
            <a:r>
              <a:rPr lang="es-PE" b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sugeridos</a:t>
            </a:r>
            <a:r>
              <a:rPr lang="es-PE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: Hazme un instrumento de tu paz</a:t>
            </a:r>
          </a:p>
        </p:txBody>
      </p:sp>
    </p:spTree>
    <p:extLst>
      <p:ext uri="{BB962C8B-B14F-4D97-AF65-F5344CB8AC3E}">
        <p14:creationId xmlns:p14="http://schemas.microsoft.com/office/powerpoint/2010/main" val="111212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4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"/>
          <a:stretch/>
        </p:blipFill>
        <p:spPr>
          <a:xfrm>
            <a:off x="637318" y="627193"/>
            <a:ext cx="7910025" cy="5709213"/>
          </a:xfrm>
          <a:prstGeom prst="rect">
            <a:avLst/>
          </a:prstGeom>
        </p:spPr>
      </p:pic>
      <p:sp>
        <p:nvSpPr>
          <p:cNvPr id="5" name="Rectángulo redondeado 4"/>
          <p:cNvSpPr>
            <a:spLocks noChangeArrowheads="1"/>
          </p:cNvSpPr>
          <p:nvPr/>
        </p:nvSpPr>
        <p:spPr bwMode="auto">
          <a:xfrm>
            <a:off x="637318" y="627193"/>
            <a:ext cx="3017212" cy="605676"/>
          </a:xfrm>
          <a:prstGeom prst="roundRect">
            <a:avLst>
              <a:gd name="adj" fmla="val 16667"/>
            </a:avLst>
          </a:prstGeom>
          <a:solidFill>
            <a:srgbClr val="8FFF8F"/>
          </a:solidFill>
          <a:ln>
            <a:solidFill>
              <a:srgbClr val="FFFF69"/>
            </a:solidFill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400" b="1" kern="0" dirty="0">
                <a:solidFill>
                  <a:srgbClr val="000099"/>
                </a:solidFill>
                <a:ea typeface="Times New Roman" panose="02020603050405020304" pitchFamily="18" charset="0"/>
              </a:rPr>
              <a:t>CONTEMPLATIO</a:t>
            </a:r>
            <a:endParaRPr lang="es-PE" sz="1400" kern="0" dirty="0">
              <a:solidFill>
                <a:srgbClr val="000099"/>
              </a:solidFill>
              <a:ea typeface="Times New Roman" panose="02020603050405020304" pitchFamily="18" charset="0"/>
            </a:endParaRPr>
          </a:p>
          <a:p>
            <a:pPr indent="1905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600" b="1" kern="0" dirty="0">
                <a:solidFill>
                  <a:srgbClr val="880000"/>
                </a:solidFill>
                <a:ea typeface="Times New Roman" panose="02020603050405020304" pitchFamily="18" charset="0"/>
              </a:rPr>
              <a:t>¿Qué me lleva a hacer el texto?</a:t>
            </a:r>
            <a:endParaRPr lang="es-PE" sz="2400" kern="0" dirty="0">
              <a:solidFill>
                <a:srgbClr val="880000"/>
              </a:solidFill>
              <a:ea typeface="Times New Roman" panose="02020603050405020304" pitchFamily="18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930219" y="1321671"/>
            <a:ext cx="6252879" cy="92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40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Motivación</a:t>
            </a:r>
            <a:r>
              <a:rPr lang="es-PE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 San Vicente, a los misioneros sobre la importancia del buen testimonio:</a:t>
            </a:r>
            <a:endParaRPr lang="es-ES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611560" y="2177182"/>
            <a:ext cx="6571538" cy="399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0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ell MT" panose="02020503060305020303" pitchFamily="18" charset="0"/>
              </a:rPr>
              <a:t>“Hay también malos eclesiásticos en el mundo, y yo soy el peor, el más indigno y el más pecador de todos. Pero también, en contraposición, hay otros que alaban mucho a Dios con la santidad de su vida. ¡Qué dicha que Dios no sólo haya querido servirse de unos pobres como nosotros, sin ciencia ni virtud, para ayudar a enderezar a los eclesiásticos caídos y desordenados, sino también para perfeccionar a los buenos, como vemos que se consigue con su gracia! ¡Qué dicha la vuestra, hermanos míos, de poder derramar con vuestra devoción, afabilidad, modestia y humildad, el espíritu de Dios sobre estas almas, y servir a Dios en la persona de sus mayores servidores! ¡Qué dicha la vuestra de poderles dar buen ejemplo en las conferencias, en las ceremonias, en el coro, en el refectorio y en todas partes! </a:t>
            </a:r>
            <a:r>
              <a:rPr lang="es-PE" sz="12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ell MT" panose="02020503060305020303" pitchFamily="18" charset="0"/>
              </a:rPr>
              <a:t>(San Vicente de Paúl XI</a:t>
            </a:r>
            <a:r>
              <a:rPr lang="es-PE" sz="12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ell MT" panose="02020503060305020303" pitchFamily="18" charset="0"/>
              </a:rPr>
              <a:t>, 705)</a:t>
            </a:r>
            <a:endParaRPr lang="es-ES" sz="1200" b="1" i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95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5" y="634277"/>
            <a:ext cx="7946266" cy="56634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4 Rectángulo"/>
          <p:cNvSpPr/>
          <p:nvPr/>
        </p:nvSpPr>
        <p:spPr>
          <a:xfrm>
            <a:off x="4765182" y="858445"/>
            <a:ext cx="29409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COMPROMISO:</a:t>
            </a:r>
            <a:endParaRPr lang="es-PE" sz="2800" dirty="0">
              <a:solidFill>
                <a:srgbClr val="C000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837904" y="1854558"/>
            <a:ext cx="413411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3600" b="1" i="1" dirty="0">
                <a:solidFill>
                  <a:srgbClr val="FFFFFF"/>
                </a:solidFill>
                <a:effectLst>
                  <a:glow rad="63500">
                    <a:srgbClr val="3333CC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</a:rPr>
              <a:t>Transmitir con nuestras actitudes y acciones el amor por la verdad como nuestra mejor contribución al Reino de Dios.</a:t>
            </a:r>
          </a:p>
        </p:txBody>
      </p:sp>
    </p:spTree>
    <p:extLst>
      <p:ext uri="{BB962C8B-B14F-4D97-AF65-F5344CB8AC3E}">
        <p14:creationId xmlns:p14="http://schemas.microsoft.com/office/powerpoint/2010/main" val="72973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" t="7526" r="6163" b="7775"/>
          <a:stretch/>
        </p:blipFill>
        <p:spPr>
          <a:xfrm>
            <a:off x="650378" y="575889"/>
            <a:ext cx="7914073" cy="57347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753408" y="975999"/>
            <a:ext cx="7926951" cy="44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Señor Jesús</a:t>
            </a:r>
            <a:r>
              <a:rPr lang="es-PE" sz="2000" b="1" dirty="0" smtClean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en </a:t>
            </a:r>
            <a:r>
              <a:rPr lang="es-PE" sz="20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 hemos recibido </a:t>
            </a:r>
            <a:r>
              <a:rPr lang="es-PE" sz="2000" b="1" dirty="0" smtClean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del </a:t>
            </a:r>
            <a:r>
              <a:rPr lang="es-PE" sz="20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Padre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toda gracia y toda luz…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Tú has dicho que el discípulo no es más que su Maestro.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Pero nosotros hoy queremos pedirte: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Acrecienta en nosotros</a:t>
            </a:r>
            <a:r>
              <a:rPr lang="es-PE" sz="2000" b="1" dirty="0" smtClean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Señor </a:t>
            </a:r>
            <a:r>
              <a:rPr lang="es-PE" sz="20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 Maestro,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 capacidad de </a:t>
            </a:r>
            <a:r>
              <a:rPr lang="es-PE" sz="2000" b="1" dirty="0" smtClean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perdonar y </a:t>
            </a:r>
            <a:r>
              <a:rPr lang="es-PE" sz="20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 hablar con sinceridad: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 permitas que ninguno finja la caridad</a:t>
            </a:r>
            <a:r>
              <a:rPr lang="es-PE" sz="2000" b="1" dirty="0" smtClean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000" b="1" dirty="0">
              <a:solidFill>
                <a:srgbClr val="FFFF00"/>
              </a:solidFill>
              <a:effectLst>
                <a:glow rad="101600">
                  <a:srgbClr val="3219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000" b="1" dirty="0" smtClean="0">
              <a:solidFill>
                <a:srgbClr val="FFFF00"/>
              </a:solidFill>
              <a:effectLst>
                <a:glow rad="101600">
                  <a:srgbClr val="3219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000" b="1" dirty="0">
              <a:solidFill>
                <a:srgbClr val="FFFF00"/>
              </a:solidFill>
              <a:effectLst>
                <a:glow rad="101600">
                  <a:srgbClr val="3219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000" b="1" dirty="0" smtClean="0">
              <a:solidFill>
                <a:srgbClr val="FFFF00"/>
              </a:solidFill>
              <a:effectLst>
                <a:glow rad="101600">
                  <a:srgbClr val="3219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 smtClean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Haz </a:t>
            </a:r>
            <a:r>
              <a:rPr lang="es-PE" sz="20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que todo juicio que </a:t>
            </a:r>
            <a:r>
              <a:rPr lang="es-PE" sz="2000" b="1" dirty="0" smtClean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salga de </a:t>
            </a:r>
            <a:r>
              <a:rPr lang="es-PE" sz="20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nuestra boca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tenga la gracia de la verdad para todos.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Maestro bueno: concédenos</a:t>
            </a:r>
            <a:r>
              <a:rPr lang="es-PE" sz="2000" b="1" dirty="0" smtClean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en </a:t>
            </a:r>
            <a:r>
              <a:rPr lang="es-PE" sz="20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fin</a:t>
            </a:r>
            <a:r>
              <a:rPr lang="es-PE" sz="2000" b="1" dirty="0" smtClean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tu </a:t>
            </a:r>
            <a:r>
              <a:rPr lang="es-PE" sz="20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espíritu de verdad,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para que demos fruto bueno</a:t>
            </a:r>
            <a:r>
              <a:rPr lang="es-PE" sz="2000" b="1" dirty="0" smtClean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el </a:t>
            </a:r>
            <a:r>
              <a:rPr lang="es-PE" sz="20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amor sin límite ni distinción.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Que haga agradable a tus </a:t>
            </a:r>
            <a:r>
              <a:rPr lang="es-PE" sz="2000" b="1" dirty="0" smtClean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ojos nuestra </a:t>
            </a:r>
            <a:r>
              <a:rPr lang="es-PE" sz="20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pequeña comunidad.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Amén.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000" b="1" dirty="0">
              <a:solidFill>
                <a:srgbClr val="FFFF00"/>
              </a:solidFill>
              <a:effectLst>
                <a:glow rad="101600">
                  <a:srgbClr val="3219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000" b="1" dirty="0">
              <a:solidFill>
                <a:srgbClr val="FFFF00"/>
              </a:solidFill>
              <a:effectLst>
                <a:glow rad="101600">
                  <a:srgbClr val="3219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60227" y="575889"/>
            <a:ext cx="18469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Oración final</a:t>
            </a:r>
            <a:endParaRPr lang="es-PE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5906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479643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5400" b="1" spc="50" dirty="0">
              <a:ln w="11430"/>
              <a:gradFill>
                <a:gsLst>
                  <a:gs pos="25000">
                    <a:srgbClr val="3333CC">
                      <a:satMod val="155000"/>
                    </a:srgbClr>
                  </a:gs>
                  <a:gs pos="100000">
                    <a:srgbClr val="3333C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337523" y="6411394"/>
            <a:ext cx="4468969" cy="369332"/>
          </a:xfrm>
          <a:prstGeom prst="rect">
            <a:avLst/>
          </a:prstGeom>
          <a:solidFill>
            <a:srgbClr val="328342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Texto de Lectio Divina:  Padre César Chávez  Alva (Chuno) </a:t>
            </a:r>
            <a:r>
              <a:rPr lang="es-PE" sz="9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C.ongregación</a:t>
            </a:r>
            <a:r>
              <a:rPr lang="es-PE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de la Misión.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9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Power</a:t>
            </a:r>
            <a:r>
              <a:rPr lang="es-PE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Point :  Sor Pilar Caycho Vela  - Hija de la Caridad de San Vicente de Paúl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82" y="603293"/>
            <a:ext cx="7941369" cy="56944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244546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6"/>
          <a:stretch/>
        </p:blipFill>
        <p:spPr>
          <a:xfrm>
            <a:off x="599550" y="613136"/>
            <a:ext cx="7977780" cy="56975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" name="Rectángulo 1"/>
          <p:cNvSpPr/>
          <p:nvPr/>
        </p:nvSpPr>
        <p:spPr>
          <a:xfrm>
            <a:off x="799850" y="690411"/>
            <a:ext cx="3004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_tradnl" sz="2400" b="1" dirty="0"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AMBIENTACIÓN:</a:t>
            </a:r>
            <a:r>
              <a:rPr lang="es-ES_tradnl" sz="2400" dirty="0"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endParaRPr lang="es-PE" sz="3600" dirty="0"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85498" y="3917484"/>
            <a:ext cx="8807334" cy="224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2800" dirty="0">
                <a:effectLst>
                  <a:glow rad="101600">
                    <a:srgbClr val="C00000"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Segoe UI Symbol" pitchFamily="34" charset="0"/>
              </a:rPr>
              <a:t>El amor tiene que ser el motor de la vida del discípulo de Cristo. Se trata de un amor particular, recortado a la medida del amor de Dios. Solo desde aquí se puede comprender la locura de las Bienaventuranzas.</a:t>
            </a:r>
            <a:endParaRPr lang="es-ES_tradnl" sz="2800" dirty="0">
              <a:effectLst>
                <a:glow rad="101600">
                  <a:srgbClr val="C00000">
                    <a:alpha val="40000"/>
                  </a:srgbClr>
                </a:glow>
                <a:outerShdw blurRad="50800" dist="63500" algn="l" rotWithShape="0">
                  <a:prstClr val="black"/>
                </a:outerShdw>
              </a:effectLst>
              <a:latin typeface="Comic Sans MS" panose="030F0702030302020204" pitchFamily="66" charset="0"/>
              <a:ea typeface="Segoe UI Symbo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899592" y="4749083"/>
            <a:ext cx="7179146" cy="141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es-PE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itchFamily="34" charset="0"/>
                <a:ea typeface="Segoe UI Symbol" pitchFamily="34" charset="0"/>
              </a:rPr>
              <a:t> </a:t>
            </a:r>
          </a:p>
          <a:p>
            <a:pPr algn="ctr" fontAlgn="base">
              <a:spcAft>
                <a:spcPct val="0"/>
              </a:spcAft>
            </a:pPr>
            <a:endParaRPr lang="es-ES_tradnl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ymbol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082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78" y="589203"/>
            <a:ext cx="7890647" cy="5734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1" name="10 Rectángulo"/>
          <p:cNvSpPr/>
          <p:nvPr/>
        </p:nvSpPr>
        <p:spPr>
          <a:xfrm>
            <a:off x="3474277" y="497446"/>
            <a:ext cx="24272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 inicial</a:t>
            </a:r>
            <a:endParaRPr lang="es-PE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25999" y="1379161"/>
            <a:ext cx="6358463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gency FB" panose="020B0503020202020204" pitchFamily="34" charset="0"/>
                <a:ea typeface="Segoe UI Symbol" pitchFamily="34" charset="0"/>
              </a:rPr>
              <a:t>Es justo bendecirte, Padre,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gency FB" panose="020B0503020202020204" pitchFamily="34" charset="0"/>
                <a:ea typeface="Segoe UI Symbol" pitchFamily="34" charset="0"/>
              </a:rPr>
              <a:t>porque Cristo nos enseñó a conocer el fondo de nuestro corazón por los frutos que da, pues lo que llevamos dentro, eso transparentamos en nuestra vida: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gency FB" panose="020B0503020202020204" pitchFamily="34" charset="0"/>
                <a:ea typeface="Segoe UI Symbol" pitchFamily="34" charset="0"/>
              </a:rPr>
              <a:t>                         verdad </a:t>
            </a:r>
            <a:r>
              <a:rPr lang="es-PE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gency FB" panose="020B0503020202020204" pitchFamily="34" charset="0"/>
                <a:ea typeface="Segoe UI Symbol" pitchFamily="34" charset="0"/>
              </a:rPr>
              <a:t>o mentira, amor o egoísmo, bondad o maldad.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gency FB" panose="020B0503020202020204" pitchFamily="34" charset="0"/>
                <a:ea typeface="Segoe UI Symbol" pitchFamily="34" charset="0"/>
              </a:rPr>
              <a:t>No permitas, Señor, que el vacío interior de nuestro corazón convierta toda nuestra vida en un árido desierto.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gency FB" panose="020B0503020202020204" pitchFamily="34" charset="0"/>
                <a:ea typeface="Segoe UI Symbol" pitchFamily="34" charset="0"/>
              </a:rPr>
              <a:t>Que la savia de tu Espíritu dé fruto en nosotros mediante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gency FB" panose="020B0503020202020204" pitchFamily="34" charset="0"/>
                <a:ea typeface="Segoe UI Symbol" pitchFamily="34" charset="0"/>
              </a:rPr>
              <a:t> la </a:t>
            </a:r>
            <a:r>
              <a:rPr lang="es-PE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gency FB" panose="020B0503020202020204" pitchFamily="34" charset="0"/>
                <a:ea typeface="Segoe UI Symbol" pitchFamily="34" charset="0"/>
              </a:rPr>
              <a:t>escucha de la palabra en la oración y el silencio,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gency FB" panose="020B0503020202020204" pitchFamily="34" charset="0"/>
                <a:ea typeface="Segoe UI Symbol" pitchFamily="34" charset="0"/>
              </a:rPr>
              <a:t>                            y </a:t>
            </a:r>
            <a:r>
              <a:rPr lang="es-PE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gency FB" panose="020B0503020202020204" pitchFamily="34" charset="0"/>
                <a:ea typeface="Segoe UI Symbol" pitchFamily="34" charset="0"/>
              </a:rPr>
              <a:t>por la vivencia de las Bienaventuranzas.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gency FB" panose="020B0503020202020204" pitchFamily="34" charset="0"/>
                <a:ea typeface="Segoe UI Symbol" pitchFamily="34" charset="0"/>
              </a:rPr>
              <a:t>Cúranos de la hipocresía, porque es en tu amor y tu gracia donde tenemos raíces y daremos frutos de vida. Amén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gency FB" panose="020B0503020202020204" pitchFamily="34" charset="0"/>
                <a:ea typeface="Segoe UI Symbol" pitchFamily="34" charset="0"/>
              </a:rPr>
              <a:t>.</a:t>
            </a:r>
            <a:endParaRPr lang="es-PE" sz="24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gency FB" panose="020B0503020202020204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86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1" y="619097"/>
            <a:ext cx="7928830" cy="56786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2" name="Rectangle 9"/>
          <p:cNvSpPr txBox="1">
            <a:spLocks noChangeArrowheads="1"/>
          </p:cNvSpPr>
          <p:nvPr/>
        </p:nvSpPr>
        <p:spPr bwMode="auto">
          <a:xfrm>
            <a:off x="500916" y="3507454"/>
            <a:ext cx="8063535" cy="257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Aft>
                <a:spcPct val="0"/>
              </a:spcAft>
              <a:defRPr/>
            </a:pPr>
            <a:r>
              <a:rPr lang="es-PE" sz="2400" i="1" kern="0" dirty="0">
                <a:solidFill>
                  <a:srgbClr val="FFFFFF"/>
                </a:solidFill>
                <a:effectLst>
                  <a:glow rad="101600">
                    <a:srgbClr val="56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    Motivación: La enseñanza de Jesús en el evangelio de hoy aborda diversos temas y podemos fijarnos en cualquiera de ellos. Sin embargo, la idea latente en todo el discurso es que nuestro pensamiento y nuestro lenguaje dan fe de quiénes somos, y que antes de juzgar o descalificar al vecino, hemos de ver nuestros propios errores. Lo demás es </a:t>
            </a:r>
            <a:r>
              <a:rPr lang="es-PE" sz="2400" i="1" kern="0" dirty="0" smtClean="0">
                <a:solidFill>
                  <a:srgbClr val="FFFFFF"/>
                </a:solidFill>
                <a:effectLst>
                  <a:glow rad="101600">
                    <a:srgbClr val="56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hipocresía. Escuchemos: </a:t>
            </a:r>
            <a:endParaRPr lang="es-ES_tradnl" sz="2400" i="1" kern="0" dirty="0">
              <a:solidFill>
                <a:srgbClr val="FFFFFF"/>
              </a:solidFill>
              <a:effectLst>
                <a:glow rad="101600">
                  <a:srgbClr val="56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674258" y="671419"/>
            <a:ext cx="2159095" cy="977075"/>
          </a:xfrm>
          <a:prstGeom prst="roundRect">
            <a:avLst>
              <a:gd name="adj" fmla="val 16667"/>
            </a:avLst>
          </a:prstGeom>
          <a:solidFill>
            <a:srgbClr val="19FF81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b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LECTIO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¿Qué dice el texto?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itchFamily="18" charset="0"/>
              </a:rPr>
              <a:t>    </a:t>
            </a:r>
            <a:r>
              <a:rPr lang="es-PE" sz="20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itchFamily="18" charset="0"/>
              </a:rPr>
              <a:t>Lucas 6, 39-45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723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sultado de imagen para jw.org Jesus dijo un ciego no puede guiar a otro ci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90" y="636104"/>
            <a:ext cx="7976255" cy="56586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630690" y="5094454"/>
            <a:ext cx="79762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700001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En aquel tiempo, dijo Jesús a los discípulos una parábola</a:t>
            </a:r>
            <a:r>
              <a:rPr lang="es-PE" sz="2400" b="1" dirty="0" smtClean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700001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: - </a:t>
            </a: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700001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¿Acaso puede un ciego guiar a otro ciego? ¿No caerán los dos en el hoyo</a:t>
            </a:r>
            <a:r>
              <a:rPr lang="es-PE" sz="2400" b="1" dirty="0" smtClean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700001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?</a:t>
            </a:r>
            <a:endParaRPr lang="es-ES" sz="2400" b="1" dirty="0"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700001"/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Arial Unicode MS" pitchFamily="34" charset="-128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121460" y="636104"/>
            <a:ext cx="2279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8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Lucas 6, </a:t>
            </a:r>
            <a:r>
              <a:rPr lang="es-PE" sz="28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39-45</a:t>
            </a:r>
            <a:endParaRPr lang="es-PE" sz="4400" dirty="0"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25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10" y="623381"/>
            <a:ext cx="7937194" cy="5715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139952" y="2420888"/>
            <a:ext cx="40271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endParaRPr lang="es-E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4139952" y="691137"/>
            <a:ext cx="430168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400" b="1" dirty="0" smtClean="0">
                <a:solidFill>
                  <a:srgbClr val="FFFF69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 </a:t>
            </a:r>
            <a:r>
              <a:rPr lang="es-PE" sz="2400" b="1" dirty="0">
                <a:solidFill>
                  <a:srgbClr val="FFFF69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Un discípulo no es más que su maestro, si bien, cuando termine su aprendizaje, será como su maestro</a:t>
            </a:r>
            <a:r>
              <a:rPr lang="es-PE" sz="2400" b="1" dirty="0" smtClean="0">
                <a:solidFill>
                  <a:srgbClr val="FFFF69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.</a:t>
            </a:r>
            <a:endParaRPr lang="es-PE" sz="2400" b="1" dirty="0">
              <a:solidFill>
                <a:srgbClr val="FFFF69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747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81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14" y="622853"/>
            <a:ext cx="7897439" cy="56984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139952" y="2420888"/>
            <a:ext cx="40271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endParaRPr lang="es-E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1008023" y="622853"/>
            <a:ext cx="457114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2400" b="1" dirty="0" smtClean="0">
                <a:solidFill>
                  <a:srgbClr val="FFFF69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¿</a:t>
            </a:r>
            <a:r>
              <a:rPr lang="es-PE" sz="2400" b="1" dirty="0">
                <a:solidFill>
                  <a:srgbClr val="FFFF69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Por qué te fijas en la astillita que tiene tu hermano en el ojo y no reparas en la viga que llevas en el tuyo? </a:t>
            </a:r>
            <a:r>
              <a:rPr lang="es-PE" sz="2400" b="1" dirty="0" smtClean="0">
                <a:solidFill>
                  <a:srgbClr val="FFFF69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                          ¿</a:t>
            </a:r>
            <a:r>
              <a:rPr lang="es-PE" sz="2400" b="1" dirty="0">
                <a:solidFill>
                  <a:srgbClr val="FFFF69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Cómo puedes </a:t>
            </a:r>
            <a:r>
              <a:rPr lang="es-PE" sz="2400" b="1" dirty="0" smtClean="0">
                <a:solidFill>
                  <a:srgbClr val="FFFF69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                                 decirle </a:t>
            </a:r>
            <a:r>
              <a:rPr lang="es-PE" sz="2400" b="1" dirty="0">
                <a:solidFill>
                  <a:srgbClr val="FFFF69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a tu hermano:</a:t>
            </a:r>
            <a:endParaRPr lang="es-ES" sz="2400" b="1" dirty="0">
              <a:solidFill>
                <a:srgbClr val="FFFF69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905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8183" grpId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4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0033CC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66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simple">
  <a:themeElements>
    <a:clrScheme name="simple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mp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571</TotalTime>
  <Words>1581</Words>
  <Application>Microsoft Office PowerPoint</Application>
  <PresentationFormat>Presentación en pantalla (4:3)</PresentationFormat>
  <Paragraphs>114</Paragraphs>
  <Slides>33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26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33</vt:i4>
      </vt:variant>
    </vt:vector>
  </HeadingPairs>
  <TitlesOfParts>
    <vt:vector size="67" baseType="lpstr">
      <vt:lpstr>Adobe Fan Heiti Std B</vt:lpstr>
      <vt:lpstr>Adobe Gothic Std B</vt:lpstr>
      <vt:lpstr>Arial Unicode MS</vt:lpstr>
      <vt:lpstr>Agency FB</vt:lpstr>
      <vt:lpstr>AR DARLING</vt:lpstr>
      <vt:lpstr>Arial</vt:lpstr>
      <vt:lpstr>Arial Narrow</vt:lpstr>
      <vt:lpstr>Arial Rounded MT Bold</vt:lpstr>
      <vt:lpstr>Bell MT</vt:lpstr>
      <vt:lpstr>Bodoni Bd BT</vt:lpstr>
      <vt:lpstr>Book Antiqua</vt:lpstr>
      <vt:lpstr>Calibri</vt:lpstr>
      <vt:lpstr>Century Gothic</vt:lpstr>
      <vt:lpstr>Clarendon Blk BT</vt:lpstr>
      <vt:lpstr>Colonna MT</vt:lpstr>
      <vt:lpstr>Comic Sans MS</vt:lpstr>
      <vt:lpstr>Courier New</vt:lpstr>
      <vt:lpstr>Geometr706 BlkCn BT</vt:lpstr>
      <vt:lpstr>Kristen ITC</vt:lpstr>
      <vt:lpstr>Poor Richard</vt:lpstr>
      <vt:lpstr>Segoe UI Symbol</vt:lpstr>
      <vt:lpstr>Square721 BT</vt:lpstr>
      <vt:lpstr>Swis721 Lt BT</vt:lpstr>
      <vt:lpstr>Tekton Pro</vt:lpstr>
      <vt:lpstr>Times New Roman</vt:lpstr>
      <vt:lpstr>TTE175DC28t00</vt:lpstr>
      <vt:lpstr>Modèle par défaut</vt:lpstr>
      <vt:lpstr>Default Design</vt:lpstr>
      <vt:lpstr>2_Diseño predeterminado</vt:lpstr>
      <vt:lpstr>1_Default Design</vt:lpstr>
      <vt:lpstr>6_Diseño predeterminado</vt:lpstr>
      <vt:lpstr>1_simple</vt:lpstr>
      <vt:lpstr>4_Diseño predeterminado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PILAR</cp:lastModifiedBy>
  <cp:revision>41</cp:revision>
  <dcterms:created xsi:type="dcterms:W3CDTF">2019-02-23T21:09:51Z</dcterms:created>
  <dcterms:modified xsi:type="dcterms:W3CDTF">2019-02-25T14:23:17Z</dcterms:modified>
</cp:coreProperties>
</file>