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53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56" r:id="rId5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B06F2-BD07-4F84-92DF-A1EE26873FA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6169E6F-D9DA-4BE8-B159-6F173DC2FC3D}" type="pres">
      <dgm:prSet presAssocID="{A62B06F2-BD07-4F84-92DF-A1EE26873F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AF8D267-FD86-4763-8946-1A00CBB25EDE}" type="pres">
      <dgm:prSet presAssocID="{A62B06F2-BD07-4F84-92DF-A1EE26873FA9}" presName="radial" presStyleCnt="0">
        <dgm:presLayoutVars>
          <dgm:animLvl val="ctr"/>
        </dgm:presLayoutVars>
      </dgm:prSet>
      <dgm:spPr/>
    </dgm:pt>
  </dgm:ptLst>
  <dgm:cxnLst>
    <dgm:cxn modelId="{AC2F10BD-206D-418A-9A04-FAE4C9FCAF56}" type="presOf" srcId="{A62B06F2-BD07-4F84-92DF-A1EE26873FA9}" destId="{46169E6F-D9DA-4BE8-B159-6F173DC2FC3D}" srcOrd="0" destOrd="0" presId="urn:microsoft.com/office/officeart/2005/8/layout/radial3"/>
    <dgm:cxn modelId="{5FD359F0-843F-4977-AFDF-05AED7F88A51}" type="presParOf" srcId="{46169E6F-D9DA-4BE8-B159-6F173DC2FC3D}" destId="{1AF8D267-FD86-4763-8946-1A00CBB25ED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E2F5F-D73E-4006-AFB7-D4603870B582}" type="doc">
      <dgm:prSet loTypeId="urn:microsoft.com/office/officeart/2005/8/layout/default#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C56CBFB-80C3-455E-9728-501F3B5BCBD0}" type="pres">
      <dgm:prSet presAssocID="{D76E2F5F-D73E-4006-AFB7-D4603870B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</dgm:ptLst>
  <dgm:cxnLst>
    <dgm:cxn modelId="{A3808F58-6D4D-4229-A6BC-DCECD15C6C24}" type="presOf" srcId="{D76E2F5F-D73E-4006-AFB7-D4603870B582}" destId="{2C56CBFB-80C3-455E-9728-501F3B5BCBD0}" srcOrd="0" destOrd="0" presId="urn:microsoft.com/office/officeart/2005/8/layout/default#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DA1E-C59F-4F73-B6F1-EFD32817B4E6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9C41-A952-4DA6-8950-B6FC0EBB4A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10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6C6226-3056-4878-B9C1-D00B8157DEE7}" type="slidenum">
              <a:rPr lang="es-E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es-E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46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96561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640438-63A2-455A-8AFF-226B61331D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96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915B-B542-4467-8F60-4A0F0B0FEF2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29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C822-FAE7-47D5-B584-32F1D284E6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8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8B1E-BB1B-4392-898D-F03F6F2DFC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24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87F9-C575-42DD-AD26-06FCA7C1B50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574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0BB7-54BC-4893-82CD-A28E7ADF41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172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DD59-5F7B-4023-9844-02E664A2D1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5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2F75-2234-4A8F-86FF-887A596E55A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00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29C58-A683-474A-A3FE-DE5753FF5C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67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7007-0E51-4DEC-95E3-605EC073E75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6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9549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0824-A3C4-4531-8816-C4D47A87FA3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1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98B6-E0D0-4726-8D44-7FED40DF6CD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86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5C34-99F9-4E1F-A64D-3430D7891F5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4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EC99-329F-45D9-8996-38D9B3B0F2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11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66DF-C241-46F1-A886-B255021E36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67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CB4A-05F5-4E71-B7A3-FC26B659FD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7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071A-842E-4FDA-80F6-91053A01E4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498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3639-A89F-4314-98B7-724C758247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1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F35D-9D56-4C7A-A0FD-637E43F78E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9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87EA2-6AF4-4673-B3B6-E9295357A9D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EC4E-9AD5-4BD8-BE12-4B1FE9B0C58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0EFF-B54D-4C5B-AF99-9346F2C7FA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1356"/>
      </p:ext>
    </p:extLst>
  </p:cSld>
  <p:clrMapOvr>
    <a:masterClrMapping/>
  </p:clrMapOvr>
  <p:transition spd="slow" advClick="0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078B-A6B5-47CC-953C-D50EA97750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125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59FA-F4DE-4FB3-8063-0A6295FB0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82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DEB62-8EDC-4FC0-B788-15E0BBCE7F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205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77B6-9F49-4BAF-A44B-87B6952362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94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F859D-1B54-493E-86E7-2ACD379B873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62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9FC3-E7FF-4724-904D-297A38B7AB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21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A292-B12E-4FF4-B071-B982EB2EF9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19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330B-60A7-4FE1-A15B-23C36BBE69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97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FAF2-C7DF-45D8-9394-1FB96DB851C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558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712D-F2D6-4BB3-A44E-E8452C18B8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FF4F-93A1-4B8B-8A70-DABD1A6453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E7B-49C9-4484-AC02-0DE06EA5CB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6011"/>
      </p:ext>
    </p:extLst>
  </p:cSld>
  <p:clrMapOvr>
    <a:masterClrMapping/>
  </p:clrMapOvr>
  <p:transition spd="slow" advClick="0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0F23-16B8-439B-9D6D-D9117542051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32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00C-DEBF-4BF8-A071-402D8042AC0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17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BA845-9BE4-4857-9339-5B0380E3DE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20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55DC-3BA2-47FF-B558-4EBF9A7F2ABE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3866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7AB4-DCD1-4E3C-95D0-BFC7C252EF1C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8688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7299-7E42-4EC8-9C76-7DD60C70067C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5891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B529-CA91-4837-8A81-9508E1E2F4AD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4293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1758-E548-4551-BCD2-FFFE4A63B759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07033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7DFB-5604-4531-9BA4-A0E2FD829E2A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0535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58BD-A3C6-4A06-B963-A782EDA34DFF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592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571D-FB74-431D-8270-731C658A47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8A1C-3A85-4B1E-A81A-3570F7992C6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3284"/>
      </p:ext>
    </p:extLst>
  </p:cSld>
  <p:clrMapOvr>
    <a:masterClrMapping/>
  </p:clrMapOvr>
  <p:transition spd="slow" advClick="0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B8E7-74EC-45C7-ADDA-561B41C2F0AE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68018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29DB-2543-405B-935D-68B228934D5F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03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796CC-8276-41DC-B8D1-FED4FC81708A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3530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8E9-1A46-4A5C-8F50-9BB677C0D9CD}" type="slidenum">
              <a:rPr lang="it-IT">
                <a:solidFill>
                  <a:srgbClr val="000000"/>
                </a:solidFill>
              </a:rPr>
              <a:pPr/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300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3E88-1799-423C-B165-93E13A55438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FA5F-9BFD-42D5-9833-6737A721F9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7639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F1E5-54D0-4C8E-933E-F75D9F8938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7BCB-7C39-4FEA-BB02-370F2D5AD8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4440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4C0C-29D0-49D0-ABD2-3191F320DE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EEC8-6544-4A68-B6FC-1D4BDEE5F16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4834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52EF-3ACF-4660-8389-EE57BAB9258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AFF8-1324-46A0-B1CF-E1E4BD2CFBE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5628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0AC4-BFD3-44BB-AFD3-50561B5F25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E445-AC50-41A2-9398-E7341B4A30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88280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011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2078-5EF7-4F75-8547-38444482B1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C967-D39B-4532-B871-71D66EC419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4233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B340-CDBD-425E-AE81-DCD4828E68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0808-7E53-4875-A4E4-B8F37F69F15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76605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A433-B464-42F1-B4B3-19EA31A4EF0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27B5-53EE-4A85-A4FF-ECE4D2023A1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7344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63B4-332B-4F9E-8B65-F428AA5553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3086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9025-743D-49F2-B867-8156D4DDF0E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319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F419-B184-4AD3-B82B-D80671451B8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744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AD2D2-7871-43CD-A6BE-7A2CD5138F6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1605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67637-F9EA-4729-91FC-39AEA13B0AE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328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7F3E-B129-4A99-8713-2C51E53AE96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41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DE3E2-FEA4-4AF5-9BFE-59AE7E89CC1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21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053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0994-2263-4099-A378-3147407BFE1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889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17B0-656D-485F-BEB1-BCBECA70D6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44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BCF5-5D69-4776-A263-EC123FA42D8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089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A186-57AC-4091-B44A-A51049DC5FC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317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CC8B-0FCF-4D53-96B5-5044C39E5AA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22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ABA7-3D62-4698-82FC-DC5E0719AAB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22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D148-D41D-49F4-91AA-54B254BD72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2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B33E-AE63-43F2-B5BB-34C65DDEE1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91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32E2-135A-4376-93E4-36B78F5A29B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7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A2D3-0CED-47CC-A88B-79D88ABF5D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798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648A-D876-4324-AD75-09E7652B20A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40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DAC86-AE09-4F18-875E-B11E981784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43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07367-E4B7-4958-8EE2-8E2966FDDF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2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CEC4-AEBF-41D1-AC70-DE383F835DC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8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D6C4-FA90-4482-8C3B-F6B05B426F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8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1057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6542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987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49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37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9442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628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61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6725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8339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7620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269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2905-DD01-48B5-84BA-012F718420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C23B-87F2-4074-AFAB-9F01911991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4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07C8-CD29-4633-9E67-6A6C28FFB9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D0FB-B045-4D8D-A740-D59FE9D57A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9723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AE3D-BCBC-42A7-A9FF-117FD5052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4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C555-0E40-411E-821A-4AFC2DCA3B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3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90B3-2EDC-4A04-900A-9826602F6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00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3C82-03C3-4A5D-956B-84DF59A4F0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4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FDC9-6F1A-47A6-BAAF-F93103DAD8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7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021A-D544-494E-ACE2-9569E0091A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66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BD80-39B9-4716-81E8-E000F7D686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49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64B6-DFAA-483F-BBCE-1CC7798D74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89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5533-98FF-4FDE-92DC-58073B6F24D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8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1B99-7F89-4E5A-8679-1C1FF42CD77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59452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8539-9C7D-41ED-BCB2-5B4B481DB0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84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A3E9-9C48-44C7-B393-4DFB6E2227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3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11EBB-6BC0-4DA8-B641-5808F80EBE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0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85DC0-9480-4D32-B86C-07BC33FD36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15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5668-2815-4C3A-BD2F-4504F1D788B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83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458A-4555-494A-9CAF-A2D3EC25F20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3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C243-CE84-4BAA-BBE0-A2CE309928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CF541-D5C9-42B3-B02C-666F5314F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7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CA55-5804-482C-883C-8E745CCD9CD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5896"/>
      </p:ext>
    </p:extLst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A6F3-E86E-44E6-A161-E96907E0202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253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1282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956CA-C174-4F3B-B469-A93A3A5C2BC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943"/>
      </p:ext>
    </p:extLst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812A7-00CE-44D6-9BA2-20702809140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29147"/>
      </p:ext>
    </p:extLst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541F-1DD4-4162-8C36-B14C5992649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3767"/>
      </p:ext>
    </p:extLst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44C0-00CC-4B2B-9F54-35E2CBBA561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06026"/>
      </p:ext>
    </p:extLst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2F5A-35C9-4B8C-8E37-365DA38FA1A1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63082"/>
      </p:ext>
    </p:extLst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59BC-FF75-4243-9FB3-7E527F3AD32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0199"/>
      </p:ext>
    </p:extLst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C9C33-FB20-40C2-AD61-82D870E3AAD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3456"/>
      </p:ext>
    </p:extLst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8036-6917-41A7-9A72-240AD1D7901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5245"/>
      </p:ext>
    </p:extLst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6A6F3-4BD4-4500-9523-5A418BBB66B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37675"/>
      </p:ext>
    </p:extLst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BE32-A34B-4C6B-8691-9CA3AB0FED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9737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750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B49D-8B71-41E8-A7FB-5746C955B8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2156"/>
      </p:ext>
    </p:extLst>
  </p:cSld>
  <p:clrMapOvr>
    <a:masterClrMapping/>
  </p:clrMapOvr>
  <p:transition spd="med">
    <p:randomBa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E4BC-A6A9-4106-BA55-B631BEFF89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1887"/>
      </p:ext>
    </p:extLst>
  </p:cSld>
  <p:clrMapOvr>
    <a:masterClrMapping/>
  </p:clrMapOvr>
  <p:transition spd="med">
    <p:randomBa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3C95-B748-4A05-ABC3-AF0E66C2A2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5587"/>
      </p:ext>
    </p:extLst>
  </p:cSld>
  <p:clrMapOvr>
    <a:masterClrMapping/>
  </p:clrMapOvr>
  <p:transition spd="med">
    <p:randomBa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ED75-9DA8-4229-997C-6D7BCA006E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8573"/>
      </p:ext>
    </p:extLst>
  </p:cSld>
  <p:clrMapOvr>
    <a:masterClrMapping/>
  </p:clrMapOvr>
  <p:transition spd="med">
    <p:randomBa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DCD4-B49C-472A-AE87-3A230682BF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27339"/>
      </p:ext>
    </p:extLst>
  </p:cSld>
  <p:clrMapOvr>
    <a:masterClrMapping/>
  </p:clrMapOvr>
  <p:transition spd="med">
    <p:randomBa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C001-9B8B-4043-B72D-BCEAF15949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4022"/>
      </p:ext>
    </p:extLst>
  </p:cSld>
  <p:clrMapOvr>
    <a:masterClrMapping/>
  </p:clrMapOvr>
  <p:transition spd="med">
    <p:randomBa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6DBB-7FBB-4899-A143-489A661536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2098"/>
      </p:ext>
    </p:extLst>
  </p:cSld>
  <p:clrMapOvr>
    <a:masterClrMapping/>
  </p:clrMapOvr>
  <p:transition spd="med">
    <p:randomBa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7823-5DD2-428A-B68D-B4DFDAED2D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95420"/>
      </p:ext>
    </p:extLst>
  </p:cSld>
  <p:clrMapOvr>
    <a:masterClrMapping/>
  </p:clrMapOvr>
  <p:transition spd="med">
    <p:randomBa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6BF2-7CD5-4543-A1AB-79270F022C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2291"/>
      </p:ext>
    </p:extLst>
  </p:cSld>
  <p:clrMapOvr>
    <a:masterClrMapping/>
  </p:clrMapOvr>
  <p:transition spd="med">
    <p:randomBar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9881-93D4-4188-BF78-45FC8948DF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7557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39EF-93BE-481F-9EDA-D1114F202CEC}" type="datetimeFigureOut">
              <a:rPr lang="es-PE" smtClean="0"/>
              <a:t>11/02/2019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2C39-CAFF-424E-A5DB-6295B92C73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0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32F57-3602-4D65-AF73-F7629FE791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4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62C2F-DD60-4BB1-A6B2-17F731B8B36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0C98A-94C0-4D64-932E-59919F3154C6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A15B8-6C13-43E0-8806-4BBF45F4A83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DFC3D3-1B1A-4B17-936F-31727BDD92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DFDE8-0668-40BC-AD8D-121AEFE2034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BE4C41-E4A0-405A-A546-7C772ECDFE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53CDAC-2665-4E1C-A064-2FDF098C309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842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331A7-EDD5-4C9D-8672-3FB0258B304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6456F-3F89-4E65-A7EF-6115FF0C9B8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ACD22D-92F7-4916-BC96-46BF6B52D984}" type="slidenum">
              <a:rPr lang="ca-E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E1B1B-80DB-4D20-A693-BBC6A475255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7. Ven espiri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5362"/>
            <a:ext cx="7992888" cy="5773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 rot="21138539">
            <a:off x="951807" y="5966390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74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39552" y="476672"/>
            <a:ext cx="8076414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Imagem 7" descr="BGHKHBJLHB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58" y="476672"/>
            <a:ext cx="3999958" cy="3528392"/>
          </a:xfrm>
          <a:prstGeom prst="cloudCallout">
            <a:avLst>
              <a:gd name="adj1" fmla="val 69514"/>
              <a:gd name="adj2" fmla="val 81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05064"/>
            <a:ext cx="36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Dichosos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que ahora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tienen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hambre, porque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quedarán saciados.</a:t>
            </a:r>
            <a:endParaRPr lang="es-ES" sz="3200" b="1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8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92428" y="476672"/>
            <a:ext cx="8084028" cy="5801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3" descr="tiss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634714"/>
            <a:ext cx="4176464" cy="3312368"/>
          </a:xfrm>
          <a:prstGeom prst="cloudCallout">
            <a:avLst>
              <a:gd name="adj1" fmla="val 60923"/>
              <a:gd name="adj2" fmla="val 155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3568" y="4420269"/>
            <a:ext cx="3312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Dichosos los que ahora 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lloran,  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porque 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reirán. </a:t>
            </a:r>
            <a:endParaRPr lang="es-E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0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65170" y="507541"/>
            <a:ext cx="8039278" cy="580177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5170" y="3212976"/>
            <a:ext cx="417426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Dichosos ustedes, cuando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los hombres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los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odien, y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los excluyan y los insulten, y desprecien el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nombre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 de ustedes como                  infame por causa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del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                   Hijo </a:t>
            </a:r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anose="020B0503020102020204" pitchFamily="34" charset="0"/>
              </a:rPr>
              <a:t>del hombre. </a:t>
            </a:r>
            <a:endParaRPr lang="es-ES" sz="2800" b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Resultado de imagen para PERSEGUIDOS POR LA 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384376" cy="2756873"/>
          </a:xfrm>
          <a:prstGeom prst="cloudCallout">
            <a:avLst>
              <a:gd name="adj1" fmla="val 86914"/>
              <a:gd name="adj2" fmla="val 13707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53019" y="491270"/>
            <a:ext cx="8050067" cy="5801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447800" y="3505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FFFFCC"/>
                </a:solidFill>
                <a:latin typeface="Comic Sans MS" pitchFamily="66" charset="0"/>
              </a:rPr>
              <a:t>Jon Sobrino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3019" y="3539719"/>
            <a:ext cx="403990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Alégrense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ese día y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salten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de gozo, porque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la recompensa de ustedes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será grande en el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cielo. Eso es lo que hacían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sus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padres </a:t>
            </a: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con los profetas. </a:t>
            </a:r>
          </a:p>
        </p:txBody>
      </p:sp>
      <p:pic>
        <p:nvPicPr>
          <p:cNvPr id="7173" name="Picture 5" descr="C:\Documents and Settings\User\My Documents\_Mariasun\5 JULIO 2009\_JPG DIAPOSITIVAS\PERSONAS\_SILUETAS saltos de alegrí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035" y="692696"/>
            <a:ext cx="3730949" cy="2964904"/>
          </a:xfrm>
          <a:prstGeom prst="cloudCallout">
            <a:avLst>
              <a:gd name="adj1" fmla="val 73154"/>
              <a:gd name="adj2" fmla="val 758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758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39552" y="476672"/>
            <a:ext cx="8064896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4781" y="3804665"/>
            <a:ext cx="35283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 Pero, ¡ay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de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ustedes,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los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ricos!,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porque ya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tienen su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consuelo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</a:rPr>
              <a:t>!</a:t>
            </a:r>
            <a:endParaRPr lang="es-ES" sz="3200" b="1" dirty="0">
              <a:solidFill>
                <a:srgbClr val="000000">
                  <a:lumMod val="95000"/>
                  <a:lumOff val="5000"/>
                </a:srgb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Resultado de imagen para ay de los ricos opres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8" y="620688"/>
            <a:ext cx="3905250" cy="2705100"/>
          </a:xfrm>
          <a:prstGeom prst="cloudCallout">
            <a:avLst>
              <a:gd name="adj1" fmla="val 68868"/>
              <a:gd name="adj2" fmla="val 6797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9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58544" y="503226"/>
            <a:ext cx="8045904" cy="5806094"/>
          </a:xfrm>
          <a:prstGeom prst="rect">
            <a:avLst/>
          </a:prstGeom>
        </p:spPr>
      </p:pic>
      <p:pic>
        <p:nvPicPr>
          <p:cNvPr id="5" name="Picture 2" descr="banquete mesa prepa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76" y="494731"/>
            <a:ext cx="3646327" cy="3150294"/>
          </a:xfrm>
          <a:prstGeom prst="cloudCallout">
            <a:avLst>
              <a:gd name="adj1" fmla="val 75270"/>
              <a:gd name="adj2" fmla="val -57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587712" y="3937522"/>
            <a:ext cx="3475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¡Ay ustedes, los 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que ahora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están saciados!,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porque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tendrán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 panose="020B0503020102020204" pitchFamily="34" charset="0"/>
                <a:cs typeface="Times New Roman"/>
              </a:rPr>
              <a:t>hambre!</a:t>
            </a:r>
            <a:endParaRPr lang="es-PE" sz="3200" b="1" dirty="0">
              <a:solidFill>
                <a:srgbClr val="000000">
                  <a:lumMod val="95000"/>
                  <a:lumOff val="5000"/>
                </a:srgb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0" y="485310"/>
            <a:ext cx="3606558" cy="3184034"/>
          </a:xfrm>
          <a:prstGeom prst="cloudCallout">
            <a:avLst>
              <a:gd name="adj1" fmla="val 75820"/>
              <a:gd name="adj2" fmla="val -8285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4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611560" y="519038"/>
            <a:ext cx="7973896" cy="5790282"/>
          </a:xfrm>
          <a:prstGeom prst="rect">
            <a:avLst/>
          </a:prstGeom>
        </p:spPr>
      </p:pic>
      <p:pic>
        <p:nvPicPr>
          <p:cNvPr id="6" name="Picture 8" descr="slide0065_image040"/>
          <p:cNvPicPr>
            <a:picLocks noChangeAspect="1" noChangeArrowheads="1"/>
          </p:cNvPicPr>
          <p:nvPr/>
        </p:nvPicPr>
        <p:blipFill>
          <a:blip r:embed="rId3"/>
          <a:srcRect r="39236"/>
          <a:stretch>
            <a:fillRect/>
          </a:stretch>
        </p:blipFill>
        <p:spPr bwMode="auto">
          <a:xfrm>
            <a:off x="566949" y="486168"/>
            <a:ext cx="3789027" cy="2880320"/>
          </a:xfrm>
          <a:prstGeom prst="cloudCallout">
            <a:avLst>
              <a:gd name="adj1" fmla="val 73712"/>
              <a:gd name="adj2" fmla="val 11527"/>
            </a:avLst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576" y="3921515"/>
            <a:ext cx="30963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¡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Ay de los que ahora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ríen!,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porque </a:t>
            </a: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harán duelo y llorarán.</a:t>
            </a:r>
            <a:endParaRPr lang="es-ES" sz="3200" b="1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5122" name="Picture 2" descr="Resultado de imagen para gente rica lloran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4500" r="4713" b="16751"/>
          <a:stretch/>
        </p:blipFill>
        <p:spPr bwMode="auto">
          <a:xfrm>
            <a:off x="1043608" y="764704"/>
            <a:ext cx="2160240" cy="101616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gente rica llora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622" y="620688"/>
            <a:ext cx="3696345" cy="3060247"/>
          </a:xfrm>
          <a:prstGeom prst="cloudCallout">
            <a:avLst>
              <a:gd name="adj1" fmla="val -77884"/>
              <a:gd name="adj2" fmla="val 1477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7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98262" y="476672"/>
            <a:ext cx="8045904" cy="583270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700808"/>
            <a:ext cx="36724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¡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Ay,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si todo el mundo hablan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bien de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ustedes! Eso es lo que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hacían sus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padres </a:t>
            </a:r>
            <a:r>
              <a:rPr lang="es-ES" sz="3200" b="1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latin typeface="Franklin Gothic Book" panose="020B0503020102020204" pitchFamily="34" charset="0"/>
              </a:rPr>
              <a:t>con los falsos profetas!.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5600278"/>
            <a:ext cx="3438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C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Palabra del Señor</a:t>
            </a:r>
            <a:endParaRPr lang="es-ES" sz="3200" b="1" spc="5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rgbClr val="6C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4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535"/>
            <a:ext cx="8077170" cy="5815786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2513" y="1139269"/>
            <a:ext cx="34656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9E2D0B"/>
                </a:solidFill>
                <a:latin typeface="Comic Sans MS" pitchFamily="66" charset="0"/>
              </a:rPr>
              <a:t>Lucas 6, 17, </a:t>
            </a:r>
            <a:r>
              <a:rPr lang="ca-ES" sz="1600" b="1" i="1" dirty="0">
                <a:solidFill>
                  <a:srgbClr val="9E2D0B"/>
                </a:solidFill>
                <a:latin typeface="Comic Sans MS" pitchFamily="66" charset="0"/>
              </a:rPr>
              <a:t>20-26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a-ES" sz="1600" b="1" i="1" dirty="0">
              <a:solidFill>
                <a:srgbClr val="9E2D0B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En aquel tiempo, bajó Jesús del monte con los Doce y se detuvo en un llano, con un grupo grande de discípulos y de pueblo, procedente de toda Judea, de Jerusalén y de la costa de Tiro y de Sidón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. Él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, levantando los ojos hacia sus discípulos, les dijo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: -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Dichosos los pobres, porque de ustedes es el reino de Dios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. Dichosos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los que ahora tienen hambre, porque quedarán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saciados. Dichosos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los que ahora lloran, porque reirán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. Dichosos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ustedes, cuando los hombres los odien, y los excluyan, y los insulten, </a:t>
            </a:r>
            <a:endParaRPr lang="ca-ES" sz="16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32" y="538015"/>
            <a:ext cx="789149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1600" b="1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TE175DC28t00"/>
              </a:rPr>
              <a:t>Cada uno puede leer en voz alta el versículo que más le llamó la atención </a:t>
            </a:r>
            <a:endParaRPr lang="es-E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88024" y="1139270"/>
            <a:ext cx="32853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y desprecien el nombre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        de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</a:rPr>
              <a:t>ustedes como infame</a:t>
            </a:r>
            <a:endParaRPr lang="ca-ES" sz="16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Alégrense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ese día y salten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de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gozo, porque la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recompensa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 ustedes será grande en el cielo. Eso es lo que hacían sus padres con los profetas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Pero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¡ay de ustedes, los ricos!, porque ya tienen su consuelo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¡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Ay de ustedes, los que ahora están saciados!, porque tendrán hambre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¡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Ay de los que ahora ríen!, porque harán duelo y llorarán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¡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Ay si todo el mundo habla bien de ustedes! Eso es lo que hacían sus padres con los falsos </a:t>
            </a:r>
            <a:r>
              <a:rPr lang="es-PE" sz="16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profetas</a:t>
            </a:r>
            <a:r>
              <a:rPr lang="es-PE" sz="16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es-ES" sz="1700" i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851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35%20Go%20Ye%20Therefore.jpg"/>
          <p:cNvPicPr>
            <a:picLocks noChangeAspect="1"/>
          </p:cNvPicPr>
          <p:nvPr/>
        </p:nvPicPr>
        <p:blipFill rotWithShape="1">
          <a:blip r:embed="rId2" cstate="email">
            <a:lum/>
          </a:blip>
          <a:srcRect l="715" t="4554" r="-715" b="2519"/>
          <a:stretch/>
        </p:blipFill>
        <p:spPr>
          <a:xfrm>
            <a:off x="611560" y="476672"/>
            <a:ext cx="8064896" cy="5821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777985" y="620688"/>
            <a:ext cx="5732045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s-ES_tradnl" sz="3200" b="1" dirty="0">
                <a:solidFill>
                  <a:srgbClr val="C00000"/>
                </a:solidFill>
                <a:ea typeface="Times New Roman" pitchFamily="18" charset="0"/>
              </a:rPr>
              <a:t>Preguntas para la lectura:</a:t>
            </a:r>
            <a:endParaRPr lang="es-ES" sz="3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443711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¿De quiénes hablan las bienaventuranzas?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¿A quiénes van dirigidas</a:t>
            </a: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s-PE" sz="32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1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7600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552154" y="562297"/>
            <a:ext cx="4650740" cy="683895"/>
            <a:chOff x="1199" y="-1551"/>
            <a:chExt cx="7324" cy="1077"/>
          </a:xfrm>
        </p:grpSpPr>
        <p:sp>
          <p:nvSpPr>
            <p:cNvPr id="13" name="Rectangle 114"/>
            <p:cNvSpPr>
              <a:spLocks noChangeArrowheads="1"/>
            </p:cNvSpPr>
            <p:nvPr/>
          </p:nvSpPr>
          <p:spPr bwMode="auto">
            <a:xfrm>
              <a:off x="1199" y="-1223"/>
              <a:ext cx="7324" cy="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2430" y="-1530"/>
              <a:ext cx="5485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ctr">
                <a:defRPr/>
              </a:pP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     LECTIO </a:t>
              </a: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DIVINA – </a:t>
              </a: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DOMINGO 6º  TO –Ciclo </a:t>
              </a: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C</a:t>
              </a:r>
              <a:endParaRPr lang="es-PE" sz="1200" kern="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  <a:p>
              <a:pPr indent="19050" algn="r">
                <a:defRPr/>
              </a:pPr>
              <a:r>
                <a:rPr lang="es-PE" sz="1200" b="1" kern="0" dirty="0">
                  <a:solidFill>
                    <a:srgbClr val="880000"/>
                  </a:solidFill>
                  <a:ea typeface="Times New Roman" panose="02020603050405020304" pitchFamily="18" charset="0"/>
                </a:rPr>
                <a:t>DICHOSOS LOS POBRES  </a:t>
              </a:r>
              <a:endParaRPr lang="es-PE" sz="1200" b="1" kern="0" dirty="0">
                <a:solidFill>
                  <a:srgbClr val="880000"/>
                </a:solidFill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116" descr="lecti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" y="-1551"/>
              <a:ext cx="874" cy="9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5946412" y="624536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1143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Lucas 6, 17.20-26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72875" y="5761342"/>
            <a:ext cx="222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 febrero 2019</a:t>
            </a:r>
            <a:endParaRPr lang="es-PE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6 Rectángulo"/>
          <p:cNvSpPr/>
          <p:nvPr/>
        </p:nvSpPr>
        <p:spPr>
          <a:xfrm>
            <a:off x="1475656" y="1457161"/>
            <a:ext cx="3629190" cy="2347201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¡ </a:t>
            </a:r>
            <a:r>
              <a:rPr lang="es-ES_tradnl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DICHOSOS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LOS POBRES !</a:t>
            </a:r>
            <a:endParaRPr lang="es-P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9" y="540914"/>
            <a:ext cx="8066397" cy="5808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CuadroTexto"/>
          <p:cNvSpPr txBox="1"/>
          <p:nvPr/>
        </p:nvSpPr>
        <p:spPr>
          <a:xfrm>
            <a:off x="634111" y="620688"/>
            <a:ext cx="7704856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¿Qué se promete en cada una de ellas? ¿Cuándo tendrán cumplimiento? </a:t>
            </a:r>
            <a:endParaRPr lang="es-PE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2" y="450499"/>
            <a:ext cx="8064896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Cuál es la situación de los destinatarios de las “malaventuranzas”? ¿Por qué les irá mal</a:t>
            </a:r>
            <a:r>
              <a:rPr lang="es-PE" sz="2800" b="1" dirty="0"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s-PE" sz="2800" b="1" dirty="0"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1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jesus y las bienaventuranz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336"/>
            <a:ext cx="8064896" cy="5786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03848" y="506694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¿Qué sentido tienen los “…¡Ay (pobres de ustedes)!…”                  ¿por qué esto?, </a:t>
            </a: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2357" y="4293096"/>
            <a:ext cx="5819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¿qué pretende Jesús transmitir con estas advertencias?</a:t>
            </a:r>
            <a:endParaRPr lang="es-PE" sz="3600" b="1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9" y="476672"/>
            <a:ext cx="8068826" cy="58326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81809" y="4000996"/>
            <a:ext cx="8111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Motivación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.- Jesús es admirado y seguido también hoy por mucha gente. Pero, del mismo modo que entonces, el Señor nos ha mirado de modo especial, nos ha hecho sus discípulos y nos quiere enseñar, con esta tremenda lección de las bienaventuranzas, a mirar con los ojos de Dios y a colocarnos junto a los que él siempre ha preferido.</a:t>
            </a:r>
            <a:endParaRPr lang="es-PE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81809" y="566054"/>
            <a:ext cx="3198103" cy="672502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defRPr/>
            </a:pPr>
            <a:r>
              <a:rPr lang="es-ES_tradnl" sz="1600" b="1" kern="0" dirty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MEDITATIO</a:t>
            </a:r>
            <a:endParaRPr lang="es-PE" sz="1600" b="1" kern="0" dirty="0">
              <a:solidFill>
                <a:srgbClr val="000000"/>
              </a:solidFill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indent="19050" algn="ctr">
              <a:defRPr/>
            </a:pPr>
            <a:r>
              <a:rPr lang="es-ES_tradnl" b="1" kern="0" dirty="0">
                <a:solidFill>
                  <a:srgbClr val="88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¿Qué ME dice el texto?</a:t>
            </a:r>
            <a:endParaRPr lang="es-PE" kern="0" dirty="0">
              <a:solidFill>
                <a:srgbClr val="880000"/>
              </a:solidFill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905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3275856" y="615454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El Señor nos hace tomar conciencia que los pobres son bienaventurados, porque confían y esperan en el Señor, yo, </a:t>
            </a: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Tekton Pro Ext" panose="020F0605020208020904" pitchFamily="34" charset="0"/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confío y espero en el Señor, le doy espacio en mi vida, le permito que </a:t>
            </a: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 Él </a:t>
            </a: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intervenga en lo que busco, hago, pienso y digo?, ¿de qué manera</a:t>
            </a:r>
            <a:r>
              <a:rPr lang="es-PE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5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136904" cy="58326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3608" y="220486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¿Qué significa ser pobre? </a:t>
            </a: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Hay alegría en la pobreza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¿Ayudamos a los pobres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9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0042"/>
            <a:ext cx="8071048" cy="580927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84407" y="5085184"/>
            <a:ext cx="7257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30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¿Hay alegría en sufrir hambre? ¿Ayudamos a los hambrientos</a:t>
            </a:r>
            <a:r>
              <a:rPr lang="es-PE" sz="30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ES" sz="3000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500042"/>
            <a:ext cx="8159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 panose="020F0605020208020904" pitchFamily="34" charset="0"/>
              </a:rPr>
              <a:t>¿Qué significa tener hambre? </a:t>
            </a: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79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832648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/>
          </p:nvPr>
        </p:nvGraphicFramePr>
        <p:xfrm>
          <a:off x="6072198" y="857232"/>
          <a:ext cx="2786082" cy="196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827584" y="47667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¿Qué significa llorar? ¿Hay alegría en llorar</a:t>
            </a: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? </a:t>
            </a: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¿Ayudamos a los que sufren</a:t>
            </a: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?</a:t>
            </a:r>
            <a:endParaRPr lang="es-PE" sz="3600" b="1" dirty="0">
              <a:solidFill>
                <a:srgbClr val="FFFFFF"/>
              </a:solidFill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8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3" name="2 Diagrama"/>
          <p:cNvGraphicFramePr/>
          <p:nvPr>
            <p:extLst/>
          </p:nvPr>
        </p:nvGraphicFramePr>
        <p:xfrm>
          <a:off x="1115616" y="4005064"/>
          <a:ext cx="771530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467544" y="458112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¿Qué significa ser odiado, excluido, insultado y proscrito?</a:t>
            </a:r>
            <a:r>
              <a:rPr lang="es-PE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287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7" y="512676"/>
            <a:ext cx="8065390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Flecha a la derecha con bandas"/>
          <p:cNvSpPr/>
          <p:nvPr/>
        </p:nvSpPr>
        <p:spPr bwMode="auto">
          <a:xfrm>
            <a:off x="0" y="3789040"/>
            <a:ext cx="9268985" cy="2108913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47664" y="70721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¿Hay que esperar al Cielo para recibir una recompensa grande? </a:t>
            </a:r>
            <a:r>
              <a:rPr lang="es-ES_tradnl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¿Por qué?</a:t>
            </a:r>
            <a:endParaRPr lang="es-PE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22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14"/>
            <a:ext cx="8079176" cy="5772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553253" y="537314"/>
            <a:ext cx="8137483" cy="1015663"/>
          </a:xfrm>
          <a:prstGeom prst="rect">
            <a:avLst/>
          </a:prstGeom>
          <a:solidFill>
            <a:srgbClr val="CFD9E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Ambientación</a:t>
            </a:r>
            <a:r>
              <a:rPr lang="es-ES_tradnl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: Imágenes de pobres con rostros sonrientes o actitudes de esperanza. </a:t>
            </a: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Cartel</a:t>
            </a:r>
            <a:r>
              <a:rPr lang="es-ES_tradn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:</a:t>
            </a:r>
            <a:r>
              <a:rPr lang="es-PE" sz="2000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¡El Reino de Dios es de ustedes</a:t>
            </a:r>
            <a:r>
              <a:rPr lang="es-PE" sz="2000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Cantos sugeridos</a:t>
            </a:r>
            <a:r>
              <a:rPr lang="es-PE" sz="2000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: Cuando el pobre nada tiene; ¿Le conocéis</a:t>
            </a:r>
            <a:r>
              <a:rPr lang="es-PE" sz="2000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</a:rPr>
              <a:t>?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00090" y="1949971"/>
            <a:ext cx="7416824" cy="1281124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¡</a:t>
            </a:r>
            <a:r>
              <a:rPr lang="es-ES_tradnl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El Reino de Dios es de ustedes!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50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" y="528984"/>
            <a:ext cx="8021488" cy="5780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486406" y="43571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u="sng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Motivación</a:t>
            </a:r>
            <a:r>
              <a:rPr lang="es-ES_tradnl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: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Jesús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Times New Roman" pitchFamily="18" charset="0"/>
              </a:rPr>
              <a:t>es el bienaventurado por excelencia. Nosotros tenemos muchos miedos que vencer para podernos adentrar en este hermoso camino que Jesús nos muestra hacia la plenitud y la felicidad. Comencemos pidiéndole al Señor decisión y valentía</a:t>
            </a:r>
            <a:endParaRPr lang="es-ES_tradnl" sz="24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611560" y="548680"/>
            <a:ext cx="2946059" cy="877899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4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vangelio de Hoy : la Bienaventur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0" y="534888"/>
            <a:ext cx="8018296" cy="57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81590" y="5733256"/>
            <a:ext cx="79928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Luego de un tiempo de oración  personal, compartimos nuestra</a:t>
            </a:r>
            <a:r>
              <a:rPr lang="es-PE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oración. </a:t>
            </a:r>
            <a:endParaRPr lang="es-PE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84214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9211"/>
            <a:ext cx="8064896" cy="585463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3588" y="476672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8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 1</a:t>
            </a:r>
            <a:r>
              <a:rPr lang="ca-ES" sz="3200" kern="0" dirty="0">
                <a:solidFill>
                  <a:srgbClr val="00F7FF"/>
                </a:solidFill>
              </a:rPr>
              <a:t>	</a:t>
            </a:r>
            <a:endParaRPr lang="ca-ES" sz="3200" b="1" i="1" kern="0" dirty="0">
              <a:solidFill>
                <a:srgbClr val="00F7FF"/>
              </a:solidFill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31840" y="476672"/>
            <a:ext cx="55007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Dichoso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el hombre que no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sigue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el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consejo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 los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impíos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, ni entra por la senda de los pecadores, ni se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sienta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en la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reunión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 los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cínicos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sino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que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gozo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es la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ley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del Señor y medita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ley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día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ca-ES" sz="2800" b="1" i="1" kern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noche</a:t>
            </a:r>
            <a:r>
              <a:rPr lang="ca-ES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. </a:t>
            </a:r>
            <a:endParaRPr lang="ca-ES" sz="2800" b="1" i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1371" y="4221088"/>
            <a:ext cx="5688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200" b="1" i="1" kern="0" dirty="0" err="1">
                <a:solidFill>
                  <a:srgbClr val="FFFF00"/>
                </a:solidFill>
                <a:latin typeface="Comic Sans MS" pitchFamily="66" charset="0"/>
              </a:rPr>
              <a:t>Dichoso</a:t>
            </a:r>
            <a:r>
              <a:rPr lang="ca-ES" sz="3200" b="1" i="1" kern="0" dirty="0">
                <a:solidFill>
                  <a:srgbClr val="FFFF00"/>
                </a:solidFill>
                <a:latin typeface="Comic Sans MS" pitchFamily="66" charset="0"/>
              </a:rPr>
              <a:t> el </a:t>
            </a:r>
            <a:r>
              <a:rPr lang="ca-ES" sz="3200" b="1" i="1" kern="0" dirty="0">
                <a:solidFill>
                  <a:srgbClr val="FFFF00"/>
                </a:solidFill>
                <a:latin typeface="Comic Sans MS" pitchFamily="66" charset="0"/>
              </a:rPr>
              <a:t>hombre que ha </a:t>
            </a:r>
            <a:r>
              <a:rPr lang="ca-ES" sz="3200" b="1" i="1" kern="0" dirty="0" err="1">
                <a:solidFill>
                  <a:srgbClr val="FFFF00"/>
                </a:solidFill>
                <a:latin typeface="Comic Sans MS" pitchFamily="66" charset="0"/>
              </a:rPr>
              <a:t>puesto</a:t>
            </a:r>
            <a:r>
              <a:rPr lang="ca-ES" sz="3200" b="1" i="1" kern="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kern="0" dirty="0" err="1">
                <a:solidFill>
                  <a:srgbClr val="FFFF00"/>
                </a:solidFill>
                <a:latin typeface="Comic Sans MS" pitchFamily="66" charset="0"/>
              </a:rPr>
              <a:t>su</a:t>
            </a:r>
            <a:r>
              <a:rPr lang="ca-ES" sz="3200" b="1" i="1" kern="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kern="0" dirty="0">
                <a:solidFill>
                  <a:srgbClr val="FFFF00"/>
                </a:solidFill>
                <a:latin typeface="Comic Sans MS" pitchFamily="66" charset="0"/>
              </a:rPr>
              <a:t>confianza en el Señor.</a:t>
            </a:r>
          </a:p>
        </p:txBody>
      </p:sp>
    </p:spTree>
    <p:extLst>
      <p:ext uri="{BB962C8B-B14F-4D97-AF65-F5344CB8AC3E}">
        <p14:creationId xmlns:p14="http://schemas.microsoft.com/office/powerpoint/2010/main" val="33937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539552" y="548680"/>
            <a:ext cx="8136904" cy="576064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920" y="540726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Será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como un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árbol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plantado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borde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la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acequia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da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fruto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su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tiempo y 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no 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marchitan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sus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hojas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cuanto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emprenden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tiene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buen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fin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4922" y="5137423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Dichoso el hombre que ha puesto</a:t>
            </a:r>
            <a:b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s-PE" sz="3600" b="1" i="1" dirty="0">
                <a:solidFill>
                  <a:srgbClr val="FFFFFF"/>
                </a:solidFill>
                <a:latin typeface="Comic Sans MS" pitchFamily="66" charset="0"/>
              </a:rPr>
              <a:t>su confianza en el Señor.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ca-ES" sz="3600" b="1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6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5"/>
          <a:stretch/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0984" y="548680"/>
            <a:ext cx="82020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así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impíos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no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así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serán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paja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arrebata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viento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Porque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Señor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protege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el camino de los justos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pero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camino de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impíos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acaba mal.</a:t>
            </a:r>
            <a:endParaRPr lang="ca-E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32" y="5010782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Dichoso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el hombre que ha </a:t>
            </a: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puesto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ca-ES" sz="3600" b="1" i="1" dirty="0" err="1">
                <a:solidFill>
                  <a:srgbClr val="FFFFFF"/>
                </a:solidFill>
                <a:latin typeface="Comic Sans MS" pitchFamily="66" charset="0"/>
              </a:rPr>
              <a:t>su</a:t>
            </a: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confianza en el Señor.</a:t>
            </a:r>
          </a:p>
        </p:txBody>
      </p:sp>
    </p:spTree>
    <p:extLst>
      <p:ext uri="{BB962C8B-B14F-4D97-AF65-F5344CB8AC3E}">
        <p14:creationId xmlns:p14="http://schemas.microsoft.com/office/powerpoint/2010/main" val="157993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98072"/>
            <a:ext cx="8047857" cy="5811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03739" y="498072"/>
            <a:ext cx="522574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Motivación:  </a:t>
            </a:r>
            <a:r>
              <a:rPr lang="es-ES_tradnl" sz="2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San Vicente, en una conferencia a los misioneros, explica el sentido de las bienaventuranzas. </a:t>
            </a:r>
            <a:endParaRPr lang="es-PE" sz="20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11560" y="529768"/>
            <a:ext cx="3017212" cy="605676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sz="24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2" y="4149080"/>
            <a:ext cx="1122422" cy="1170956"/>
          </a:xfrm>
          <a:prstGeom prst="rect">
            <a:avLst/>
          </a:prstGeom>
        </p:spPr>
      </p:pic>
      <p:sp>
        <p:nvSpPr>
          <p:cNvPr id="15" name="9 Marcador de contenido"/>
          <p:cNvSpPr txBox="1">
            <a:spLocks/>
          </p:cNvSpPr>
          <p:nvPr/>
        </p:nvSpPr>
        <p:spPr bwMode="auto">
          <a:xfrm>
            <a:off x="1907704" y="1772816"/>
            <a:ext cx="6599472" cy="43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D360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D3603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D360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D3603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D3603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s-ES_tradnl" sz="2000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Con esta palabra de bienaventuranza evangélica se entiende el estado o la colocación de un alma en una   de las principales máximas de Jesucristo, según la cual hace actos heroicos de virtud, a pesar de todas                    las dificultades y contrariedades que le sobrevienen;                  se entretiene con gozo en las alabanzas de Dios, </a:t>
            </a:r>
            <a:r>
              <a:rPr lang="es-PE" sz="2000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en vez de dejarse llevar por la aversión y el odio contra quienes la persiguen; y en vez de desanimarse, permanece fiel                   y constante en la fidelidad a su servicio. </a:t>
            </a:r>
          </a:p>
          <a:p>
            <a:pPr marL="0" indent="0" algn="r">
              <a:buFontTx/>
              <a:buNone/>
            </a:pPr>
            <a:r>
              <a:rPr lang="es-PE" sz="2000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Ese estado se llama bienaventuranza cristiana o evangélica, esto es, vida de felicidad cristiana, y es una bienaventuranza incipiente, que se consumará en el cielo, ya que a la posesión de ese estado en esta vida le seguirá la bienaventuranza eterna. </a:t>
            </a:r>
            <a:r>
              <a:rPr lang="es-ES_tradnl" sz="1400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ahoma" pitchFamily="34" charset="0"/>
                <a:cs typeface="Tahoma" pitchFamily="34" charset="0"/>
              </a:rPr>
              <a:t>(XI,569)</a:t>
            </a:r>
            <a:endParaRPr lang="es-PE" sz="1400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marL="0" indent="0" algn="r">
              <a:buFontTx/>
              <a:buNone/>
            </a:pPr>
            <a:endParaRPr lang="es-PE" sz="2000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r">
              <a:buFontTx/>
              <a:buNone/>
            </a:pPr>
            <a:endParaRPr lang="es-PE" sz="2000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endParaRPr lang="es-PE" sz="2000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65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374"/>
            <a:ext cx="8110735" cy="579554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887" y="260648"/>
            <a:ext cx="37147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kern="0" dirty="0">
                <a:solidFill>
                  <a:srgbClr val="FFFF00"/>
                </a:solidFill>
                <a:latin typeface="Britannic Bold" panose="020B0903060703020204" pitchFamily="34" charset="0"/>
                <a:ea typeface="+mj-ea"/>
                <a:cs typeface="+mj-cs"/>
              </a:rPr>
              <a:t>Compromiso:</a:t>
            </a:r>
            <a:endParaRPr lang="en-US" sz="4000" kern="0" dirty="0">
              <a:solidFill>
                <a:srgbClr val="FFFF00"/>
              </a:solidFill>
              <a:latin typeface="Britannic Bold" panose="020B0903060703020204" pitchFamily="34" charset="0"/>
              <a:ea typeface="+mj-ea"/>
              <a:cs typeface="+mj-cs"/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3195666" y="3212976"/>
            <a:ext cx="5400600" cy="23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</a:rPr>
              <a:t>Como seguidor de Jesús, ¿cuál es mi compromiso con ellos?  </a:t>
            </a:r>
          </a:p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</a:rPr>
              <a:t>Realizar una acción a favor de los pobres, hambrientos o tristes del propio ambiente.</a:t>
            </a:r>
            <a:endParaRPr lang="es-PE" sz="3200" dirty="0">
              <a:solidFill>
                <a:srgbClr val="FFFF00"/>
              </a:solidFill>
              <a:effectLst>
                <a:glow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dirty="0">
              <a:solidFill>
                <a:srgbClr val="FFFF00"/>
              </a:solidFill>
              <a:effectLst>
                <a:glow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3635896" y="502835"/>
            <a:ext cx="5111364" cy="15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bienaventuranzas muestran que Dios se compromete con los marginados.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/>
          <a:stretch/>
        </p:blipFill>
        <p:spPr>
          <a:xfrm>
            <a:off x="539552" y="476671"/>
            <a:ext cx="8073720" cy="5857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CuadroTexto"/>
          <p:cNvSpPr txBox="1"/>
          <p:nvPr/>
        </p:nvSpPr>
        <p:spPr>
          <a:xfrm>
            <a:off x="2915816" y="460990"/>
            <a:ext cx="5697456" cy="59093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Gracias, Señor Jesús, </a:t>
            </a:r>
            <a:endParaRPr lang="es-PE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porque, proclamándolos dichosos, </a:t>
            </a:r>
            <a:endParaRPr lang="es-PE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asignas el reino de Dios y devuelves la dignidad y la esperanza a todos los que el mundo tiene por últimos e infelices: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pobres y los humildes, los que lloran y los que sufren, los que tienen hambre y sed inagotables de fidelidad a Dios, </a:t>
            </a:r>
            <a:endParaRPr lang="es-PE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misericordiosos que saben perdonar a quienes les ofenden, los que proceden con un corazón limpio, noble y sincero, </a:t>
            </a:r>
            <a:endParaRPr lang="es-PE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que fomentan la paz en torno y desechan la violencia, los que son perseguidos por servir a Dios y al evangelio. </a:t>
            </a:r>
            <a:endParaRPr lang="es-PE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fuiste, Señor Jesús, el primero en realizar tal programa.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eres nuestro ejemplo y nuestra fuerza.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¡Bendito seas, Señor</a:t>
            </a:r>
            <a:r>
              <a:rPr lang="es-PE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1600" y="410799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Oración final 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61850" y="6368004"/>
            <a:ext cx="4764407" cy="430887"/>
          </a:xfrm>
          <a:prstGeom prst="rect">
            <a:avLst/>
          </a:prstGeom>
          <a:solidFill>
            <a:srgbClr val="83D36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000000"/>
                </a:solidFill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000000"/>
                </a:solidFill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000000"/>
                </a:solidFill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000000"/>
                </a:solidFill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000000"/>
                </a:solidFill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8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05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" y="485402"/>
            <a:ext cx="8035652" cy="58239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568796" y="958076"/>
            <a:ext cx="5731396" cy="3046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Es Dios quien ha salido al                encuentro de los pobres, los hambrientos…, los ha elegido y les ha mostrado el camino de los justos. Ellos han puesto su confianza en Dios, llenando así de sentido su esperanza.</a:t>
            </a:r>
            <a:endParaRPr lang="es-PE" sz="2400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71800" y="467146"/>
            <a:ext cx="284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endParaRPr lang="es-PE" sz="24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17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136904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2987824" y="553899"/>
            <a:ext cx="58326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Señor Jesús,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Tú que has sabido confiar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esperar todo de tu Padre,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haciendo de Él tu único y verdadero bien,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 pedimos que nos ayudes a vivir                 como Tú,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confiando y esperando siempre en Él.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Ven y danos la gracia de vivir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    como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hiciste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Tú,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realizar el proyecto del Padre,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que sea Él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nuestro                                    Dios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 que nos vaya moldeando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     de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acuerdo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su corazón,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que sea Él todo para nosotros,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así como lo hiciste Tú. </a:t>
            </a:r>
            <a:endParaRPr lang="es-PE" sz="23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9592" y="515273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1. Oración inicial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07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5 CuadroTexto"/>
          <p:cNvSpPr txBox="1"/>
          <p:nvPr/>
        </p:nvSpPr>
        <p:spPr>
          <a:xfrm>
            <a:off x="3419872" y="677009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Señor, derrama tu gracia                       en nosotros,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ayúdanos a vivir lo que creemos,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 manifestar con nuestras obras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tu vida y tus enseñanzas, </a:t>
            </a:r>
            <a:endParaRPr lang="es-PE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para que podamos experimentar la dicha de ser Bienaventurados,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porque te buscamos 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        de 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todo corazón,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buscando que Tú seas 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         nuestro 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Dios y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 sentido pleno y total de todo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 que somos y de todo lo que hacemos. Amén</a:t>
            </a:r>
            <a:r>
              <a:rPr lang="es-PE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8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" y="518885"/>
            <a:ext cx="8037140" cy="5820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CuadroTexto"/>
          <p:cNvSpPr txBox="1"/>
          <p:nvPr/>
        </p:nvSpPr>
        <p:spPr>
          <a:xfrm>
            <a:off x="1116152" y="1988840"/>
            <a:ext cx="47919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u="sng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Hoy día es muy frecuente confundir felicidad con placer, y buscar éste por los caminos más rápidos y fáciles; Jesús nos advierte de lo erróneo de esta postura y proclama felices a los pobres, los hambrientos y los que lloran, a la vez que advierte de la insensatez de la riqueza y la saciedad.</a:t>
            </a:r>
            <a:r>
              <a:rPr lang="es-CO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ESCUCHEMOS: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83568" y="620688"/>
            <a:ext cx="2828553" cy="909213"/>
          </a:xfrm>
          <a:prstGeom prst="roundRect">
            <a:avLst>
              <a:gd name="adj" fmla="val 16667"/>
            </a:avLst>
          </a:prstGeom>
          <a:solidFill>
            <a:srgbClr val="85FF85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6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/>
                <a:ea typeface="Times New Roman" panose="02020603050405020304" pitchFamily="18" charset="0"/>
                <a:cs typeface="Times New Roman"/>
              </a:rPr>
              <a:t>LECTIO</a:t>
            </a:r>
            <a:endParaRPr lang="es-PE" sz="1600" b="1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indent="19050" algn="ctr"/>
            <a:r>
              <a:rPr lang="es-ES_tradnl" sz="2000" b="1" dirty="0">
                <a:solidFill>
                  <a:srgbClr val="C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¿Qué dice el texto? </a:t>
            </a:r>
            <a:endParaRPr lang="es-PE" b="1" dirty="0">
              <a:solidFill>
                <a:srgbClr val="C00000"/>
              </a:solidFill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indent="19050" algn="ctr"/>
            <a:r>
              <a:rPr lang="es-ES_tradnl" b="1" dirty="0">
                <a:solidFill>
                  <a:srgbClr val="C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Lucas 6, 17,20-26</a:t>
            </a:r>
            <a:endParaRPr lang="es-PE" sz="1400" b="1" dirty="0">
              <a:solidFill>
                <a:srgbClr val="C00000"/>
              </a:solidFill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7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/>
          <a:stretch/>
        </p:blipFill>
        <p:spPr>
          <a:xfrm>
            <a:off x="576072" y="507541"/>
            <a:ext cx="8028376" cy="580177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1754" y="1052736"/>
            <a:ext cx="325016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En aquel tiempo, bajó Jesús del monte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con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los Doce y se detuvo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en un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llano, con un grupo grande de discípulos y de pueblo, procedente de toda Judea, de Jerusalén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y de la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 costa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de Tiro y Sidón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Franklin Gothic Book" panose="020B0503020102020204" pitchFamily="34" charset="0"/>
              </a:rPr>
              <a:t>. 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0000">
                    <a:lumMod val="95000"/>
                    <a:lumOff val="5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68425" y="480653"/>
            <a:ext cx="4017064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Lucas  6, 17. 20-26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6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7939"/>
          <a:stretch/>
        </p:blipFill>
        <p:spPr>
          <a:xfrm>
            <a:off x="539552" y="476672"/>
            <a:ext cx="8064896" cy="580177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8758" y="4324215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Él levantando los ojos hacia 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sus discípulos,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les dijo: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-Dichosos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los pobres, porque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 ustedes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es el reino de Dios. </a:t>
            </a:r>
          </a:p>
        </p:txBody>
      </p:sp>
      <p:pic>
        <p:nvPicPr>
          <p:cNvPr id="5" name="Imagem 4" descr="VB 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476672"/>
            <a:ext cx="3888432" cy="3736616"/>
          </a:xfrm>
          <a:prstGeom prst="cloudCallout">
            <a:avLst>
              <a:gd name="adj1" fmla="val 69863"/>
              <a:gd name="adj2" fmla="val -195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7672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utumn_myst">
  <a:themeElements>
    <a:clrScheme name="autumn_my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utumn_myst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umn_my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umn_my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nk_flower">
  <a:themeElements>
    <a:clrScheme name="pink_flow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nk_flower">
      <a:majorFont>
        <a:latin typeface="Impact"/>
        <a:ea typeface=""/>
        <a:cs typeface=""/>
      </a:majorFont>
      <a:minorFont>
        <a:latin typeface="Heavy He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nk_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_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OLOR_POR_AMOR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1605</Words>
  <Application>Microsoft Office PowerPoint</Application>
  <PresentationFormat>Presentación en pantalla (4:3)</PresentationFormat>
  <Paragraphs>119</Paragraphs>
  <Slides>39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39</vt:i4>
      </vt:variant>
    </vt:vector>
  </HeadingPairs>
  <TitlesOfParts>
    <vt:vector size="72" baseType="lpstr">
      <vt:lpstr>Arial Unicode MS</vt:lpstr>
      <vt:lpstr>Arial</vt:lpstr>
      <vt:lpstr>Arial Rounded MT Bold</vt:lpstr>
      <vt:lpstr>Britannic Bold</vt:lpstr>
      <vt:lpstr>Calibri</vt:lpstr>
      <vt:lpstr>Calibri Light</vt:lpstr>
      <vt:lpstr>Comic Sans MS</vt:lpstr>
      <vt:lpstr>Copperplate Gothic Bold</vt:lpstr>
      <vt:lpstr>Eras Bold ITC</vt:lpstr>
      <vt:lpstr>Franklin Gothic Book</vt:lpstr>
      <vt:lpstr>Heavy Heap</vt:lpstr>
      <vt:lpstr>Impact</vt:lpstr>
      <vt:lpstr>Poor Richard</vt:lpstr>
      <vt:lpstr>Ravie</vt:lpstr>
      <vt:lpstr>Square721 BT</vt:lpstr>
      <vt:lpstr>Tahoma</vt:lpstr>
      <vt:lpstr>Tekton Pro Ext</vt:lpstr>
      <vt:lpstr>Times</vt:lpstr>
      <vt:lpstr>Times New Roman</vt:lpstr>
      <vt:lpstr>TTE175DC28t00</vt:lpstr>
      <vt:lpstr>Tema de Office</vt:lpstr>
      <vt:lpstr>Tema do Office</vt:lpstr>
      <vt:lpstr>Default Design</vt:lpstr>
      <vt:lpstr>Diseño predeterminado</vt:lpstr>
      <vt:lpstr>pink_flower</vt:lpstr>
      <vt:lpstr>DOLOR_POR_AMOR</vt:lpstr>
      <vt:lpstr>1_Diseño predeterminado</vt:lpstr>
      <vt:lpstr>En blanco</vt:lpstr>
      <vt:lpstr>2_Diseño predeterminado</vt:lpstr>
      <vt:lpstr>autumn_myst</vt:lpstr>
      <vt:lpstr>4_Diseño predeterminado</vt:lpstr>
      <vt:lpstr>5_Diseño predeterminado</vt:lpstr>
      <vt:lpstr>Struttura predefinita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</cp:revision>
  <dcterms:created xsi:type="dcterms:W3CDTF">2019-02-11T23:04:48Z</dcterms:created>
  <dcterms:modified xsi:type="dcterms:W3CDTF">2019-02-11T23:05:26Z</dcterms:modified>
</cp:coreProperties>
</file>