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308" r:id="rId6"/>
    <p:sldId id="307" r:id="rId7"/>
    <p:sldId id="258" r:id="rId8"/>
    <p:sldId id="259" r:id="rId9"/>
    <p:sldId id="260" r:id="rId10"/>
    <p:sldId id="261" r:id="rId11"/>
    <p:sldId id="262" r:id="rId12"/>
    <p:sldId id="263" r:id="rId13"/>
    <p:sldId id="297" r:id="rId14"/>
    <p:sldId id="265" r:id="rId15"/>
    <p:sldId id="266" r:id="rId16"/>
    <p:sldId id="267" r:id="rId17"/>
    <p:sldId id="305" r:id="rId18"/>
    <p:sldId id="269" r:id="rId19"/>
    <p:sldId id="301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5" r:id="rId41"/>
    <p:sldId id="292" r:id="rId42"/>
    <p:sldId id="293" r:id="rId43"/>
    <p:sldId id="294" r:id="rId4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23D"/>
    <a:srgbClr val="902213"/>
    <a:srgbClr val="6EFA0E"/>
    <a:srgbClr val="FFFF7D"/>
    <a:srgbClr val="7B9CCF"/>
    <a:srgbClr val="000000"/>
    <a:srgbClr val="00007A"/>
    <a:srgbClr val="00506C"/>
    <a:srgbClr val="922818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2890-0A67-467E-8486-2DBBB98855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6491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BD4C-97E6-45AF-9EA8-DA900139A3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5571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76511-BEBA-4DD2-A3EF-0A34229137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5953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127A4-1FB7-44ED-B517-75F994826F7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7E56E-BFC6-426A-A1FD-FC9A617B575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7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C1C6-40F6-400F-81EA-79AD0974A5C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1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0FF3-8F76-4E8A-8FE0-22B0833AE6A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8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D0CB2-0431-4F7E-9170-0F82EACC634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B9B9-2B1E-44BD-A096-6656122AA0C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5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A44E-61FA-4794-A401-A07F2BC94AB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4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A527-925A-44B6-AF6D-317A3091F0A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1FA0-F5E1-4F30-9A0F-9CB08093854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260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A0FC-1991-4198-8D0A-72762DA1BCB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56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A81B-CE26-48BA-A011-DFD26C10455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6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5EA3C-974C-42D5-A5ED-4F3D7BC43E7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32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4199-5A0A-48CE-BBA0-C4B29F55FF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92999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01A1-A8C2-4B4B-9FE5-4F86A9F493B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0934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23A7-01FB-48E1-950B-781192A2EE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7202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4DFB-9371-4D13-8C6C-2A34E8857F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02146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1C60-914C-4851-A1A7-EA18DEB2B8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8604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7800C-6231-4E98-86FD-D24071BD8F1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90635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8C721-1808-45B3-BA34-1F808FD3F7F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410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EFBAF-280E-4CC0-A5D6-7170AE61A4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354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5DB75-575E-4431-9047-261A6B95EC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372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D1B27-E47D-4E01-9373-76AE9A2536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89015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7330-D85B-42C3-B140-F292CE3FBF4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13022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4710-34AD-46B8-AD29-0A1B65156E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54870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1546-049F-4441-AFC0-DBCDA3841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4514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CA1D7-BCB0-4C1D-AB8C-80A5DCE42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1392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3F13-AD43-4E8F-BC3B-D4E53EEDA0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0099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F850-3D55-491D-BDEA-AB0A72ABA4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053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94D1F-E225-44F8-9E73-8B9BA3E87C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7542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7A097-5207-4613-84F5-CE9B08F16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562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6886-948C-40EA-80D3-E9444353AF7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09583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88ED6-3C02-4E75-9CC6-3F22762A60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2714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B4F2-B75B-4469-9929-638AD65242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2627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F948-4DB5-4969-976B-E259A39C9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6472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E09A-D2E2-41B6-9C1E-DDF61BB15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152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659D-9B42-4FB1-A640-203DDD72A5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7721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72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67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65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61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6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D961-C899-4044-84C9-8DD3E90FC11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08425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4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33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06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17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18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62927-451A-43D6-BB5C-7A092C8F27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65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F694-4A12-4C8A-8E70-C31E7185018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08387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5332C-03EC-4FFE-BE17-EE3447FB769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80930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E9CC1-2AA1-4C1A-A375-BCFD0CC345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8850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AB28E-3C71-4115-92A0-A9587E134763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3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B945F0-2CA4-46B9-92A4-FB29D883D969}" type="slidenum">
              <a:rPr lang="ca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80E14-730F-4D81-A4F6-705F8DD5DAD7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7952B-D2A4-4498-B15F-7452CAF5186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0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CDB22-F19E-4B0F-8F9A-BA4CD4D0313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04/02/2019</a:t>
            </a:fld>
            <a:endParaRPr lang="es-ES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72A0F8-0769-4EC3-BCC6-D59778F458F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2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37. Ven espirit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535050"/>
            <a:ext cx="8126569" cy="58013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ángulo 4"/>
          <p:cNvSpPr/>
          <p:nvPr/>
        </p:nvSpPr>
        <p:spPr>
          <a:xfrm rot="21138539">
            <a:off x="951807" y="5966390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798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250" advClick="0" advTm="26000">
        <p15:prstTrans prst="curtains"/>
      </p:transition>
    </mc:Choice>
    <mc:Fallback xmlns=""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8" y="476517"/>
            <a:ext cx="8302550" cy="5937162"/>
          </a:xfrm>
          <a:prstGeom prst="rect">
            <a:avLst/>
          </a:prstGeom>
        </p:spPr>
      </p:pic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493721" y="594930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Subió a una de las barcas, la de Simón, y le pidió que la apartara un poco de la orilla. </a:t>
            </a:r>
            <a:endParaRPr lang="es-ES" sz="2800" b="1" dirty="0">
              <a:solidFill>
                <a:schemeClr val="bg1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4" y="504013"/>
            <a:ext cx="8184479" cy="5858150"/>
          </a:xfrm>
          <a:prstGeom prst="rect">
            <a:avLst/>
          </a:prstGeom>
        </p:spPr>
      </p:pic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593416" y="800227"/>
            <a:ext cx="28323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Desde la barca, sentado, enseñaba a la gente. </a:t>
            </a:r>
            <a:endParaRPr lang="es-E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4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Jesus dice a pedro que reme mar ade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9" y="543171"/>
            <a:ext cx="8127976" cy="57932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40946" y="875763"/>
            <a:ext cx="298789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180C00"/>
                  </a:glow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180C00"/>
                  </a:glow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Cuando acabó de hablar, dijo a Simón: - “Rema mar adentro, y echen las redes para 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180C00"/>
                  </a:glow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pescar”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180C00"/>
                </a:glow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5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1" y="571509"/>
            <a:ext cx="8073405" cy="573913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99268" y="4925653"/>
            <a:ext cx="7903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FFFFFF"/>
                </a:solidFill>
                <a:effectLst>
                  <a:glow rad="101600">
                    <a:srgbClr val="1E0F00"/>
                  </a:glow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1E0F00"/>
                  </a:glow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Simón contestó: «Maestro, nos hemos pasado toda la noche trabajando y no hemos sacado nada; pero si tú lo dices, echaré las redes».</a:t>
            </a:r>
            <a:endParaRPr lang="es-PE" sz="2800" dirty="0">
              <a:solidFill>
                <a:srgbClr val="FFFFFF"/>
              </a:solidFill>
              <a:effectLst>
                <a:glow rad="101600">
                  <a:srgbClr val="1E0F00"/>
                </a:glow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2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" y="564275"/>
            <a:ext cx="8178086" cy="5772132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89396" y="476671"/>
            <a:ext cx="798675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Y,  puestos a la obra, hicieron una redada de peces tan grande que reventaba la red.</a:t>
            </a:r>
            <a:r>
              <a:rPr lang="es-PE" sz="28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PE" sz="28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8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8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8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8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8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Hicieron </a:t>
            </a:r>
            <a:r>
              <a:rPr lang="es-PE" sz="28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señas a sus compañeros, que estaban en la otra barca, para que vinieran a echarles una mano.</a:t>
            </a:r>
            <a:endParaRPr lang="es-ES" sz="28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1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" y="542891"/>
            <a:ext cx="8126569" cy="584503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60742" y="5220550"/>
            <a:ext cx="64840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acercaron ellos y llenaron las dos barcas, que casi se hundían. </a:t>
            </a:r>
          </a:p>
        </p:txBody>
      </p:sp>
    </p:spTree>
    <p:extLst>
      <p:ext uri="{BB962C8B-B14F-4D97-AF65-F5344CB8AC3E}">
        <p14:creationId xmlns:p14="http://schemas.microsoft.com/office/powerpoint/2010/main" val="17407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" y="542351"/>
            <a:ext cx="8120885" cy="581981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22771" y="542352"/>
            <a:ext cx="78003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</a:t>
            </a:r>
            <a:r>
              <a:rPr lang="es-PE" sz="28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 esto, Simón Pedro se arrojó a los pies de Jesús diciendo: </a:t>
            </a:r>
            <a:r>
              <a:rPr lang="es-ES" sz="28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-« Apártate de mí, Señor, que soy un </a:t>
            </a:r>
            <a:r>
              <a:rPr lang="es-ES" sz="2800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pecador ». </a:t>
            </a:r>
            <a:endParaRPr lang="es-PE" sz="2800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2 Rectángulo"/>
          <p:cNvSpPr/>
          <p:nvPr/>
        </p:nvSpPr>
        <p:spPr>
          <a:xfrm>
            <a:off x="5742096" y="2358234"/>
            <a:ext cx="420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PE" sz="3200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9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/>
          <a:stretch/>
        </p:blipFill>
        <p:spPr>
          <a:xfrm>
            <a:off x="478184" y="514053"/>
            <a:ext cx="8163539" cy="5860989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78184" y="514053"/>
            <a:ext cx="8163539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600" dirty="0" smtClean="0">
                <a:solidFill>
                  <a:srgbClr val="FFFF7D"/>
                </a:solidFill>
                <a:effectLst>
                  <a:glow rad="139700">
                    <a:srgbClr val="000000"/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</a:t>
            </a:r>
            <a:r>
              <a:rPr lang="es-ES" sz="2600" dirty="0">
                <a:solidFill>
                  <a:srgbClr val="FFFF7D"/>
                </a:solidFill>
                <a:effectLst>
                  <a:glow rad="139700">
                    <a:srgbClr val="000000"/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que el asombro se había apoderado de él y de los que estaban con él, al ver la cantidad de peces que habían recogido; </a:t>
            </a:r>
            <a:endParaRPr lang="es-ES" sz="2600" dirty="0" smtClean="0">
              <a:solidFill>
                <a:srgbClr val="FFFF7D"/>
              </a:solidFill>
              <a:effectLst>
                <a:glow rad="139700">
                  <a:srgbClr val="000000"/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600" dirty="0" smtClean="0">
                <a:solidFill>
                  <a:srgbClr val="FFFF7D"/>
                </a:solidFill>
                <a:effectLst>
                  <a:glow rad="139700">
                    <a:srgbClr val="000000"/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600" dirty="0">
              <a:solidFill>
                <a:srgbClr val="FFFF7D"/>
              </a:solidFill>
              <a:effectLst>
                <a:glow rad="139700">
                  <a:srgbClr val="000000"/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600" dirty="0" smtClean="0">
              <a:solidFill>
                <a:srgbClr val="FFFF7D"/>
              </a:solidFill>
              <a:effectLst>
                <a:glow rad="139700">
                  <a:srgbClr val="000000"/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600" dirty="0" smtClean="0">
              <a:solidFill>
                <a:srgbClr val="FFFF7D"/>
              </a:solidFill>
              <a:effectLst>
                <a:glow rad="139700">
                  <a:srgbClr val="000000"/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600" dirty="0">
              <a:solidFill>
                <a:srgbClr val="FFFF7D"/>
              </a:solidFill>
              <a:effectLst>
                <a:glow rad="139700">
                  <a:srgbClr val="000000"/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600" dirty="0" smtClean="0">
              <a:solidFill>
                <a:srgbClr val="FFFF7D"/>
              </a:solidFill>
              <a:effectLst>
                <a:glow rad="139700">
                  <a:srgbClr val="000000"/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600" dirty="0" smtClean="0">
                <a:solidFill>
                  <a:srgbClr val="FFFF7D"/>
                </a:solidFill>
                <a:effectLst>
                  <a:glow rad="139700">
                    <a:srgbClr val="000000"/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lo mismo le pasaba a Santiago y Juan, hijos de </a:t>
            </a:r>
            <a:r>
              <a:rPr lang="es-ES" sz="2600" dirty="0" err="1" smtClean="0">
                <a:solidFill>
                  <a:srgbClr val="FFFF7D"/>
                </a:solidFill>
                <a:effectLst>
                  <a:glow rad="139700">
                    <a:srgbClr val="000000"/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Zebedeo</a:t>
            </a:r>
            <a:r>
              <a:rPr lang="es-ES" sz="2600" dirty="0" smtClean="0">
                <a:solidFill>
                  <a:srgbClr val="FFFF7D"/>
                </a:solidFill>
                <a:effectLst>
                  <a:glow rad="139700">
                    <a:srgbClr val="000000"/>
                  </a:glo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que eran compañeros de Simón. </a:t>
            </a:r>
            <a:endParaRPr lang="es-ES" sz="2600" dirty="0">
              <a:solidFill>
                <a:srgbClr val="FFFF7D"/>
              </a:solidFill>
              <a:effectLst>
                <a:glow rad="139700">
                  <a:srgbClr val="000000"/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5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4" y="549001"/>
            <a:ext cx="8106084" cy="58131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53151" y="903455"/>
            <a:ext cx="38279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Jesús dijo a Simón: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 No temas, desde ahora serás pescador de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hombres» 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8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n para Pedro y los otros discipulos dejaron la barca y siguieron a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548681"/>
            <a:ext cx="8100811" cy="57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85200" y="548681"/>
            <a:ext cx="47307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Ellos sacaron las barcas a tierra, dejándolo todo  lo siguieron.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03200" y="5425775"/>
            <a:ext cx="4294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i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Palabra </a:t>
            </a:r>
            <a:r>
              <a:rPr lang="es-ES" sz="4000" b="1" i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 Señor</a:t>
            </a:r>
            <a:endParaRPr lang="es-ES" sz="40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6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2" y="490330"/>
            <a:ext cx="8304840" cy="593627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552154" y="562297"/>
            <a:ext cx="4650740" cy="683895"/>
            <a:chOff x="1199" y="-1551"/>
            <a:chExt cx="7324" cy="1077"/>
          </a:xfrm>
        </p:grpSpPr>
        <p:sp>
          <p:nvSpPr>
            <p:cNvPr id="3" name="Rectangle 114"/>
            <p:cNvSpPr>
              <a:spLocks noChangeArrowheads="1"/>
            </p:cNvSpPr>
            <p:nvPr/>
          </p:nvSpPr>
          <p:spPr bwMode="auto">
            <a:xfrm>
              <a:off x="1199" y="-1223"/>
              <a:ext cx="7324" cy="749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" name="Text Box 115"/>
            <p:cNvSpPr txBox="1">
              <a:spLocks noChangeArrowheads="1"/>
            </p:cNvSpPr>
            <p:nvPr/>
          </p:nvSpPr>
          <p:spPr bwMode="auto">
            <a:xfrm>
              <a:off x="2430" y="-1530"/>
              <a:ext cx="5485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62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     LECTIO </a:t>
              </a: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8562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DIVINA – </a:t>
              </a:r>
              <a:r>
                <a:rPr kumimoji="0" lang="es-ES_tradn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62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DOMINGO 5º  TO –Ciclo </a:t>
              </a: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8562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C</a:t>
              </a:r>
              <a:endPara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1905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8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REMA MAR ADENTRO  </a:t>
              </a:r>
              <a:endPara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116" descr="lectio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" y="-1551"/>
              <a:ext cx="874" cy="9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8 Rectángulo"/>
          <p:cNvSpPr/>
          <p:nvPr/>
        </p:nvSpPr>
        <p:spPr>
          <a:xfrm>
            <a:off x="1905229" y="4095707"/>
            <a:ext cx="5544616" cy="720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s-E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50800" dist="76200" dir="10800000" algn="r" rotWithShape="0">
                    <a:srgbClr val="FFC000"/>
                  </a:outerShdw>
                </a:effectLst>
              </a:rPr>
              <a:t>REMA MAR ADENTRO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979032" y="629914"/>
            <a:ext cx="242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Lucas 5, 1-11</a:t>
            </a:r>
            <a:endParaRPr lang="es-P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2154" y="5853166"/>
            <a:ext cx="330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 de febrero 2019</a:t>
            </a: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99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493534"/>
            <a:ext cx="8175812" cy="590038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48870" y="124202"/>
            <a:ext cx="7109280" cy="369332"/>
          </a:xfrm>
          <a:prstGeom prst="rect">
            <a:avLst/>
          </a:prstGeom>
          <a:solidFill>
            <a:srgbClr val="902213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Cada uno puede leer en voz alta el versículo que más le llamó la atención </a:t>
            </a:r>
            <a:r>
              <a:rPr lang="es-ES_tradn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P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32912" y="493534"/>
            <a:ext cx="35248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s-PE" sz="1600" b="1" i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Lucas   </a:t>
            </a:r>
            <a:r>
              <a:rPr lang="es-PE" b="1" i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5,  1 – 11</a:t>
            </a:r>
            <a:endParaRPr lang="es-PE" b="1" dirty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</a:pPr>
            <a:r>
              <a:rPr lang="es-PE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aquel tiempo, la gente se agolpaba alrededor de Jesús para oír la palabra de Dios, estando él a orillas del lago de </a:t>
            </a:r>
            <a:r>
              <a:rPr lang="es-PE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Genesaret</a:t>
            </a:r>
            <a:r>
              <a:rPr lang="es-PE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Desde allí vio dos barcas que estaban junto a la orilla; los pescadores habían desembarcado y estaban lavando las redes. Subió a una de las barcas, la de Simón, y le pidió que la apartara un poco de la orilla. Desde la barca, sentado, enseñaba a la gente. Cuando acabó de hablar, dijo a Simón: - “Rema mar adentro, y echen las redes para pescar”.  Simón contestó</a:t>
            </a:r>
            <a:r>
              <a:rPr lang="es-PE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- </a:t>
            </a:r>
            <a:r>
              <a:rPr lang="es-PE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“Maestro, nos hemos pasado toda la noche trabajando y no hemos sacado nada; pero, si tú lo dices, echaré las redes</a:t>
            </a:r>
            <a:r>
              <a:rPr lang="es-PE" sz="16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 , puestos a la obra, hicieron una</a:t>
            </a:r>
            <a:endParaRPr lang="es-PE" sz="2400" b="1" dirty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57750" y="663122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PE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redada </a:t>
            </a:r>
            <a:r>
              <a:rPr lang="es-PE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de peces tan grande que </a:t>
            </a:r>
            <a:r>
              <a:rPr lang="es-PE" b="1" dirty="0">
                <a:solidFill>
                  <a:srgbClr val="000000"/>
                </a:solidFill>
                <a:effectLst>
                  <a:glow rad="1143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reventaba</a:t>
            </a:r>
            <a:r>
              <a:rPr lang="es-PE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red. Hicieron señas a sus </a:t>
            </a:r>
            <a:r>
              <a:rPr lang="es-PE" b="1" dirty="0">
                <a:solidFill>
                  <a:srgbClr val="00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compañeros</a:t>
            </a:r>
            <a:r>
              <a:rPr lang="es-PE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que estaban en la otra </a:t>
            </a:r>
            <a:r>
              <a:rPr lang="es-PE" b="1" dirty="0">
                <a:solidFill>
                  <a:srgbClr val="00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barca,</a:t>
            </a:r>
            <a:r>
              <a:rPr lang="es-PE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que vinieran a echarles una mano. Se acercaron ellos y llenaron las dos barcas, que casi se hundían. Al ver esto, Simón Pedro se arrojó a los pies de Jesús diciendo: “Apártate de mí, Señor, que soy un pecador”. Y es que el asombro se había apoderado de él y de los que estaban con él, al ver la cantidad de peces que habían recogido; y lo mismo les pasaba a Santiago y Juan, hijos de </a:t>
            </a:r>
            <a:r>
              <a:rPr lang="es-PE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Zebedeo</a:t>
            </a:r>
            <a:r>
              <a:rPr lang="es-PE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que eran compañeros de Simón. Jesús dijo a Simón</a:t>
            </a:r>
            <a:r>
              <a:rPr lang="es-PE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- </a:t>
            </a:r>
            <a:r>
              <a:rPr lang="es-PE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temas; desde ahora serás pescador de hombres. Ellos sacaron las barcas a tierra y, dejándolo todo, lo siguieron.</a:t>
            </a:r>
            <a:endParaRPr lang="es-PE" b="1" dirty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do de imagen para Jesus sube a la barca de Ped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0" y="551329"/>
            <a:ext cx="8112102" cy="57822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04645" y="456895"/>
            <a:ext cx="6343883" cy="6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Preguntas para la lectura:</a:t>
            </a:r>
            <a:endParaRPr lang="es-PE" sz="36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71664" y="3646829"/>
            <a:ext cx="8112102" cy="211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ES_tradnl" sz="2800" b="1" kern="0" dirty="0" smtClean="0">
                <a:solidFill>
                  <a:srgbClr val="FFFF00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 ¿Qué impresión me causa la actitud de Jesús de subir a la barca de Pedro y decirle de tirar las redes para pescar? ¿qué indica con eso? </a:t>
            </a:r>
            <a:r>
              <a:rPr lang="es-PE" sz="2800" b="1" kern="0" dirty="0">
                <a:solidFill>
                  <a:srgbClr val="FFFF00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¿cuál es el sentido de este hecho? ¿qué busca y qué espera el Señor con eso? </a:t>
            </a:r>
          </a:p>
          <a:p>
            <a:pPr marL="342900" indent="-342900" algn="ctr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PE" sz="2800" b="1" kern="0" dirty="0" smtClean="0">
              <a:solidFill>
                <a:srgbClr val="FFFF00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_tradnl" sz="2800" b="1" kern="0" dirty="0" smtClean="0">
              <a:solidFill>
                <a:srgbClr val="FFFF00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PE" sz="2800" b="1" kern="0" dirty="0">
              <a:solidFill>
                <a:srgbClr val="FFFF00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5893255" y="2314717"/>
            <a:ext cx="250033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211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015325" y="5738386"/>
            <a:ext cx="712781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A15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7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n para Pedro pescador echa las re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4" y="528682"/>
            <a:ext cx="8089293" cy="5846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3794" y="4477825"/>
            <a:ext cx="8063535" cy="1398673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 algn="ctr">
              <a:buNone/>
            </a:pPr>
            <a:r>
              <a:rPr lang="es-ES_tradnl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* ¿Qué transmite y qué manifiesta lo que Simón le comenta:</a:t>
            </a:r>
            <a:r>
              <a:rPr lang="es-P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“…porque Tú lo mandas echaré las redes…”? </a:t>
            </a:r>
          </a:p>
          <a:p>
            <a:pPr algn="ctr"/>
            <a:endParaRPr lang="es-PE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39552" y="2708920"/>
            <a:ext cx="4835025" cy="12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 </a:t>
            </a:r>
            <a:endParaRPr lang="es-PE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" y="502277"/>
            <a:ext cx="8125540" cy="58083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945487" y="502277"/>
            <a:ext cx="3670479" cy="311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es-ES_tradnl" sz="3200" kern="0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latin typeface="Tekton Pro" panose="020F0603020208020904" pitchFamily="34" charset="0"/>
              </a:rPr>
              <a:t> </a:t>
            </a:r>
            <a:r>
              <a:rPr lang="es-ES_tradnl" sz="3200" kern="0" dirty="0" smtClean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latin typeface="Tekton Pro" panose="020F0603020208020904" pitchFamily="34" charset="0"/>
              </a:rPr>
              <a:t>* ¿</a:t>
            </a:r>
            <a:r>
              <a:rPr lang="es-ES_tradnl" sz="3200" kern="0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latin typeface="Tekton Pro" panose="020F0603020208020904" pitchFamily="34" charset="0"/>
              </a:rPr>
              <a:t>Qué expresa y qué importancia tiene la invitación que Jesús hace a esos pescadores, cuando les dice: </a:t>
            </a:r>
            <a:endParaRPr lang="es-ES_tradnl" sz="3200" kern="0" dirty="0" smtClean="0">
              <a:solidFill>
                <a:schemeClr val="bg1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latin typeface="Tekton Pro" panose="020F06030202080209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912776" y="4836018"/>
            <a:ext cx="7280840" cy="188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ES_tradnl" sz="3600" i="1" kern="0" dirty="0" smtClean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latin typeface="Tekton Pro" panose="020F0603020208020904" pitchFamily="34" charset="0"/>
              </a:rPr>
              <a:t>“…</a:t>
            </a:r>
            <a:r>
              <a:rPr lang="es-ES_tradnl" sz="3600" i="1" kern="0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latin typeface="Tekton Pro" panose="020F0603020208020904" pitchFamily="34" charset="0"/>
              </a:rPr>
              <a:t>no temas, de hoy en adelante serás pescador de hombres…”?</a:t>
            </a:r>
            <a:endParaRPr lang="es-PE" sz="3600" kern="0" dirty="0">
              <a:solidFill>
                <a:schemeClr val="bg1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latin typeface="Tekton Pro" panose="020F06030202080209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3600" kern="0" dirty="0">
              <a:solidFill>
                <a:schemeClr val="bg1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125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511966"/>
            <a:ext cx="8152327" cy="5850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5 CuadroTexto"/>
          <p:cNvSpPr txBox="1"/>
          <p:nvPr/>
        </p:nvSpPr>
        <p:spPr>
          <a:xfrm>
            <a:off x="360607" y="4274191"/>
            <a:ext cx="8306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2400" b="1" i="1" u="sng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</a:t>
            </a:r>
            <a:r>
              <a:rPr lang="es-ES_tradnl" sz="2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 Cuando la palabra de Jesús es escuchada como Palabra de Dios es capaz de producir unos efectos inesperados y sorprendentes.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También puede cambiar nuestra vida si la recibimos con fe y la meditamos en nuestro corazón.</a:t>
            </a:r>
            <a:endParaRPr lang="es-ES_tradnl" sz="24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657851" y="567499"/>
            <a:ext cx="3198103" cy="672502"/>
          </a:xfrm>
          <a:prstGeom prst="roundRect">
            <a:avLst>
              <a:gd name="adj" fmla="val 16667"/>
            </a:avLst>
          </a:prstGeom>
          <a:solidFill>
            <a:srgbClr val="A7FFA7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defRPr/>
            </a:pPr>
            <a:r>
              <a:rPr lang="es-ES_tradnl" sz="16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MEDITATIO</a:t>
            </a:r>
            <a:endParaRPr lang="es-PE" sz="1600" b="1" kern="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19050" algn="ctr">
              <a:defRPr/>
            </a:pPr>
            <a:r>
              <a:rPr lang="es-ES_tradnl" b="1" kern="0" dirty="0">
                <a:solidFill>
                  <a:srgbClr val="880000"/>
                </a:solidFill>
                <a:ea typeface="Times New Roman" panose="02020603050405020304" pitchFamily="18" charset="0"/>
              </a:rPr>
              <a:t>¿Qué ME dice el texto?</a:t>
            </a:r>
            <a:endParaRPr lang="es-PE" kern="0" dirty="0">
              <a:solidFill>
                <a:srgbClr val="88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1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556875"/>
            <a:ext cx="8107496" cy="5792410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2528469" y="4026362"/>
            <a:ext cx="6145192" cy="161931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ES_tradnl" sz="3200" kern="0" dirty="0" smtClean="0">
                <a:solidFill>
                  <a:schemeClr val="bg1"/>
                </a:solidFill>
                <a:effectLst>
                  <a:glow rad="101600">
                    <a:srgbClr val="00006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° ¿En qué y cómo manifiesto y expreso mi confianza en el Señor? </a:t>
            </a:r>
            <a:r>
              <a:rPr lang="es-PE" sz="3200" kern="0" dirty="0">
                <a:solidFill>
                  <a:schemeClr val="bg1"/>
                </a:solidFill>
                <a:effectLst>
                  <a:glow rad="101600">
                    <a:srgbClr val="00006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¿qué es lo que identifica mi fe en Él? </a:t>
            </a:r>
            <a:endParaRPr lang="es-ES_tradnl" sz="3200" kern="0" dirty="0">
              <a:solidFill>
                <a:schemeClr val="bg1"/>
              </a:solidFill>
              <a:effectLst>
                <a:glow rad="101600">
                  <a:srgbClr val="00006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46115" y="458745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600" b="1" kern="0" dirty="0">
              <a:solidFill>
                <a:srgbClr val="FFFF00"/>
              </a:solidFill>
              <a:effectLst>
                <a:outerShdw blurRad="50800" dist="63500" dir="16200000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2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8" y="554524"/>
            <a:ext cx="8139448" cy="57921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3 Rectángulo"/>
          <p:cNvSpPr/>
          <p:nvPr/>
        </p:nvSpPr>
        <p:spPr>
          <a:xfrm>
            <a:off x="4752304" y="1612718"/>
            <a:ext cx="38369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dirty="0" smtClean="0">
                <a:solidFill>
                  <a:srgbClr val="FFFF00"/>
                </a:solidFill>
                <a:effectLst>
                  <a:glow rad="101600">
                    <a:srgbClr val="00002E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° ¿</a:t>
            </a:r>
            <a:r>
              <a:rPr lang="es-ES_tradnl" sz="3600" dirty="0">
                <a:solidFill>
                  <a:srgbClr val="FFFF00"/>
                </a:solidFill>
                <a:effectLst>
                  <a:glow rad="101600">
                    <a:srgbClr val="00002E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En qué circunstancias experimento la misma sensación y cansancio de Simón, qué cosas desgastan y debilitan mi fe? ¿cuál es el motivo? </a:t>
            </a:r>
            <a:endParaRPr lang="es-PE" sz="3600" dirty="0">
              <a:solidFill>
                <a:srgbClr val="FFFF00"/>
              </a:solidFill>
              <a:effectLst>
                <a:glow rad="101600">
                  <a:srgbClr val="00002E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5" y="547134"/>
            <a:ext cx="8177537" cy="5789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9922" name="Text Box 50"/>
          <p:cNvSpPr txBox="1">
            <a:spLocks noChangeArrowheads="1"/>
          </p:cNvSpPr>
          <p:nvPr/>
        </p:nvSpPr>
        <p:spPr bwMode="auto">
          <a:xfrm>
            <a:off x="5499279" y="1100925"/>
            <a:ext cx="30522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latin typeface="Arial" charset="0"/>
                <a:cs typeface="Times New Roman" pitchFamily="18" charset="0"/>
              </a:rPr>
              <a:t>° ¿</a:t>
            </a: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latin typeface="Arial" charset="0"/>
                <a:cs typeface="Times New Roman" pitchFamily="18" charset="0"/>
              </a:rPr>
              <a:t>Qué aspectos  debo trabajar más en mi fe, para confiar y esperar más en el Señor, para vivir con más convicción lo que el </a:t>
            </a: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latin typeface="Arial" charset="0"/>
                <a:cs typeface="Times New Roman" pitchFamily="18" charset="0"/>
              </a:rPr>
              <a:t>Señor  </a:t>
            </a: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latin typeface="Arial" charset="0"/>
                <a:cs typeface="Times New Roman" pitchFamily="18" charset="0"/>
              </a:rPr>
              <a:t>nos pide</a:t>
            </a: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latin typeface="Arial" charset="0"/>
                <a:cs typeface="Times New Roman" pitchFamily="18" charset="0"/>
              </a:rPr>
              <a:t>?</a:t>
            </a:r>
            <a:endParaRPr lang="es-PE" sz="2800" b="1" dirty="0">
              <a:solidFill>
                <a:srgbClr val="FFFF00"/>
              </a:solidFill>
              <a:effectLst>
                <a:glow rad="101600">
                  <a:srgbClr val="00004C">
                    <a:alpha val="60000"/>
                  </a:srgbClr>
                </a:glo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539588"/>
            <a:ext cx="8150128" cy="58113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2275" y="539588"/>
            <a:ext cx="51129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latin typeface="Arial" charset="0"/>
              </a:rPr>
              <a:t>° En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latin typeface="Arial" charset="0"/>
              </a:rPr>
              <a:t>la práctica, ¿vivo mi vida cristiana como una búsqueda del Señor, como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latin typeface="Arial" charset="0"/>
              </a:rPr>
              <a:t>un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latin typeface="Arial" charset="0"/>
              </a:rPr>
              <a:t>querer vivir lo que el Señor quiere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latin typeface="Arial" charset="0"/>
              </a:rPr>
              <a:t> y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latin typeface="Arial" charset="0"/>
              </a:rPr>
              <a:t>espera de mí? ¿de qué manera le digo al Señor, …porque Tú lo pides…, lo haré…? </a:t>
            </a:r>
            <a:endParaRPr lang="es-ES" sz="2800" b="1" dirty="0">
              <a:solidFill>
                <a:schemeClr val="bg1"/>
              </a:solidFill>
              <a:effectLst>
                <a:outerShdw blurRad="50800" dist="63500" dir="16200000" rotWithShape="0">
                  <a:prstClr val="black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546970"/>
            <a:ext cx="8100811" cy="5834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8 CuadroTexto"/>
          <p:cNvSpPr txBox="1"/>
          <p:nvPr/>
        </p:nvSpPr>
        <p:spPr>
          <a:xfrm>
            <a:off x="622968" y="2609342"/>
            <a:ext cx="3103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EFFB7D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Motivación: El Señor nos llama como aquel primer grupo de pescadores. Únicamente nos pide fe en su palabra. </a:t>
            </a:r>
            <a:endParaRPr lang="es-ES_tradnl" sz="2800" b="1" i="1" dirty="0">
              <a:solidFill>
                <a:srgbClr val="EFFB7D"/>
              </a:solidFill>
              <a:effectLst>
                <a:glow rad="63500">
                  <a:srgbClr val="3A1D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5794765" y="2255219"/>
            <a:ext cx="28462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EFFB7D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Nuestra tarea y misión sólo puede tener éxito si confiamos en Jesús,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 smtClean="0">
                <a:solidFill>
                  <a:srgbClr val="EFFB7D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si buscamos el encuentro personal con él en la oración.</a:t>
            </a:r>
            <a:endParaRPr lang="es-ES_tradnl" sz="2800" b="1" i="1" dirty="0">
              <a:solidFill>
                <a:srgbClr val="EFFB7D"/>
              </a:solidFill>
              <a:effectLst>
                <a:glow rad="63500">
                  <a:srgbClr val="3A1D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606576" y="585607"/>
            <a:ext cx="3120200" cy="929405"/>
          </a:xfrm>
          <a:prstGeom prst="roundRect">
            <a:avLst>
              <a:gd name="adj" fmla="val 16667"/>
            </a:avLst>
          </a:prstGeom>
          <a:solidFill>
            <a:srgbClr val="A7FFA7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defRPr/>
            </a:pPr>
            <a:r>
              <a:rPr lang="es-ES_tradnl" sz="1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ORATIO</a:t>
            </a:r>
            <a:endParaRPr lang="es-PE" sz="1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defRPr/>
            </a:pPr>
            <a:r>
              <a:rPr lang="es-ES_tradnl" b="1" kern="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sz="2800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7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arena y 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3" y="515156"/>
            <a:ext cx="8119232" cy="58341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05597" y="1947977"/>
            <a:ext cx="5243539" cy="1446550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400" b="1" spc="300" dirty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221100"/>
                  </a:glow>
                </a:effectLst>
              </a:rPr>
              <a:t>“¡Rema mar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400" b="1" spc="300" dirty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221100"/>
                  </a:glow>
                </a:effectLst>
              </a:rPr>
              <a:t> Adentro!”</a:t>
            </a:r>
            <a:endParaRPr lang="es-PE" sz="4400" b="1" spc="300" dirty="0">
              <a:ln w="11430" cmpd="sng">
                <a:solidFill>
                  <a:srgbClr val="00CC99">
                    <a:tint val="1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rgbClr val="221100"/>
                </a:glo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21476" y="5889123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Cantos sugeridos: Pescador de hombres.</a:t>
            </a:r>
            <a:endParaRPr lang="es-PE" sz="24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9612" y="544114"/>
            <a:ext cx="8119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srgbClr val="FFFF00"/>
                </a:solidFill>
                <a:effectLst>
                  <a:glow rad="63500">
                    <a:srgbClr val="00003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Ambientación: Representamos la arena y el mar. Sobre la arena, en papelitos, los nombres de cada participante; y en el mar un cartel que diga:</a:t>
            </a:r>
            <a:endParaRPr lang="es-PE" sz="2400" dirty="0">
              <a:solidFill>
                <a:srgbClr val="FFFF00"/>
              </a:solidFill>
              <a:effectLst>
                <a:glow rad="63500">
                  <a:srgbClr val="00003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FFFF00"/>
              </a:solidFill>
              <a:effectLst>
                <a:glow rad="63500">
                  <a:srgbClr val="00003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6 Cinta perforada"/>
          <p:cNvSpPr/>
          <p:nvPr/>
        </p:nvSpPr>
        <p:spPr>
          <a:xfrm>
            <a:off x="4028315" y="4800235"/>
            <a:ext cx="1081825" cy="50586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FF0000"/>
                </a:solidFill>
              </a:rPr>
              <a:t>EVA</a:t>
            </a:r>
            <a:endParaRPr lang="es-PE" sz="1200" dirty="0">
              <a:solidFill>
                <a:srgbClr val="FF0000"/>
              </a:solidFill>
            </a:endParaRPr>
          </a:p>
        </p:txBody>
      </p:sp>
      <p:sp>
        <p:nvSpPr>
          <p:cNvPr id="9" name="8 Cinta perforada"/>
          <p:cNvSpPr/>
          <p:nvPr/>
        </p:nvSpPr>
        <p:spPr>
          <a:xfrm>
            <a:off x="6690589" y="5218410"/>
            <a:ext cx="1467814" cy="677659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srgbClr val="FF0000"/>
                </a:solidFill>
              </a:rPr>
              <a:t>Carlota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0" name="9 Cinta perforada"/>
          <p:cNvSpPr/>
          <p:nvPr/>
        </p:nvSpPr>
        <p:spPr>
          <a:xfrm>
            <a:off x="1705597" y="4062113"/>
            <a:ext cx="1491313" cy="660957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srgbClr val="FF0000"/>
                </a:solidFill>
              </a:rPr>
              <a:t>ALEXANDRA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1" name="10 Cinta perforada"/>
          <p:cNvSpPr/>
          <p:nvPr/>
        </p:nvSpPr>
        <p:spPr>
          <a:xfrm>
            <a:off x="6242509" y="4150198"/>
            <a:ext cx="1452631" cy="554909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FF0000"/>
                </a:solidFill>
              </a:rPr>
              <a:t>Francisco</a:t>
            </a:r>
            <a:endParaRPr lang="es-PE" sz="1200" dirty="0">
              <a:solidFill>
                <a:srgbClr val="FF0000"/>
              </a:solidFill>
            </a:endParaRPr>
          </a:p>
        </p:txBody>
      </p:sp>
      <p:sp>
        <p:nvSpPr>
          <p:cNvPr id="12" name="11 Cinta perforada"/>
          <p:cNvSpPr/>
          <p:nvPr/>
        </p:nvSpPr>
        <p:spPr>
          <a:xfrm>
            <a:off x="1009474" y="5218408"/>
            <a:ext cx="1875755" cy="663567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rgbClr val="FF0000"/>
                </a:solidFill>
              </a:rPr>
              <a:t>ALEJANDRO</a:t>
            </a:r>
            <a:endParaRPr lang="es-P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7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2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7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2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700"/>
                            </p:stCondLst>
                            <p:childTnLst>
                              <p:par>
                                <p:cTn id="10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sultado de imagen para Evangelio de Hoy: la pesc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4" y="552182"/>
            <a:ext cx="8112661" cy="5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5482544"/>
            <a:ext cx="7290129" cy="87450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contourW="31750">
              <a:contourClr>
                <a:srgbClr val="2F3238"/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s-ES_tradnl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</a:rPr>
              <a:t>    Luego de un tiempo de oración personal, compartimos en grupos nuestra oración (o todos juntos)</a:t>
            </a:r>
            <a:endParaRPr lang="es-PE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9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bebe rez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" y="528910"/>
            <a:ext cx="8228571" cy="58718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7547" y="316117"/>
            <a:ext cx="426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44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3200" b="1" i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Salmo</a:t>
            </a:r>
            <a:r>
              <a:rPr lang="ca-ES" sz="32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137</a:t>
            </a:r>
            <a:r>
              <a:rPr lang="ca-E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ca-ES" sz="4400" b="1" i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09351" y="1750482"/>
            <a:ext cx="320961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3200" i="1" dirty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doy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gracias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Señor, de todo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corazón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;</a:t>
            </a:r>
            <a:b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delante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de los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ángeles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tocaré para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ti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me 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postraré hacia tu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santuario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67671" y="1941360"/>
            <a:ext cx="229187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Delante de los ángeles</a:t>
            </a:r>
            <a:br>
              <a:rPr lang="es-ES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es-ES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tocaré para ti, Señor.</a:t>
            </a:r>
            <a:endParaRPr lang="ca-ES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"/>
          <a:stretch/>
        </p:blipFill>
        <p:spPr bwMode="auto">
          <a:xfrm>
            <a:off x="503583" y="516835"/>
            <a:ext cx="8151020" cy="58338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8123" y="516835"/>
            <a:ext cx="39709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200" i="1" dirty="0">
                <a:solidFill>
                  <a:srgbClr val="FFFFFF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  <a:latin typeface="Calibri" pitchFamily="34" charset="0"/>
                <a:cs typeface="Times New Roman" pitchFamily="18" charset="0"/>
              </a:rPr>
              <a:t>Daré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  <a:latin typeface="Calibri" pitchFamily="34" charset="0"/>
                <a:cs typeface="Times New Roman" pitchFamily="18" charset="0"/>
              </a:rPr>
              <a:t>gracias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  <a:latin typeface="Calibri" pitchFamily="34" charset="0"/>
                <a:cs typeface="Times New Roman" pitchFamily="18" charset="0"/>
              </a:rPr>
              <a:t> a tu nombre por tu misericordia y tu lealtad, porque tu promesa supera a tu fama; cuando te </a:t>
            </a:r>
            <a:r>
              <a:rPr lang="ca-ES" sz="2800" b="1" i="1" dirty="0" smtClean="0">
                <a:solidFill>
                  <a:srgbClr val="FFFFFF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  <a:latin typeface="Calibri" pitchFamily="34" charset="0"/>
                <a:cs typeface="Times New Roman" pitchFamily="18" charset="0"/>
              </a:rPr>
              <a:t> invoqué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  <a:latin typeface="Calibri" pitchFamily="34" charset="0"/>
                <a:cs typeface="Times New Roman" pitchFamily="18" charset="0"/>
              </a:rPr>
              <a:t>, me escuchaste, aumentaste el valor en mi alma.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583" y="5136691"/>
            <a:ext cx="52617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dirty="0">
                <a:solidFill>
                  <a:srgbClr val="00B0F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3200" dirty="0">
                <a:solidFill>
                  <a:srgbClr val="00B0F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Delante de los ángeles</a:t>
            </a:r>
            <a:br>
              <a:rPr lang="es-ES" sz="3200" dirty="0">
                <a:solidFill>
                  <a:srgbClr val="00B0F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es-ES" sz="3200" dirty="0">
                <a:solidFill>
                  <a:srgbClr val="00B0F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tocaré para ti, Señor.</a:t>
            </a:r>
            <a:endParaRPr lang="ca-ES" sz="3200" dirty="0">
              <a:solidFill>
                <a:srgbClr val="00B0F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una joven madre gestante rez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1" y="535801"/>
            <a:ext cx="8088970" cy="58134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24131" y="441672"/>
            <a:ext cx="43585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600" i="1" dirty="0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ca-ES" sz="3200" b="1" i="1" dirty="0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Que te den </a:t>
            </a:r>
            <a:r>
              <a:rPr lang="ca-ES" sz="3200" b="1" i="1" dirty="0" err="1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gracias</a:t>
            </a:r>
            <a:r>
              <a:rPr lang="ca-ES" sz="3200" b="1" i="1" dirty="0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, Señor,  los </a:t>
            </a:r>
            <a:r>
              <a:rPr lang="ca-ES" sz="3200" b="1" i="1" dirty="0" err="1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reyes</a:t>
            </a:r>
            <a:r>
              <a:rPr lang="ca-ES" sz="3200" b="1" i="1" dirty="0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de la </a:t>
            </a:r>
            <a:r>
              <a:rPr lang="ca-ES" sz="3200" b="1" i="1" dirty="0" err="1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tierra</a:t>
            </a:r>
            <a:r>
              <a:rPr lang="ca-ES" sz="3200" b="1" i="1" dirty="0" smtClean="0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, al </a:t>
            </a:r>
            <a:r>
              <a:rPr lang="ca-ES" sz="3200" b="1" i="1" dirty="0" err="1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escuchar</a:t>
            </a:r>
            <a:r>
              <a:rPr lang="ca-ES" sz="3200" b="1" i="1" dirty="0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las </a:t>
            </a:r>
            <a:r>
              <a:rPr lang="ca-ES" sz="3200" b="1" i="1" dirty="0" err="1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palabras</a:t>
            </a:r>
            <a:r>
              <a:rPr lang="ca-ES" sz="3200" b="1" i="1" dirty="0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de tu boca; canten  los </a:t>
            </a:r>
            <a:r>
              <a:rPr lang="ca-ES" sz="3200" b="1" i="1" dirty="0" err="1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caminos</a:t>
            </a:r>
            <a:r>
              <a:rPr lang="ca-ES" sz="3200" b="1" i="1" dirty="0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del Señor, porque la gloria del Señor es </a:t>
            </a:r>
            <a:r>
              <a:rPr lang="ca-ES" sz="3200" b="1" i="1" dirty="0" err="1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grande</a:t>
            </a:r>
            <a:r>
              <a:rPr lang="ca-ES" sz="3200" b="1" i="1" dirty="0">
                <a:solidFill>
                  <a:srgbClr val="FFFFFF"/>
                </a:solidFill>
                <a:effectLst>
                  <a:glow rad="63500">
                    <a:srgbClr val="2A1500"/>
                  </a:glow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8506" y="4224023"/>
            <a:ext cx="229136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Delante de los ángeles</a:t>
            </a:r>
            <a:br>
              <a:rPr 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tocaré para ti, Señor.</a:t>
            </a:r>
            <a:endParaRPr lang="ca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sultado de imagen para anciano rezando la 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1" y="546567"/>
            <a:ext cx="8137964" cy="57947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308513" y="546567"/>
            <a:ext cx="416578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 Tu </a:t>
            </a:r>
            <a:r>
              <a:rPr lang="ca-ES" sz="3600" i="1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derecha</a:t>
            </a:r>
            <a:r>
              <a:rPr lang="ca-ES" sz="3600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m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e salva</a:t>
            </a:r>
            <a:r>
              <a:rPr lang="ca-ES" sz="3200" b="1" i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. El 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Señor </a:t>
            </a:r>
            <a:r>
              <a:rPr lang="ca-ES" sz="3200" b="1" i="1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completará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sus </a:t>
            </a:r>
            <a:r>
              <a:rPr lang="ca-ES" sz="3200" b="1" i="1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favores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conmigo</a:t>
            </a:r>
            <a:r>
              <a:rPr lang="ca-ES" sz="3200" b="1" i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; 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Señor, tu misericordia es eterna, no abandones la obra de tus manos.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0881" y="5676415"/>
            <a:ext cx="77871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Delante de los 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ángeles tocaré 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para ti, Señor.</a:t>
            </a:r>
            <a:endParaRPr lang="ca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8708" r="6118" b="10164"/>
          <a:stretch/>
        </p:blipFill>
        <p:spPr>
          <a:xfrm>
            <a:off x="520700" y="519460"/>
            <a:ext cx="8108145" cy="5855582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8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0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73100" y="1426751"/>
            <a:ext cx="3937537" cy="442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s-ES_tradnl" sz="2000" b="1" dirty="0" smtClean="0">
                <a:solidFill>
                  <a:srgbClr val="C00000"/>
                </a:solidFill>
                <a:latin typeface="Tekton Pro" panose="020F0603020208020904" pitchFamily="34" charset="0"/>
              </a:rPr>
              <a:t>Motivación: Simón dio testimonio de su buena disposición y su fidelidad; San Vicente admira las mismas actitudes en el padre Claudio </a:t>
            </a:r>
            <a:r>
              <a:rPr lang="es-ES_tradnl" sz="2000" b="1" dirty="0" err="1" smtClean="0">
                <a:solidFill>
                  <a:srgbClr val="C00000"/>
                </a:solidFill>
                <a:latin typeface="Tekton Pro" panose="020F0603020208020904" pitchFamily="34" charset="0"/>
              </a:rPr>
              <a:t>Dufour</a:t>
            </a:r>
            <a:r>
              <a:rPr lang="es-ES_tradnl" sz="2000" b="1" dirty="0" smtClean="0">
                <a:solidFill>
                  <a:srgbClr val="C00000"/>
                </a:solidFill>
                <a:latin typeface="Tekton Pro" panose="020F0603020208020904" pitchFamily="34" charset="0"/>
              </a:rPr>
              <a:t>, </a:t>
            </a:r>
            <a:r>
              <a:rPr lang="es-PE" sz="2000" b="1" dirty="0">
                <a:solidFill>
                  <a:srgbClr val="C00000"/>
                </a:solidFill>
                <a:latin typeface="Tekton Pro" panose="020F0603020208020904" pitchFamily="34" charset="0"/>
              </a:rPr>
              <a:t>y además le pide rogar a Dios para estar seguro de su voluntad, para hacer siempre lo que el Señor diga</a:t>
            </a:r>
            <a:r>
              <a:rPr lang="es-PE" sz="2000" b="1" dirty="0" smtClean="0">
                <a:solidFill>
                  <a:srgbClr val="C00000"/>
                </a:solidFill>
                <a:latin typeface="Tekton Pro" panose="020F0603020208020904" pitchFamily="34" charset="0"/>
              </a:rPr>
              <a:t>:</a:t>
            </a:r>
          </a:p>
          <a:p>
            <a:pPr algn="ctr">
              <a:defRPr/>
            </a:pPr>
            <a:r>
              <a:rPr lang="es-PE" sz="2000" b="1" i="1" dirty="0" smtClean="0">
                <a:solidFill>
                  <a:srgbClr val="C00000"/>
                </a:solidFill>
                <a:latin typeface="Tekton Pro" panose="020F0603020208020904" pitchFamily="34" charset="0"/>
              </a:rPr>
              <a:t>“Las </a:t>
            </a:r>
            <a:r>
              <a:rPr lang="es-PE" sz="2000" b="1" i="1" dirty="0">
                <a:solidFill>
                  <a:srgbClr val="C00000"/>
                </a:solidFill>
                <a:latin typeface="Tekton Pro" panose="020F0603020208020904" pitchFamily="34" charset="0"/>
              </a:rPr>
              <a:t>cartas que de usted recibo me dan siempre un gran consuelo, al ver la buena disposición que Dios le da para con los esclavos y los forzados, que es una gracia tan preciosa que no creo que haya otra mayor en la tierra</a:t>
            </a:r>
            <a:r>
              <a:rPr lang="es-PE" sz="2000" b="1" i="1" dirty="0" smtClean="0">
                <a:solidFill>
                  <a:srgbClr val="C00000"/>
                </a:solidFill>
                <a:latin typeface="Tekton Pro" panose="020F0603020208020904" pitchFamily="34" charset="0"/>
              </a:rPr>
              <a:t>;</a:t>
            </a:r>
            <a:endParaRPr lang="es-PE" sz="2000" b="1" dirty="0">
              <a:solidFill>
                <a:srgbClr val="C00000"/>
              </a:solidFill>
              <a:latin typeface="Tekton Pro" panose="020F0603020208020904" pitchFamily="34" charset="0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755555" y="5229200"/>
            <a:ext cx="7656533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endParaRPr lang="es-PE" sz="28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101600">
                  <a:srgbClr val="1F497D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redondeado 12"/>
          <p:cNvSpPr>
            <a:spLocks noChangeArrowheads="1"/>
          </p:cNvSpPr>
          <p:nvPr/>
        </p:nvSpPr>
        <p:spPr bwMode="auto">
          <a:xfrm>
            <a:off x="520700" y="542367"/>
            <a:ext cx="3017212" cy="659985"/>
          </a:xfrm>
          <a:prstGeom prst="roundRect">
            <a:avLst>
              <a:gd name="adj" fmla="val 16667"/>
            </a:avLst>
          </a:prstGeom>
          <a:solidFill>
            <a:srgbClr val="8FFF8F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defRPr/>
            </a:pPr>
            <a:r>
              <a:rPr lang="es-ES_tradnl" sz="1400" b="1" kern="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CONTEMPLATIO</a:t>
            </a:r>
            <a:endParaRPr lang="es-PE" sz="1400" kern="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defRPr/>
            </a:pPr>
            <a:r>
              <a:rPr lang="es-ES_tradnl" sz="1600" b="1" kern="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me lleva a hacer el texto?</a:t>
            </a:r>
            <a:endParaRPr lang="es-PE" sz="2400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46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0" y="540912"/>
            <a:ext cx="8112536" cy="5821252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142445" y="553790"/>
            <a:ext cx="5473521" cy="394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i="1" kern="0" dirty="0" smtClean="0">
                <a:solidFill>
                  <a:schemeClr val="bg1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Tekton Pro" pitchFamily="34" charset="0"/>
              </a:rPr>
              <a:t>esto </a:t>
            </a:r>
            <a:r>
              <a:rPr lang="es-PE" sz="2400" i="1" kern="0" dirty="0">
                <a:solidFill>
                  <a:schemeClr val="bg1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Tekton Pro" pitchFamily="34" charset="0"/>
              </a:rPr>
              <a:t>me obliga a darle gracias a Dios con un doble sentimiento de gratitud al ver la fidelidad de su corazón, que se dobla o se ensancha según la voluntad divina. Pues bien, como el servicio a esas pobres gentes es una vocación extraordinaria, hay que examinarla bien y rogar a Dios que nos dé a conocer si está usted llamado a ella; le pido que así lo haga por su parte  y  yo procuraré hacerlo por la mía, no porque dude de su decisión, sino para asegurarnos más de lo que Dios quiere”. </a:t>
            </a:r>
            <a:r>
              <a:rPr lang="es-PE" sz="2400" i="1" kern="0" dirty="0" smtClean="0">
                <a:solidFill>
                  <a:schemeClr val="bg1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Tekton Pro" pitchFamily="34" charset="0"/>
              </a:rPr>
              <a:t>                                                         </a:t>
            </a:r>
            <a:r>
              <a:rPr lang="es-PE" sz="2000" i="1" kern="0" dirty="0" smtClean="0">
                <a:solidFill>
                  <a:schemeClr val="bg1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Tekton Pro" pitchFamily="34" charset="0"/>
              </a:rPr>
              <a:t>(</a:t>
            </a:r>
            <a:r>
              <a:rPr lang="es-PE" sz="2000" i="1" kern="0" dirty="0">
                <a:solidFill>
                  <a:schemeClr val="bg1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Tekton Pro" pitchFamily="34" charset="0"/>
              </a:rPr>
              <a:t>III, 444</a:t>
            </a:r>
            <a:r>
              <a:rPr lang="es-PE" sz="2000" i="1" kern="0" dirty="0" smtClean="0">
                <a:solidFill>
                  <a:schemeClr val="bg1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Tekton Pro" pitchFamily="34" charset="0"/>
              </a:rPr>
              <a:t>)</a:t>
            </a:r>
            <a:endParaRPr lang="es-PE" sz="2000" kern="0" dirty="0">
              <a:solidFill>
                <a:schemeClr val="bg1"/>
              </a:solidFill>
              <a:effectLst>
                <a:outerShdw blurRad="50800" dist="88900" algn="l" rotWithShape="0">
                  <a:prstClr val="black"/>
                </a:outerShd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3" y="512457"/>
            <a:ext cx="8109527" cy="5861449"/>
          </a:xfrm>
          <a:prstGeom prst="rect">
            <a:avLst/>
          </a:prstGeom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33333" y="684694"/>
            <a:ext cx="49401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Tenemos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delante de nosotros un inmenso mar que es el mismo clamor de la gente que necesita de Dios. Nosotros estamos en la orilla con nuestra barca llena de incertidumbres. </a:t>
            </a:r>
            <a:endParaRPr lang="es-PE" sz="2800" b="1" dirty="0" smtClean="0">
              <a:solidFill>
                <a:srgbClr val="FFFFFF"/>
              </a:solidFill>
              <a:effectLst>
                <a:glow rad="101600">
                  <a:srgbClr val="2D2DB9">
                    <a:lumMod val="50000"/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53853" y="4361628"/>
            <a:ext cx="693856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El </a:t>
            </a:r>
            <a:r>
              <a:rPr lang="es-PE" sz="2800" b="1" dirty="0"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Señor nos </a:t>
            </a:r>
            <a:r>
              <a:rPr lang="es-PE" sz="2800" b="1" dirty="0" smtClean="0"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dice: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“</a:t>
            </a:r>
            <a:r>
              <a:rPr lang="es-PE" sz="2800" b="1" dirty="0"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Rema mar adentro”.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¿cuál es mi disposición?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¿estoy preparado </a:t>
            </a:r>
            <a:r>
              <a:rPr lang="es-PE" sz="2800" b="1" dirty="0" smtClean="0"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para </a:t>
            </a:r>
            <a:r>
              <a:rPr lang="es-PE" sz="2800" b="1" dirty="0"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entrar a ese gran mar?</a:t>
            </a:r>
            <a:endParaRPr lang="es-ES" sz="2800" b="1" dirty="0">
              <a:solidFill>
                <a:srgbClr val="FFFF7D"/>
              </a:solidFill>
              <a:effectLst>
                <a:glow rad="101600">
                  <a:srgbClr val="2D2DB9">
                    <a:lumMod val="50000"/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4" y="527240"/>
            <a:ext cx="8149285" cy="583492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094664" y="527240"/>
            <a:ext cx="55737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Señor Jesús,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ven en nuestra ayuda,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y ayúdanos a echar las redes en tu Nombre,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para que así Tú puedas seguir manifestando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tu amor y tu misericordia,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atrayendo a muchos a tu encuentro,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dándole tu gracia y tu bendición,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siendo Tú el sentido de sus vidas,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con tu gracia, tu amor y tu perdón.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Hoy nuevamente, 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danos la gracia de actuar en tu Nombre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para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que sigas tocando los corazones,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haciendo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que muchos te conozcan y te sigan,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encontrando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en ti el sentido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pleno y total de sus vidas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 Así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sea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</a:t>
            </a:r>
            <a:endParaRPr lang="es-PE" sz="2000" dirty="0"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3559" y="527240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Oración final </a:t>
            </a:r>
            <a:endParaRPr lang="es-P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9" y="517162"/>
            <a:ext cx="8140888" cy="5819244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00702" y="6427113"/>
            <a:ext cx="5126225" cy="430887"/>
          </a:xfrm>
          <a:prstGeom prst="rect">
            <a:avLst/>
          </a:prstGeom>
          <a:solidFill>
            <a:srgbClr val="36723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</a:t>
            </a:r>
            <a:r>
              <a:rPr lang="es-PE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Dios te lla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0425"/>
          <a:stretch/>
        </p:blipFill>
        <p:spPr bwMode="auto">
          <a:xfrm>
            <a:off x="477546" y="540912"/>
            <a:ext cx="8189935" cy="58341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4082602" y="754256"/>
            <a:ext cx="3661878" cy="445343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itchFamily="34" charset="0"/>
              </a:rPr>
              <a:t>AMBIENTACIÓN: 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713393" y="1541732"/>
            <a:ext cx="4700789" cy="219958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Tekton Pro" pitchFamily="34" charset="0"/>
              </a:rPr>
              <a:t>Dios </a:t>
            </a:r>
            <a:r>
              <a:rPr lang="es-PE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Tekton Pro" pitchFamily="34" charset="0"/>
              </a:rPr>
              <a:t>es el que llama y encarga una misión. El llamado se da cuenta de que también es Él quien sostiene y da fuerzas para llevar la tarea adelante</a:t>
            </a:r>
            <a:r>
              <a:rPr lang="es-PE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Tekton Pro" pitchFamily="34" charset="0"/>
              </a:rPr>
              <a:t>.</a:t>
            </a:r>
            <a:endParaRPr lang="es-ES_tradnl" sz="2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" y="543595"/>
            <a:ext cx="8089186" cy="58185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16183" y="2274000"/>
            <a:ext cx="54783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En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tu Nombre, porque Tú lo pides,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                           echaré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las redes…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anunciaré tu Palabra…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buscaré perdonar como Tú…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amaré hasta el final…,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como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Tú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buscaré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al que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está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alejado de ti…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buscaré reconciliarme contigo…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buscaré ser fiel como lo eres Tú…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daré todo de mí, </a:t>
            </a:r>
            <a:endParaRPr lang="es-PE" sz="2400" b="1" i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para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 Light" panose="020B0502040204020203" pitchFamily="34" charset="0"/>
              </a:rPr>
              <a:t>que te conozcan y te sigan…</a:t>
            </a: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48314" y="472317"/>
            <a:ext cx="2920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pc="50" dirty="0" smtClean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1.- Oración </a:t>
            </a:r>
            <a:r>
              <a:rPr lang="es-ES_tradnl" sz="2400" b="1" spc="50" dirty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inicial</a:t>
            </a:r>
            <a:endParaRPr lang="es-PE" sz="2400" b="1" spc="50" dirty="0">
              <a:ln w="13500">
                <a:solidFill>
                  <a:srgbClr val="00CC99">
                    <a:shade val="2500"/>
                    <a:alpha val="65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0" y="477273"/>
            <a:ext cx="8341775" cy="593640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03009" y="3094998"/>
            <a:ext cx="69159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2A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s-PE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2A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haré de mi vida, un sacrificio de alabanza a ti… </a:t>
            </a:r>
            <a:r>
              <a:rPr lang="es-PE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2A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                                buscaré </a:t>
            </a:r>
            <a:r>
              <a:rPr lang="es-PE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2A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el Reino de Dios y su justicia…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2A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te seguiré incondicionalmente</a:t>
            </a:r>
            <a:r>
              <a:rPr lang="es-PE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2A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32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hablaré de ti, sin tener miedo…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32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daré testimonio del amor que nos tienes…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32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iré donde me mandes, haré lo que me pidas…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32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buscaré ser reflejo vivo de tu amor</a:t>
            </a:r>
            <a:r>
              <a:rPr lang="es-PE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32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32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AMÉN</a:t>
            </a: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2A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3" y="559318"/>
            <a:ext cx="8197127" cy="58028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04575" y="673125"/>
            <a:ext cx="4185633" cy="5387102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s-ES_tradnl" sz="28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Motivación: En los dos domingos precedentes hemos visto a Jesús  iniciar su actividad en Galilea, donde se presenta a sus paisanos y adquiere fama enseñando y </a:t>
            </a:r>
            <a:r>
              <a:rPr lang="es-ES_tradnl" sz="2800" b="1" i="1" dirty="0">
                <a:solidFill>
                  <a:srgbClr val="FFFF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curando. Ahora ya está el terreno preparado para que Pedro y los primeros discípulos respondan a su </a:t>
            </a:r>
            <a:r>
              <a:rPr lang="es-ES_tradnl" sz="28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llamada.</a:t>
            </a:r>
          </a:p>
          <a:p>
            <a:pPr marL="0" indent="0" algn="r">
              <a:buFontTx/>
              <a:buNone/>
            </a:pPr>
            <a:r>
              <a:rPr lang="es-CO" sz="2800" b="1" i="1" dirty="0">
                <a:solidFill>
                  <a:srgbClr val="FFFF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Escuchemos:</a:t>
            </a:r>
          </a:p>
          <a:p>
            <a:pPr marL="0" indent="0" algn="r">
              <a:buFontTx/>
              <a:buNone/>
            </a:pPr>
            <a:r>
              <a:rPr lang="es-CO" sz="28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s-ES_tradnl" sz="28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marL="0" indent="0" algn="r">
              <a:buNone/>
            </a:pPr>
            <a:endParaRPr lang="es-PE" sz="2800" b="1" dirty="0">
              <a:solidFill>
                <a:srgbClr val="FFFF00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542154" y="595851"/>
            <a:ext cx="3913937" cy="704850"/>
          </a:xfrm>
          <a:prstGeom prst="roundRect">
            <a:avLst>
              <a:gd name="adj" fmla="val 16667"/>
            </a:avLst>
          </a:prstGeom>
          <a:solidFill>
            <a:srgbClr val="6EFA0E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LECTIO</a:t>
            </a:r>
            <a:endParaRPr lang="es-PE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dice el texto? Lucas </a:t>
            </a:r>
            <a:r>
              <a:rPr lang="es-ES_tradn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 1-11</a:t>
            </a:r>
            <a:endParaRPr lang="es-ES_tradnl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endParaRPr lang="es-PE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3" y="506605"/>
            <a:ext cx="8202672" cy="58567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Rectángulo"/>
          <p:cNvSpPr/>
          <p:nvPr/>
        </p:nvSpPr>
        <p:spPr>
          <a:xfrm>
            <a:off x="683568" y="506605"/>
            <a:ext cx="245887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Lucas  </a:t>
            </a:r>
            <a:r>
              <a:rPr lang="es-PE" sz="36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5, 1 – 11.</a:t>
            </a:r>
            <a:endParaRPr lang="es-PE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851032" y="1057014"/>
            <a:ext cx="77778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aquel tiempo, la gente se agolpaba alrededor de Jesús para oír la palabra de Dios, estando él a orillas del lago de </a:t>
            </a:r>
            <a:r>
              <a:rPr lang="es-PE" sz="2800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Genesaret</a:t>
            </a:r>
            <a:r>
              <a:rPr lang="es-PE" sz="28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05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582866"/>
            <a:ext cx="8107208" cy="5792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716331" y="582866"/>
            <a:ext cx="77048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00007A">
                      <a:alpha val="40000"/>
                    </a:srgbClr>
                  </a:glow>
                  <a:outerShdw blurRad="38100" dist="38100" dir="2700000" algn="tl">
                    <a:schemeClr val="accent6">
                      <a:lumMod val="50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Desde allí vio dos barcas que estaban junto a la orilla; los pescadores habían desembarcado y estaban lavando las redes. 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00007A">
                    <a:alpha val="40000"/>
                  </a:srgbClr>
                </a:glow>
                <a:outerShdw blurRad="38100" dist="38100" dir="2700000" algn="tl">
                  <a:schemeClr val="accent6">
                    <a:lumMod val="50000"/>
                  </a:scheme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5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1795</Words>
  <Application>Microsoft Office PowerPoint</Application>
  <PresentationFormat>Presentación en pantalla (4:3)</PresentationFormat>
  <Paragraphs>128</Paragraphs>
  <Slides>39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39</vt:i4>
      </vt:variant>
    </vt:vector>
  </HeadingPairs>
  <TitlesOfParts>
    <vt:vector size="60" baseType="lpstr">
      <vt:lpstr>Arial Unicode MS</vt:lpstr>
      <vt:lpstr>AR CENA</vt:lpstr>
      <vt:lpstr>Arial</vt:lpstr>
      <vt:lpstr>Arial Narrow</vt:lpstr>
      <vt:lpstr>Arial Rounded MT Bold</vt:lpstr>
      <vt:lpstr>Berlin Sans FB Demi</vt:lpstr>
      <vt:lpstr>Calibri</vt:lpstr>
      <vt:lpstr>Comic Sans MS</vt:lpstr>
      <vt:lpstr>Georgia</vt:lpstr>
      <vt:lpstr>Kristen ITC</vt:lpstr>
      <vt:lpstr>Poor Richard</vt:lpstr>
      <vt:lpstr>Segoe UI Light</vt:lpstr>
      <vt:lpstr>Tekton Pro</vt:lpstr>
      <vt:lpstr>Times</vt:lpstr>
      <vt:lpstr>Times New Roman</vt:lpstr>
      <vt:lpstr>Wingdings</vt:lpstr>
      <vt:lpstr>Diseño predeterminado</vt:lpstr>
      <vt:lpstr>En blanco</vt:lpstr>
      <vt:lpstr>1_Diseño predeterminado</vt:lpstr>
      <vt:lpstr>Default Design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108</cp:revision>
  <dcterms:created xsi:type="dcterms:W3CDTF">2016-02-01T21:32:29Z</dcterms:created>
  <dcterms:modified xsi:type="dcterms:W3CDTF">2019-02-04T17:30:51Z</dcterms:modified>
</cp:coreProperties>
</file>