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46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6" r:id="rId32"/>
    <p:sldId id="287" r:id="rId33"/>
    <p:sldId id="288" r:id="rId34"/>
    <p:sldId id="289" r:id="rId35"/>
    <p:sldId id="284" r:id="rId36"/>
    <p:sldId id="291" r:id="rId37"/>
    <p:sldId id="292" r:id="rId38"/>
    <p:sldId id="293" r:id="rId39"/>
    <p:sldId id="294" r:id="rId40"/>
    <p:sldId id="295" r:id="rId41"/>
    <p:sldId id="297" r:id="rId42"/>
    <p:sldId id="299" r:id="rId43"/>
    <p:sldId id="309" r:id="rId44"/>
    <p:sldId id="310" r:id="rId45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A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2B69C-B536-4F7B-B9B4-A90FDCCFB8B4}" type="datetimeFigureOut">
              <a:rPr lang="es-PE" smtClean="0"/>
              <a:t>25/12/2018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86243-75C5-4866-9D47-EB09ABAD6B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122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C4E2-147C-45EA-8252-E0EBA63FEB2D}" type="slidenum">
              <a:rPr lang="es-PE" smtClean="0">
                <a:solidFill>
                  <a:prstClr val="black"/>
                </a:solidFill>
              </a:rPr>
              <a:pPr/>
              <a:t>5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00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C4E2-147C-45EA-8252-E0EBA63FEB2D}" type="slidenum">
              <a:rPr lang="es-PE" smtClean="0">
                <a:solidFill>
                  <a:prstClr val="black"/>
                </a:solidFill>
              </a:rPr>
              <a:pPr/>
              <a:t>6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22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90F93-EACA-4EEA-B772-5C0AAE7D822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2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3DD66-B8E7-4E61-B3B5-8BD1191F887A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06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B7D40-7071-47A2-9620-A75D168F06A0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36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B8B5D-CA1E-4BB7-A197-B52298FE1EB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41294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71788-1D50-475C-841B-B655F3D7EF1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94022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A0FC5-C7EA-4D8E-8F98-90E7EBEAD36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986385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2B552-CC32-4720-92C7-E39E7604AF4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73026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44FFD-90F6-4FEE-B139-5648B63458A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547483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3E76E-15FA-485D-B667-4EDA9A2C2E3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25265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18169-2B82-40B1-9DB4-971EE8DF122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63190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CAC73-39B6-43B7-B520-660484DD4B6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67370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D223C-4915-4F3A-9989-430322711B3A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40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C89E3-C41F-44FF-85B1-CE4D9D10FCB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95972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5825A-D202-45B2-92A9-434A36DF51E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2399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D9200-909E-407A-99C0-44A597A4BA3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48657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F2E9E-4DB6-4F7E-808D-45D85C93E216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76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C5AFB-F324-4E4B-B9B1-2F22A7B0A037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96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99611-5E57-4286-8FAC-2D9D9E851E25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3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0ADCF-155B-4500-A530-91B1D6CC9C21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829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489C9-9D71-495B-8601-E1B8F7F50C2B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156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F4E35-C87A-49C2-B3B5-3187E786E69B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54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459E7-66F0-43D4-A0F5-5EB2BEEEEF58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35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9DA0C-3822-4A91-B4C9-C90CC3631F6D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786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480D4-3DEA-4C4E-820D-1C167AFC611A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457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C446E-E575-467A-8E11-44FCB17C7F9D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2084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A09E5-6A61-4142-9D67-906D35F0E3DA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011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63A0E-6BC6-4206-B81B-74E64FBA8763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7717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337C5-1E83-4027-9578-A4714D60C37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29408"/>
      </p:ext>
    </p:extLst>
  </p:cSld>
  <p:clrMapOvr>
    <a:masterClrMapping/>
  </p:clrMapOvr>
  <p:transition spd="slow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EC077-0681-4FE2-8F5F-D34C274E3C5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4979"/>
      </p:ext>
    </p:extLst>
  </p:cSld>
  <p:clrMapOvr>
    <a:masterClrMapping/>
  </p:clrMapOvr>
  <p:transition spd="slow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DA80E-412D-454F-A6F3-82D81ED6556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807216"/>
      </p:ext>
    </p:extLst>
  </p:cSld>
  <p:clrMapOvr>
    <a:masterClrMapping/>
  </p:clrMapOvr>
  <p:transition spd="slow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799F5-6633-494C-A3BE-727782321A7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68957"/>
      </p:ext>
    </p:extLst>
  </p:cSld>
  <p:clrMapOvr>
    <a:masterClrMapping/>
  </p:clrMapOvr>
  <p:transition spd="slow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B7520-11DA-4EE4-B656-61626E10CF5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86978"/>
      </p:ext>
    </p:extLst>
  </p:cSld>
  <p:clrMapOvr>
    <a:masterClrMapping/>
  </p:clrMapOvr>
  <p:transition spd="slow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A861F-301F-4838-92F8-A56AA1BCDD6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38966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95C59-759F-46B3-80F1-AC98EC95B64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247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FFD97-9074-472B-AB0D-80232D91A02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45982"/>
      </p:ext>
    </p:extLst>
  </p:cSld>
  <p:clrMapOvr>
    <a:masterClrMapping/>
  </p:clrMapOvr>
  <p:transition spd="slow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C51F7-CA41-41E1-AEDB-930FF1C1F95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44169"/>
      </p:ext>
    </p:extLst>
  </p:cSld>
  <p:clrMapOvr>
    <a:masterClrMapping/>
  </p:clrMapOvr>
  <p:transition spd="slow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39F86-71E4-47BD-8376-0C8F3133297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58697"/>
      </p:ext>
    </p:extLst>
  </p:cSld>
  <p:clrMapOvr>
    <a:masterClrMapping/>
  </p:clrMapOvr>
  <p:transition spd="slow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5C6BC-81A5-472B-A28C-50BFAED975D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046778"/>
      </p:ext>
    </p:extLst>
  </p:cSld>
  <p:clrMapOvr>
    <a:masterClrMapping/>
  </p:clrMapOvr>
  <p:transition spd="slow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1A6FC-8787-4D60-ABEE-BEF267A9ACF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73474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F71CB-7487-4261-9754-0EDFECDBEC66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3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3270C-335E-4D09-B013-DD07A6A98A40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97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749DA-E702-4F61-97BB-7FCA7C410CE0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8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BB64C-68DB-465E-81CF-5D932CBED04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06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5A3A4-266D-459F-874E-4FDABD5CF0E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F53CF0-CE71-413B-A205-CE473A921554}" type="slidenum"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8002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830729-C897-480C-A1FB-370B18E709FA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9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B9D675-ECD9-49CA-AA99-928A88B1B76F}" type="slidenum">
              <a:rPr lang="ca-E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ca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04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8E79E7-39CE-4720-A6C6-7A8218DE0CCB}" type="slidenum">
              <a:rPr lang="es-E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14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35362"/>
            <a:ext cx="8136904" cy="59179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" name="Rectángulo 6"/>
          <p:cNvSpPr/>
          <p:nvPr/>
        </p:nvSpPr>
        <p:spPr>
          <a:xfrm rot="21138539">
            <a:off x="1012405" y="6127576"/>
            <a:ext cx="747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6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Imagen portada: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6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P. Érick Félix</a:t>
            </a:r>
            <a:endParaRPr lang="es-PE" sz="6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8864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 loop="1">
            <p:snd r:embed="rId2" name="nochedepaz, 53Kb.wav"/>
          </p:stSnd>
        </p:sndAc>
      </p:transition>
    </mc:Choice>
    <mc:Fallback xmlns="">
      <p:transition spd="slow">
        <p:fade/>
        <p:sndAc>
          <p:stSnd loop="1">
            <p:snd r:embed="rId4" name="nochedepaz, 53K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5" descr="Jerusalem-117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548680"/>
            <a:ext cx="8136904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1" r="1564" b="8380"/>
          <a:stretch/>
        </p:blipFill>
        <p:spPr>
          <a:xfrm>
            <a:off x="562467" y="4016588"/>
            <a:ext cx="8136904" cy="2474285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39552" y="5097393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itchFamily="18" charset="0"/>
                <a:cs typeface="Times New Roman" pitchFamily="18" charset="0"/>
              </a:rPr>
              <a:t>y cuando terminó, regresaron; pero el </a:t>
            </a:r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itchFamily="18" charset="0"/>
                <a:cs typeface="Times New Roman" pitchFamily="18" charset="0"/>
              </a:rPr>
              <a:t>Niño </a:t>
            </a: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itchFamily="18" charset="0"/>
                <a:cs typeface="Times New Roman" pitchFamily="18" charset="0"/>
              </a:rPr>
              <a:t>Jesús se quedó en Jerusalén, sin que lo supieran sus padres. </a:t>
            </a:r>
            <a:endParaRPr lang="es-PE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bg1">
                    <a:lumMod val="5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05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1" r="1564" b="8380"/>
          <a:stretch/>
        </p:blipFill>
        <p:spPr>
          <a:xfrm>
            <a:off x="539552" y="3472881"/>
            <a:ext cx="8136904" cy="303906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136904" cy="3744416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539552" y="4992413"/>
            <a:ext cx="7992888" cy="1384995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anose="02040502050405020303" pitchFamily="18" charset="0"/>
              </a:rPr>
              <a:t>Éstos, creyendo que estaba en la caravana,  hicieron un día de camino y se pusieron a buscarlo entre los parientes y conocidos. </a:t>
            </a:r>
          </a:p>
        </p:txBody>
      </p:sp>
    </p:spTree>
    <p:extLst>
      <p:ext uri="{BB962C8B-B14F-4D97-AF65-F5344CB8AC3E}">
        <p14:creationId xmlns:p14="http://schemas.microsoft.com/office/powerpoint/2010/main" val="285005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1.bp.blogspot.com/_Dr9zXAfN9l0/SJLwEQzzxxI/AAAAAAAAAlM/CvZ8CeHLetw/s400/camellos.jpg"/>
          <p:cNvPicPr>
            <a:picLocks noChangeAspect="1" noChangeArrowheads="1"/>
          </p:cNvPicPr>
          <p:nvPr/>
        </p:nvPicPr>
        <p:blipFill rotWithShape="1">
          <a:blip r:embed="rId2"/>
          <a:srcRect t="-1" b="-12096"/>
          <a:stretch/>
        </p:blipFill>
        <p:spPr bwMode="auto">
          <a:xfrm>
            <a:off x="537922" y="476672"/>
            <a:ext cx="8092594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1" r="1564" b="8380"/>
          <a:stretch/>
        </p:blipFill>
        <p:spPr>
          <a:xfrm>
            <a:off x="537922" y="4005064"/>
            <a:ext cx="8136904" cy="2474285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16786" y="5341217"/>
            <a:ext cx="813486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anose="02040502050405020303" pitchFamily="18" charset="0"/>
              </a:rPr>
              <a:t>al no encontrarlo, se volvieron a Jerusalén en  busca de él.</a:t>
            </a:r>
            <a:endParaRPr lang="es-ES" sz="2800" dirty="0">
              <a:solidFill>
                <a:srgbClr val="00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7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0"/>
            <a:ext cx="8136904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1" r="1564" b="8380"/>
          <a:stretch/>
        </p:blipFill>
        <p:spPr>
          <a:xfrm>
            <a:off x="539552" y="3317547"/>
            <a:ext cx="8136904" cy="3162554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423643" y="4705641"/>
            <a:ext cx="8317208" cy="18158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anose="02040502050405020303" pitchFamily="18" charset="0"/>
              </a:rPr>
              <a:t>A los tres, días lo encontraron en el templo, </a:t>
            </a:r>
            <a:r>
              <a:rPr lang="es-PE" sz="28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anose="02040502050405020303" pitchFamily="18" charset="0"/>
              </a:rPr>
              <a:t> sentado </a:t>
            </a:r>
            <a:r>
              <a:rPr lang="es-PE" sz="28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anose="02040502050405020303" pitchFamily="18" charset="0"/>
              </a:rPr>
              <a:t>en medio de los maestros, escuchándolos asombrados de su talento y de las respuestas </a:t>
            </a:r>
            <a:r>
              <a:rPr lang="es-PE" sz="28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anose="02040502050405020303" pitchFamily="18" charset="0"/>
              </a:rPr>
              <a:t>               que </a:t>
            </a:r>
            <a:r>
              <a:rPr lang="es-PE" sz="28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anose="02040502050405020303" pitchFamily="18" charset="0"/>
              </a:rPr>
              <a:t>daba.</a:t>
            </a:r>
            <a:endParaRPr lang="es-PE" sz="2800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4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8029"/>
            <a:ext cx="8208912" cy="42891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72282" y="5478323"/>
            <a:ext cx="7172126" cy="830997"/>
          </a:xfrm>
          <a:prstGeom prst="rect">
            <a:avLst/>
          </a:prstGeom>
          <a:solidFill>
            <a:srgbClr val="64320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– «Hijo, ¿por qué nos has tratado así? Mira que tu padre y yo te buscábamos angustiados».</a:t>
            </a:r>
            <a:r>
              <a:rPr lang="es-E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09" r="1710" b="22149"/>
          <a:stretch/>
        </p:blipFill>
        <p:spPr>
          <a:xfrm>
            <a:off x="498353" y="2812522"/>
            <a:ext cx="8178103" cy="3704188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13113" y="5087198"/>
            <a:ext cx="831485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itchFamily="18" charset="0"/>
              </a:rPr>
              <a:t>Al verlo sus padres quedaron asombrados, y le dijo su madre: “Hijo, ¿por qué nos has tratado así? Mira que tu padre y yo te buscábamos angustiados”.</a:t>
            </a:r>
            <a:endParaRPr lang="es-ES" sz="2800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31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0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690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1" r="1564" b="8380"/>
          <a:stretch/>
        </p:blipFill>
        <p:spPr>
          <a:xfrm>
            <a:off x="539552" y="4005064"/>
            <a:ext cx="8136904" cy="2474285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552" y="5347458"/>
            <a:ext cx="81369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itchFamily="18" charset="0"/>
              </a:rPr>
              <a:t>Él les contestó: «¿Por qué me buscaban? </a:t>
            </a:r>
            <a:r>
              <a:rPr lang="es-P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itchFamily="18" charset="0"/>
              </a:rPr>
              <a:t>¿No sabían que yo debía estar en la casa de mi Padre?»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3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64" y="548680"/>
            <a:ext cx="8082509" cy="44644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1" r="1564" b="19090"/>
          <a:stretch/>
        </p:blipFill>
        <p:spPr>
          <a:xfrm>
            <a:off x="467544" y="4005064"/>
            <a:ext cx="8172130" cy="2448272"/>
          </a:xfrm>
          <a:prstGeom prst="rect">
            <a:avLst/>
          </a:prstGeo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67544" y="5499229"/>
            <a:ext cx="80508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anose="02040502050405020303" pitchFamily="18" charset="0"/>
              </a:rPr>
              <a:t>Pero ellos no comprendieron lo que les quería decir.. </a:t>
            </a:r>
          </a:p>
        </p:txBody>
      </p:sp>
    </p:spTree>
    <p:extLst>
      <p:ext uri="{BB962C8B-B14F-4D97-AF65-F5344CB8AC3E}">
        <p14:creationId xmlns:p14="http://schemas.microsoft.com/office/powerpoint/2010/main" val="401673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1027" descr="Nazaret Vista general J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913" y="476673"/>
            <a:ext cx="8235551" cy="4608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1" r="1564" b="8380"/>
          <a:stretch/>
        </p:blipFill>
        <p:spPr>
          <a:xfrm>
            <a:off x="539552" y="4005064"/>
            <a:ext cx="8136904" cy="2474285"/>
          </a:xfrm>
          <a:prstGeom prst="rect">
            <a:avLst/>
          </a:prstGeom>
        </p:spPr>
      </p:pic>
      <p:sp>
        <p:nvSpPr>
          <p:cNvPr id="13314" name="Rectangle 1026"/>
          <p:cNvSpPr>
            <a:spLocks noChangeArrowheads="1"/>
          </p:cNvSpPr>
          <p:nvPr/>
        </p:nvSpPr>
        <p:spPr bwMode="auto">
          <a:xfrm>
            <a:off x="1403262" y="5352601"/>
            <a:ext cx="68134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charset="0"/>
              </a:rPr>
              <a:t>Él bajó con ellos a Nazaret, </a:t>
            </a:r>
            <a:r>
              <a:rPr lang="es-ES" sz="280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charset="0"/>
              </a:rPr>
              <a:t>y                            </a:t>
            </a:r>
            <a:r>
              <a:rPr lang="es-ES" sz="28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charset="0"/>
              </a:rPr>
              <a:t>siguió bajo su autoridad. </a:t>
            </a:r>
          </a:p>
        </p:txBody>
      </p:sp>
      <p:pic>
        <p:nvPicPr>
          <p:cNvPr id="12290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22550"/>
            <a:ext cx="3426089" cy="182459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21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548680"/>
            <a:ext cx="8094139" cy="43761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1" r="1564" b="8380"/>
          <a:stretch/>
        </p:blipFill>
        <p:spPr>
          <a:xfrm>
            <a:off x="509416" y="4235900"/>
            <a:ext cx="8124275" cy="2222373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9551" y="5550603"/>
            <a:ext cx="77965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anose="02040502050405020303" pitchFamily="18" charset="0"/>
              </a:rPr>
              <a:t>Su madre conservaba todo esto en su corazón. </a:t>
            </a:r>
          </a:p>
        </p:txBody>
      </p:sp>
    </p:spTree>
    <p:extLst>
      <p:ext uri="{BB962C8B-B14F-4D97-AF65-F5344CB8AC3E}">
        <p14:creationId xmlns:p14="http://schemas.microsoft.com/office/powerpoint/2010/main" val="134594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2.bp.blogspot.com/_gMB_tNnnWkU/SGRkw4AEYrI/AAAAAAAAG40/BBzytBWWi68/s400/jesus_fondoscatolicos.blogspot.com_+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476673"/>
            <a:ext cx="8136904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4 Rectángulo"/>
          <p:cNvSpPr/>
          <p:nvPr/>
        </p:nvSpPr>
        <p:spPr>
          <a:xfrm>
            <a:off x="5115924" y="5715016"/>
            <a:ext cx="33137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b="1" dirty="0">
                <a:ln w="17780" cmpd="sng">
                  <a:solidFill>
                    <a:srgbClr val="00CC99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0CC99">
                        <a:tint val="63000"/>
                        <a:sat val="105000"/>
                      </a:srgbClr>
                    </a:gs>
                    <a:gs pos="90000">
                      <a:srgbClr val="00CC99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Palabra de Dios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1" r="1564" b="8380"/>
          <a:stretch/>
        </p:blipFill>
        <p:spPr>
          <a:xfrm>
            <a:off x="539552" y="4005064"/>
            <a:ext cx="8136904" cy="2474285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58890" y="5407240"/>
            <a:ext cx="76982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ln>
                  <a:solidFill>
                    <a:srgbClr val="808080">
                      <a:lumMod val="20000"/>
                      <a:lumOff val="80000"/>
                    </a:srgbClr>
                  </a:solidFill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anose="02040502050405020303" pitchFamily="18" charset="0"/>
              </a:rPr>
              <a:t>Y Jesús iba creciendo en sabiduría, en estatura y en aprecio ante Dios y ante los </a:t>
            </a:r>
            <a:r>
              <a:rPr lang="es-ES" sz="2800" dirty="0" smtClean="0">
                <a:ln>
                  <a:solidFill>
                    <a:srgbClr val="808080">
                      <a:lumMod val="20000"/>
                      <a:lumOff val="80000"/>
                    </a:srgbClr>
                  </a:solidFill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anose="02040502050405020303" pitchFamily="18" charset="0"/>
              </a:rPr>
              <a:t>hombres.</a:t>
            </a:r>
            <a:endParaRPr lang="es-ES" sz="2800" dirty="0">
              <a:ln>
                <a:solidFill>
                  <a:srgbClr val="808080">
                    <a:lumMod val="20000"/>
                    <a:lumOff val="80000"/>
                  </a:srgbClr>
                </a:solidFill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42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" t="6010" r="4407" b="4225"/>
          <a:stretch/>
        </p:blipFill>
        <p:spPr>
          <a:xfrm>
            <a:off x="425004" y="386366"/>
            <a:ext cx="8255357" cy="6156101"/>
          </a:xfrm>
          <a:prstGeom prst="rect">
            <a:avLst/>
          </a:prstGeom>
        </p:spPr>
      </p:pic>
      <p:sp>
        <p:nvSpPr>
          <p:cNvPr id="11" name="4 CuadroTexto"/>
          <p:cNvSpPr txBox="1"/>
          <p:nvPr/>
        </p:nvSpPr>
        <p:spPr>
          <a:xfrm>
            <a:off x="220387" y="5943679"/>
            <a:ext cx="2600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 diciembre </a:t>
            </a:r>
            <a:r>
              <a:rPr lang="es-ES_tradnl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</a:t>
            </a:r>
            <a:endParaRPr lang="es-PE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5556392" y="2943934"/>
            <a:ext cx="2608814" cy="289019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i="1" kern="1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Times New Roman" pitchFamily="18" charset="0"/>
              </a:rPr>
              <a:t>Debo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i="1" kern="1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Times New Roman" pitchFamily="18" charset="0"/>
              </a:rPr>
              <a:t> ocuparme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i="1" kern="1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Times New Roman" pitchFamily="18" charset="0"/>
              </a:rPr>
              <a:t>de </a:t>
            </a:r>
            <a:r>
              <a:rPr lang="es-PE" sz="3600" b="1" i="1" kern="1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Times New Roman" pitchFamily="18" charset="0"/>
              </a:rPr>
              <a:t>los </a:t>
            </a:r>
            <a:endParaRPr lang="es-PE" sz="3600" b="1" i="1" kern="1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i="1" kern="1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Times New Roman" pitchFamily="18" charset="0"/>
              </a:rPr>
              <a:t>asuntos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i="1" kern="1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Times New Roman" pitchFamily="18" charset="0"/>
              </a:rPr>
              <a:t>de </a:t>
            </a:r>
            <a:r>
              <a:rPr lang="es-PE" sz="3600" b="1" i="1" kern="1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Times New Roman" pitchFamily="18" charset="0"/>
              </a:rPr>
              <a:t>mi Padre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33897" y="616821"/>
            <a:ext cx="27146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srgbClr val="FFFFCC"/>
                </a:solidFill>
                <a:latin typeface="Comic Sans MS" pitchFamily="66" charset="0"/>
                <a:cs typeface="Times New Roman" pitchFamily="18" charset="0"/>
              </a:rPr>
              <a:t>Lucas 2,41-52</a:t>
            </a:r>
          </a:p>
        </p:txBody>
      </p:sp>
      <p:grpSp>
        <p:nvGrpSpPr>
          <p:cNvPr id="24" name="Group 203"/>
          <p:cNvGrpSpPr>
            <a:grpSpLocks/>
          </p:cNvGrpSpPr>
          <p:nvPr/>
        </p:nvGrpSpPr>
        <p:grpSpPr bwMode="auto">
          <a:xfrm>
            <a:off x="767324" y="659423"/>
            <a:ext cx="4343400" cy="563880"/>
            <a:chOff x="1127" y="581"/>
            <a:chExt cx="6840" cy="888"/>
          </a:xfrm>
        </p:grpSpPr>
        <p:sp>
          <p:nvSpPr>
            <p:cNvPr id="25" name="Rectangle 187"/>
            <p:cNvSpPr>
              <a:spLocks noChangeArrowheads="1"/>
            </p:cNvSpPr>
            <p:nvPr/>
          </p:nvSpPr>
          <p:spPr bwMode="auto">
            <a:xfrm>
              <a:off x="1127" y="996"/>
              <a:ext cx="6840" cy="473"/>
            </a:xfrm>
            <a:prstGeom prst="rect">
              <a:avLst/>
            </a:prstGeom>
            <a:solidFill>
              <a:srgbClr val="FFC000"/>
            </a:solidFill>
            <a:ln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PE"/>
            </a:p>
          </p:txBody>
        </p:sp>
        <p:sp>
          <p:nvSpPr>
            <p:cNvPr id="26" name="Text Box 188"/>
            <p:cNvSpPr txBox="1">
              <a:spLocks noChangeArrowheads="1"/>
            </p:cNvSpPr>
            <p:nvPr/>
          </p:nvSpPr>
          <p:spPr bwMode="auto">
            <a:xfrm>
              <a:off x="2094" y="581"/>
              <a:ext cx="5582" cy="6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19050">
                <a:spcAft>
                  <a:spcPts val="0"/>
                </a:spcAft>
              </a:pPr>
              <a:r>
                <a:rPr lang="es-ES_tradnl" sz="1100" b="1">
                  <a:solidFill>
                    <a:srgbClr val="806000"/>
                  </a:solidFill>
                  <a:effectLst/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LECTIO DIVINA – SAGRADA FAMILIA- “C”</a:t>
              </a:r>
              <a:endParaRPr lang="es-PE" sz="1200">
                <a:solidFill>
                  <a:srgbClr val="88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19050" algn="r">
                <a:spcAft>
                  <a:spcPts val="0"/>
                </a:spcAft>
              </a:pPr>
              <a:r>
                <a:rPr lang="es-ES_tradnl" sz="1000" b="1">
                  <a:solidFill>
                    <a:srgbClr val="833C0B"/>
                  </a:solidFill>
                  <a:effectLst/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DEBO OCUPARME DE LOS ASUNTOS DE MI PADRE</a:t>
              </a:r>
              <a:endParaRPr lang="es-PE" sz="1200">
                <a:solidFill>
                  <a:srgbClr val="88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63" y="629170"/>
            <a:ext cx="437732" cy="51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4" t="15256" r="13049" b="16943"/>
          <a:stretch/>
        </p:blipFill>
        <p:spPr>
          <a:xfrm>
            <a:off x="611560" y="548679"/>
            <a:ext cx="8016291" cy="5904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017431" y="1115739"/>
            <a:ext cx="3499242" cy="481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ca-ES" sz="3200" b="1" i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1400" b="1" i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san  Lucas 2, 41-52</a:t>
            </a:r>
          </a:p>
          <a:p>
            <a:pPr algn="ctr" fontAlgn="base">
              <a:spcAft>
                <a:spcPct val="0"/>
              </a:spcAft>
            </a:pPr>
            <a:r>
              <a:rPr lang="ca-ES" sz="1600" i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Los padres de Jesús solían ir cada año a Jerusalén por las fiestas de Pascua.  Cuando Jesús cumplió doce años, subieron a celebrar la fiesta según la costumbre y, cuando terminó, se regresaron; pero el </a:t>
            </a:r>
            <a:r>
              <a:rPr lang="es-E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Niño </a:t>
            </a:r>
            <a:r>
              <a:rPr lang="es-E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Jesús se quedó en Jerusalén, sin que lo supieran sus padres. </a:t>
            </a:r>
          </a:p>
          <a:p>
            <a:pPr algn="ctr" fontAlgn="base">
              <a:spcAft>
                <a:spcPct val="0"/>
              </a:spcAft>
            </a:pPr>
            <a:r>
              <a:rPr lang="es-E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Éstos, creyendo que estaba en la caravana, hicieron un día de camino y se pusieron a buscarlo entre los parientes y conocidos; al no encontrarlo, se volvieron a Jerusalén en  busca de él. </a:t>
            </a:r>
          </a:p>
          <a:p>
            <a:pPr algn="ctr" fontAlgn="base">
              <a:spcAft>
                <a:spcPct val="0"/>
              </a:spcAft>
            </a:pPr>
            <a:r>
              <a:rPr lang="es-E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A los tres días, lo encontraron en el templo, sentado en medio de los maestros, </a:t>
            </a:r>
            <a:r>
              <a:rPr lang="es-E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escuchándolos</a:t>
            </a:r>
            <a:endParaRPr lang="es-ES" sz="1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18183" y="510042"/>
            <a:ext cx="8010659" cy="428625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pPr algn="ctr">
              <a:defRPr/>
            </a:pPr>
            <a:r>
              <a:rPr lang="es-ES_tradnl" sz="2000" kern="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Cada uno puede leer en voz alta el versículo que más le llamó la atención</a:t>
            </a:r>
            <a:endParaRPr lang="es-PE" sz="2000" kern="0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750712" y="1115739"/>
            <a:ext cx="34563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s-E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asombrados de su talento y de las respuestas que daba.</a:t>
            </a:r>
          </a:p>
          <a:p>
            <a:pPr algn="ctr" fontAlgn="base">
              <a:spcAft>
                <a:spcPct val="0"/>
              </a:spcAft>
            </a:pPr>
            <a:r>
              <a:rPr lang="es-E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Al verlo </a:t>
            </a:r>
            <a:r>
              <a:rPr lang="es-E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sus padres, quedaron asombrados, y le dijo su madre: "Hijo, ¿por qué nos has tratado así? Mira que tu padre y yo te buscábamos angustiados.“ </a:t>
            </a:r>
          </a:p>
          <a:p>
            <a:pPr algn="ctr" fontAlgn="base">
              <a:spcAft>
                <a:spcPct val="0"/>
              </a:spcAft>
            </a:pPr>
            <a:r>
              <a:rPr lang="es-E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Él les contesto: "¿Por qué me buscaban? ¿No sabían que yo debía estar en la casa de mi Padre?“ Pero ellos no comprendieron lo que quería decir. Él bajó con ellos a Nazaret y siguió bajo su autoridad.  </a:t>
            </a:r>
          </a:p>
          <a:p>
            <a:pPr algn="ctr" fontAlgn="base">
              <a:spcAft>
                <a:spcPct val="0"/>
              </a:spcAft>
            </a:pPr>
            <a:r>
              <a:rPr lang="es-E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Su madre conservaba todo esto en su corazón. Y Jesús iba creciendo en sabiduría, en estatura y en gracia ante Dios y los hombres.</a:t>
            </a:r>
            <a:endParaRPr lang="ca-ES" sz="1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7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9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editoriallapaz.org/images-default-folder/mateo-24-Cristo-profetiza-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7301"/>
            <a:ext cx="8136904" cy="596653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-92075" y="4232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115616" y="2060848"/>
            <a:ext cx="6429420" cy="500066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PE" sz="3600" kern="0" dirty="0">
                <a:solidFill>
                  <a:srgbClr val="FFFFFF"/>
                </a:solidFill>
                <a:effectLst>
                  <a:glow rad="635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auhaus 93" panose="04030905020B02020C02" pitchFamily="82" charset="0"/>
              </a:rPr>
              <a:t>¿Dónde se desarrolla esta escena? ¿Qué edad tiene Jesús? ¿Por qué se encuentra en Jerusalén?</a:t>
            </a:r>
          </a:p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PE" sz="3600" kern="0" dirty="0">
              <a:solidFill>
                <a:srgbClr val="FFFFFF"/>
              </a:solidFill>
              <a:effectLst>
                <a:glow rad="63500">
                  <a:schemeClr val="bg1">
                    <a:lumMod val="5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Bauhaus 93" panose="04030905020B02020C02" pitchFamily="82" charset="0"/>
            </a:endParaRPr>
          </a:p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PE" sz="3600" kern="0" dirty="0">
              <a:solidFill>
                <a:srgbClr val="FFFFFF"/>
              </a:solidFill>
              <a:effectLst>
                <a:glow rad="63500">
                  <a:schemeClr val="bg1">
                    <a:lumMod val="5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134937" y="537301"/>
            <a:ext cx="6946133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3600" b="1" kern="0" dirty="0">
                <a:ln>
                  <a:solidFill>
                    <a:srgbClr val="FF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cs typeface="Times New Roman" pitchFamily="18" charset="0"/>
              </a:rPr>
              <a:t>Preguntas para la lectura:</a:t>
            </a:r>
            <a:endParaRPr lang="es-PE" sz="3600" kern="0" dirty="0">
              <a:ln>
                <a:solidFill>
                  <a:srgbClr val="FF0000"/>
                </a:solidFill>
              </a:ln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anose="04020904020102020604" pitchFamily="82" charset="0"/>
              <a:cs typeface="Times New Roman" pitchFamily="18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6588224" y="285293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2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136904" cy="59046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9" name="8 Rectángulo"/>
          <p:cNvSpPr/>
          <p:nvPr/>
        </p:nvSpPr>
        <p:spPr>
          <a:xfrm>
            <a:off x="755576" y="620688"/>
            <a:ext cx="7632848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36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CCECFF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Bauhaus 93" panose="04030905020B02020C02" pitchFamily="82" charset="0"/>
                <a:cs typeface="Times New Roman" pitchFamily="18" charset="0"/>
              </a:rPr>
              <a:t>¿Qué hace Jesús al regresar a casa después de la fiesta? ¿Dónde lo encuentran sus padres? </a:t>
            </a:r>
            <a:r>
              <a:rPr lang="es-CO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CCECFF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Bauhaus 93" panose="04030905020B02020C02" pitchFamily="82" charset="0"/>
                <a:cs typeface="Times New Roman" pitchFamily="18" charset="0"/>
              </a:rPr>
              <a:t> </a:t>
            </a:r>
            <a:endParaRPr lang="es-PE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rgbClr val="CCECFF">
                    <a:lumMod val="10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Bauhaus 93" panose="04030905020B02020C02" pitchFamily="82" charset="0"/>
              <a:cs typeface="Times New Roman" pitchFamily="18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-92075" y="4232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128517" cy="590465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539551" y="479574"/>
            <a:ext cx="81285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3600" b="1" kern="0" dirty="0">
                <a:solidFill>
                  <a:srgbClr val="FFFF00"/>
                </a:solidFill>
                <a:effectLst>
                  <a:glow rad="635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auhaus 93" panose="04030905020B02020C02" pitchFamily="82" charset="0"/>
                <a:cs typeface="Times New Roman" pitchFamily="18" charset="0"/>
              </a:rPr>
              <a:t>¿Cómo reaccionan José y María al encontrarse con Jesús en el templo? </a:t>
            </a:r>
            <a:endParaRPr lang="es-PE" sz="3600" b="1" dirty="0">
              <a:solidFill>
                <a:srgbClr val="FFFF00"/>
              </a:solidFill>
              <a:effectLst>
                <a:glow rad="63500">
                  <a:schemeClr val="bg1">
                    <a:lumMod val="5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Bauhaus 93" panose="04030905020B02020C02" pitchFamily="82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743184" y="2589292"/>
            <a:ext cx="31879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CO" sz="3600" b="1" kern="0" dirty="0">
                <a:solidFill>
                  <a:srgbClr val="FFFF00"/>
                </a:solidFill>
                <a:effectLst>
                  <a:glow rad="635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auhaus 93" panose="04030905020B02020C02" pitchFamily="82" charset="0"/>
                <a:cs typeface="Times New Roman" pitchFamily="18" charset="0"/>
              </a:rPr>
              <a:t>¿Qué le dice María a Jesús? </a:t>
            </a:r>
            <a:endParaRPr lang="es-PE" sz="3600" b="1" kern="0" dirty="0">
              <a:solidFill>
                <a:srgbClr val="FFFF00"/>
              </a:solidFill>
              <a:effectLst>
                <a:glow rad="63500">
                  <a:schemeClr val="bg1">
                    <a:lumMod val="5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Bauhaus 93" panose="04030905020B02020C02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74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" y="476672"/>
            <a:ext cx="8204016" cy="5976664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982130" y="1791529"/>
            <a:ext cx="34987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3600" b="1" kern="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635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auhaus 93" panose="04030905020B02020C02" pitchFamily="82" charset="0"/>
                <a:cs typeface="Times New Roman" pitchFamily="18" charset="0"/>
              </a:rPr>
              <a:t>¿Cómo responde Jesús a estas palabras?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36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635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auhaus 93" panose="04030905020B02020C02" pitchFamily="82" charset="0"/>
                <a:cs typeface="Times New Roman" pitchFamily="18" charset="0"/>
              </a:rPr>
              <a:t>¿Qué quiere dar a entender con ellas</a:t>
            </a:r>
            <a:r>
              <a:rPr lang="es-CO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635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auhaus 93" panose="04030905020B02020C02" pitchFamily="82" charset="0"/>
                <a:cs typeface="Times New Roman" pitchFamily="18" charset="0"/>
              </a:rPr>
              <a:t>?.</a:t>
            </a:r>
            <a:endParaRPr lang="es-PE" sz="3600" b="1" dirty="0">
              <a:solidFill>
                <a:schemeClr val="bg1">
                  <a:lumMod val="20000"/>
                  <a:lumOff val="80000"/>
                </a:schemeClr>
              </a:solidFill>
              <a:effectLst>
                <a:glow rad="63500">
                  <a:schemeClr val="bg1">
                    <a:lumMod val="5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Bauhaus 93" panose="04030905020B02020C02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10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064896" cy="59766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323528" y="620688"/>
            <a:ext cx="7992888" cy="1080120"/>
          </a:xfrm>
          <a:prstGeom prst="rect">
            <a:avLst/>
          </a:prstGeom>
          <a:noFill/>
        </p:spPr>
        <p:txBody>
          <a:bodyPr/>
          <a:lstStyle/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CO" sz="3600" b="1" kern="0" dirty="0">
                <a:solidFill>
                  <a:srgbClr val="FFFF00"/>
                </a:solidFill>
                <a:effectLst>
                  <a:glow rad="63500">
                    <a:srgbClr val="CCECFF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Bauhaus 93" panose="04030905020B02020C02" pitchFamily="82" charset="0"/>
              </a:rPr>
              <a:t>¿Qué provoca en José y María las palabras de Jesús?</a:t>
            </a:r>
            <a:endParaRPr lang="es-PE" sz="3600" b="1" kern="0" dirty="0">
              <a:solidFill>
                <a:srgbClr val="FFFF00"/>
              </a:solidFill>
              <a:effectLst>
                <a:glow rad="63500">
                  <a:srgbClr val="CCECFF">
                    <a:lumMod val="10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04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/>
          <a:stretch/>
        </p:blipFill>
        <p:spPr>
          <a:xfrm>
            <a:off x="496787" y="539236"/>
            <a:ext cx="8200302" cy="59289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" name="1 Rectángulo"/>
          <p:cNvSpPr/>
          <p:nvPr/>
        </p:nvSpPr>
        <p:spPr>
          <a:xfrm>
            <a:off x="1403648" y="3188725"/>
            <a:ext cx="2068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800" b="1" i="1" kern="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Motivación: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96787" y="4159826"/>
            <a:ext cx="81920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ES_tradnl" sz="2400" b="1" i="1" kern="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</a:rPr>
              <a:t>La familia de Nazaret fue un espacio de crecimiento y maduración.           En primer lugar para el mismo Jesús, que “iba creciendo en sabiduría, en estatura y en aprecio ante Dios y ante los hombres”. En segundo lugar, para María y José, que, sin comprenderlo todo, estaban en una situación de búsqueda e iban avanzando en su camino de fe. Todo ello plantea hoy un reto a nuestras familias. </a:t>
            </a:r>
          </a:p>
        </p:txBody>
      </p:sp>
      <p:sp>
        <p:nvSpPr>
          <p:cNvPr id="9" name="Rectángulo redondeado 8"/>
          <p:cNvSpPr>
            <a:spLocks noChangeArrowheads="1"/>
          </p:cNvSpPr>
          <p:nvPr/>
        </p:nvSpPr>
        <p:spPr bwMode="auto">
          <a:xfrm>
            <a:off x="4136667" y="585669"/>
            <a:ext cx="2919023" cy="6858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>
              <a:spcAft>
                <a:spcPts val="0"/>
              </a:spcAft>
            </a:pPr>
            <a:r>
              <a:rPr lang="es-ES_tradnl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MEDITATIO</a:t>
            </a:r>
            <a:endParaRPr lang="es-PE" sz="1400" b="1" dirty="0">
              <a:solidFill>
                <a:srgbClr val="88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" algn="ctr">
              <a:spcAft>
                <a:spcPts val="0"/>
              </a:spcAft>
            </a:pPr>
            <a:r>
              <a:rPr lang="es-ES_tradnl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¿Qué ME dice el texto?</a:t>
            </a:r>
            <a:endParaRPr lang="es-PE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739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2720"/>
            <a:ext cx="8136904" cy="59726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" name="6 Rectángulo"/>
          <p:cNvSpPr/>
          <p:nvPr/>
        </p:nvSpPr>
        <p:spPr>
          <a:xfrm>
            <a:off x="910692" y="480712"/>
            <a:ext cx="78855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3200" b="1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¿Por qué me buscaban?, ¿no sabían que debía ocuparme de los asuntos de mi Padre?...”</a:t>
            </a:r>
            <a:endParaRPr lang="es-PE" sz="32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63500">
                  <a:schemeClr val="accent4">
                    <a:lumMod val="1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68655" y="4127451"/>
            <a:ext cx="35107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32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Georgia" panose="02040502050405020303" pitchFamily="18" charset="0"/>
              </a:rPr>
              <a:t>¿Qué manifiesta Jesús con esta frase?</a:t>
            </a:r>
            <a:endParaRPr lang="es-ES" sz="3200" b="1" dirty="0">
              <a:solidFill>
                <a:srgbClr val="FFFF00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34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9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23129"/>
            <a:ext cx="8136904" cy="59302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4 Rectángulo"/>
          <p:cNvSpPr/>
          <p:nvPr/>
        </p:nvSpPr>
        <p:spPr>
          <a:xfrm>
            <a:off x="613337" y="441244"/>
            <a:ext cx="65344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36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cs typeface="Times New Roman" pitchFamily="18" charset="0"/>
              </a:rPr>
              <a:t>¿De qué manera puede ayudarnos la actitud de José y María a crecer en la fe personal y familiarmente?</a:t>
            </a:r>
            <a:endParaRPr lang="es-PE" sz="3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AutoShape 6" descr="data:image/jpeg;base64,/9j/4AAQSkZJRgABAQAAAQABAAD/2wCEAAkGBhQQEBAQEBQUFRQUFRQUFBQQEBQUDxYVFBAVFBUQFBQXHCYeGBkjGhQUHy8gJCcpLCwsFR4xNTAqNSYrLCkBCQoKDgwOGg8PGiwcHBwsKSkqKSwqKSwsLCksLCwpLCwsKSksKSksKSwpKSksKSkpKSkpLCwpKSkpLCksKSkpNf/AABEIAOkAwgMBIgACEQEDEQH/xAAbAAABBQEBAAAAAAAAAAAAAAAAAgMEBQYBB//EADoQAAIBAgQDBQYEBQQDAAAAAAABAgMRBAUhMRJBURNhcYGRBiIyocHwI0Kx0QcUFVJikqLh8VNygv/EABkBAQADAQEAAAAAAAAAAAAAAAABAgMEBf/EACMRAQEAAgICAQQDAAAAAAAAAAABAhEDEiExUQQiQXETMoH/2gAMAwEAAhEDEQA/APcQAAAAOXA6FxLYniAXcLiOI5xhJy4XGXVBVAHrhcZ7Q7xAO3O3GuMUmEFgIuduAoBNzoHQAAAAAAAAAAAAAAAAESYpjUmByUhEqlhNSpYjcdyNpSHV5jcq9xlS4teQ1UrWIEl1gWIK3tW2P7LX0Q2Jirio1LkFVb7FhQp2RGw7E7xDUqiQ08SupOxK4zqmQ+3FRqE7QmcR1SIsag7CZIfTO3EJikwFAcOgAAAAAAAAAAJkMzkOyImJq2CUetO7shmtPXs14y/YdhUUU5vo3+xBS4YSqS+KX3YptLuLxqirckVqxzqS4Y7/AC8WQ8dUckra8Tsl1f7LURKv2EdNZS58v+kVtQvO2jTVr3fN/fIizxt3ozNvNXJ6vQk0santyK94tpqcFNbt6D0szcnwwV+/l4mVlnDsqcXrLS/JLm2P18/jRUaNJcdWWvhy45tfJE7UrSSsleo15uyOPGU7aNPw/cp8Hlc6j460m2+XJdyWyLX+VjBcv1ZbYcjiY8hxViI7R306DkcRHqTsS4Vh+FQhwrIdhJFhOjIciyNTQ/EkOo6JQoAAAAAAAAAABEypzGpsurt8y1qFNjHecX4u5FSTOPFwrk3fyXL5CMyWijsvpzJNCOvl9SpzzEpzjG/Vy6cMN/XbyMLRX1sTGjF1ankudntFd7MrjMzlWm7Lxtsv8SxzSk8TrKVlfT13E0sAoRUVsvXxZy8nJ8Onjw+VbGDW41LFKmm29+RY4uCUWzMZjVv5bI5pldui4zSbTzhb7PW1/wBC99m1FXrVH/k5Pbvf3seeuo+K7G8bndSf4PE4wjbia/NrsdvHltx8mGnquO/iJRp3UXe22mr8EQIe2dWvtBwjpaTdm9eWn6HmmGz7s2nTgm1+aesixXtDWn8dS/8A8pfQ2Y7eh0c9UNakrvvd/RE2h7URltH5q559l1CVdt3dlrKTei8TQYPCwbSjOSfelZ+BPeTwtMLfLcYTOIS7vNFlSqJ6pmMpUnC1/UucLW2NJdq2a9tHTlYlU5lTha5Y0ZlhNixY1BjpIAAAAAAAAAAbqbFPjfiLiZVZjSvZrdakUI7bhhKXSN/kzJ10607vRNWb/wAU7qPrqaDManFRlbdpK3mroh0cCkvD9Ti5bqtuPHaFTwSSskdWCXmTJIVhfedjms26d6ZXPF2aZhJyc3pqeh+2uEtS4ltez9fv0MLhqbhRqSd027JvpzMr9tW9xDqU7b7kHEUE00Tb3evMdhhbvQtMuqNbZ10X0++8cpQk5JLuRop4DrYb7BJ3W5tPqGV4mi7DsMDT4finJXtvzf0RPyLBzcG5qye1933lB/UHKkqXmu5rmh7BYuomvxJaclL6FcbdNLJttcNNw92Wsf8ActOvMmqmlZxej+7FHlOJcuKM23zV9y4ws7xnfZbeKOnjysrDkxmlng5lzh5FJhGXGGZ1yufSxpMeGKTHywAAAAAAAAAAbmQcXsydMg4paMgZqnScsRblwuXdoSqzaTa2W8nt4I5Tsqz74tLxdiPnmZUqFGdSs/w4aKKV25Pn43Zx82Plvx3UVVTHav3rlzlcPzPptc86/rfbyvBNK+iX1HMdiMZJWXHFLonFJLZXtqcsb1tPaHGUlBqcl4X306HmOc5vGpLhi/dWy7+rEY/tpqSnK1ldtbN8tSrp5PUcoU43lKWvRJc230K9Zbupls8JdCPE0X9PBxSKvC5PKnu7tPl8K8Oo/VrTV3qY53d8NcZ8ncVOMdGyqqTs3YRWxDbuIg2y2OOkZVeeyVOnKbjV1c4Phb631SGMHhZ9t2P5+JrXu3fpdkCjBrZtNS4otcnzXgX2VV+0qykl+K46vW1tFfu2RrvW6pJvUX+GhGl7qblN6PT0ikWNOThBRejbu+7uKqhfDtyesmt97LuChjXOV3/ya8O6py+GqwUy6wzM1gZvQv8AB1Duxclq3oskoi0GSkaRUAAEgAAAAAAESIeIRNkRK8dCKMjmtdwrUmv74r/U+H6mS/iXiKjpQpxtGCTqzdu9pRvy2v5o13tDT4XGdr8LUreGvIxft3nXaUHGMJPijvySva2hz8kvuNMb40b/AIb06dPB1cXibRhCpJRnNpJpRjtf/LiV+4i5x7cynFyoU7U3eMalX3YS2d4x3lujFSxNR0aVGUm6VOTmqb+G7d3dc+fqy7yDMYTqvto8U38MmrpJbRjH8qW1l1McsJfLTtZNK6rjsTPivJNSak2oNRdnoteRo/YnD4mtiajfuRcPfk0r8DkvguaGrgoLCJR1liJKbclum/dj4K3zZb4RcGIvFK3Z8MlFdHol5mGWX401xx35N5tgYRg4xSUVt18W+bKCvg+Gm31RdZ1Wk3a27KfNK9o9LI4c/bs44yNeGrF0VoJqz1F0JHR+GFnlJVFu1hWVZrLD141HByirxkudm+XfoWWApp6ErE5erN8/vludWGMuLkzyuOSTXzH+YdqUXbq1bQs8qySXxS07v3Yz7OTglZpX8DWUIK2hvx8cx9M8+S5+zOEwrXKxa0KbRylAmUonRIok4clIYpIkIuAAAAAAAAAAEsj14khjVV6EVKgzbCOUXoeeZj+FUTkm6d/ej3Pex6fi5PqYf2lwl1JmWU37GT9qvZ9QcZ04/hyScUlprqvoWOX5XCNbCYvhjZx4aqivzOLjxW9PQ0ma4XiwsE//ABw2/wDVaIjZKo9l2dtFq2/7nyXhY825dbp3a3EPH0J4bERdSaqQlFuk4ppKztwtd1799y8wFJQhxP43r4X2REzWHHT4L3s1JdU10I/9UvGz3t05mOeflpjgr8+x3CzJZljnLmXGb4hSZE/l4yWyM8bJd1vfWoz8XdkmGg/isHw7JvpZHKNFt24XyW2t+ljp/t6cuWUntZ5Vj1G1/A0eErRa1V0ZvD+zVWV3NxguSldyevNLYtsFhJUk7u/ht8zr4pZNOHkylq+jCG69dmWGExijs/kVGExPFyv8i3w+DlKztZd+/jY6Iy2uMPjUyxoVCmo4Bos8LBmkWWlFklEWgSkWSAAAAAAAAAASxioPsZqAV2KpmWzqn7sl3GrxUjNZqtGZ0RsVV48LTcecUvNLht8iooYi1qUPi1/5bLbLsPx4ZJf3TX+5mYzbNoZepTfvVZaJdF+7PK5Mfu09DDKddl4zOJYeooVuezTvuTI4iM1eLV+/c82q5rUxtS8rttrhsz0WnlcY04cTfGopOS/M+rRXPgv+px5ppXZhh4t7akOnltWTXZxb9EvmX2Bwt6i4rNLyNJSxMYJcMUutrGnH9LvzlWef1X4jFrKK0WnUjw+ae3g2WeBwcYtKnHilbWTu1r3vwZqKVelO6k1fo2rklujBaOKstro68eKYenJlyZZ+1EsAldzbcvSKG3mFODso69UkkKzTNqW3Fd9I6v5fUqsLGWIqKEY8Kfm0jVlb8LVZnHor/MscK5zs9bFjl+SUaNrRTl/dL3n5X2LTutYmJ0rqdOcebZOoTHlS7/2OqHU0iUigyUiPRJBZIAAAAAAAAADjGag8xqoglX4mJn80paM0ldFLj6e5So0q8mxMadCsnvGUpW6XSs/VHjftfVlXrzk37qbbbfpf0PTMzwzTcotrS2j6mEzfKr3b8Tn6fd2X/k1j1Q/ZWFqkakrKMLtNuyulv8yTnntfObapNqKe7599uZEqzUaNKOiSlwy1WrtfVFHXi51OG+8lFdNXZfQjWqrvc2mYTNMVxccJz011fu9bWenoW69sMRUap7N9Juy8ESM1oU6FGMU9bWtpq+4rsjy6VSfHw2UbO9t7P71K4cnb9I5OPr+17lmVVnapKbu9er82aTB5HVqK8p6few/hcBJRUpRfC9duTNLl+GlKCaWmluS8jdlIzf8AQlHq3fV2sXWW5coNOF5SeiRNrYVpaq/mTMiw9uOVtfhXpd/QlbSXRpyilxayfTZdyHrSHeH/ALImIrpWW78SYsmU73Q5VgIwXw3HZ6tIvElUUSBERZYAAAAAAAAAAcYiYsRIJRK8SrxcC3qor8TApYMrmNLcyuYYRt2Su3skrt+R6BVy1zeui+fkI/p0afwrXr+b1MsspEzDs82wHsYqtSUq0Xwx/I3a7/ytqkunUrM4yFQfDTUYyjKM42j0d+F25aHpFBWnWi9+N6Po4q3loyt/kUoVpWvKc3HbXlZfX0La3GVmr4eavCVsViIxtq3ZJ6xj3s9oyD2bjQhFNK62VttLX75FR7OZNGNa9veTTk1tfp4m5hoVmPWaifOV3TNLBKT3vbRprTwJFekor9F97Hcsfu67tv8AX9rDtVJ3uSlXXHMJU+JLqKk15jlCjGLcub/ctoPTdk2VU17/AH2di0rv3fH9ytrK6v8A2vQtBaYGpeJJS5lRhajViwpVCYlMiLGoSuOlgAAAAAAAAABwSxRywDM0MSo3JbiJlEipQqlPQZnh7Rc35LvJ8qenezlWndpckZ9VuzLY7KJL8Rat/E/Da5XRh7yv1+drG6q0rorYYCPG3ZX5uxZSwxg8EoUo2Wt+JvndslqqtRykvdt5EaphmndaojQVhqtm4+a+qF4mo7aEZRsO9pfR/MnSEKCs+frqS6NaK1lfuvqhPYK52VHQkFbEOdktvv5BKFo257sbjT6D/ZPfcJjlKBNpRGqUSVCISepoeG4DhZAAAAAAAAAAAAAASwsKABDQm2o4csEkNEd0rMl2EuJAhzpcxSH3AQ6YQalh0xp4Uk8J3hAjKnYRKBK7MHACJGlYdjT18R5UxcYEhpUrDsIjvCCiQl2IsSkKJQAAAAAAAAAAAAAAAAAscOgBwDoAcsccRQAI4TnCOAA3wHeAWACOAOEXYAE2AUAHDo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63500" y="-1071563"/>
            <a:ext cx="18478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" name="AutoShape 8" descr="data:image/jpeg;base64,/9j/4AAQSkZJRgABAQAAAQABAAD/2wCEAAkGBhQQEBAQEBQUFRQUFRQUFBQQEBQUDxYVFBAVFBUQFBQXHCYeGBkjGhQUHy8gJCcpLCwsFR4xNTAqNSYrLCkBCQoKDgwOGg8PGiwcHBwsKSkqKSwqKSwsLCksLCwpLCwsKSksKSksKSwpKSksKSkpKSkpLCwpKSkpLCksKSkpNf/AABEIAOkAwgMBIgACEQEDEQH/xAAbAAABBQEBAAAAAAAAAAAAAAAAAgMEBQYBB//EADoQAAIBAgQDBQYEBQQDAAAAAAABAgMRBAUhMRJBURNhcYGRBiIyocHwI0Kx0QcUFVJikqLh8VNygv/EABkBAQADAQEAAAAAAAAAAAAAAAABAgMEBf/EACMRAQEAAgICAQQDAAAAAAAAAAABAhEDEiExUQQiQXETMoH/2gAMAwEAAhEDEQA/APcQAAAAOXA6FxLYniAXcLiOI5xhJy4XGXVBVAHrhcZ7Q7xAO3O3GuMUmEFgIuduAoBNzoHQAAAAAAAAAAAAAAAAESYpjUmByUhEqlhNSpYjcdyNpSHV5jcq9xlS4teQ1UrWIEl1gWIK3tW2P7LX0Q2Jirio1LkFVb7FhQp2RGw7E7xDUqiQ08SupOxK4zqmQ+3FRqE7QmcR1SIsag7CZIfTO3EJikwFAcOgAAAAAAAAAAJkMzkOyImJq2CUetO7shmtPXs14y/YdhUUU5vo3+xBS4YSqS+KX3YptLuLxqirckVqxzqS4Y7/AC8WQ8dUckra8Tsl1f7LURKv2EdNZS58v+kVtQvO2jTVr3fN/fIizxt3ozNvNXJ6vQk0santyK94tpqcFNbt6D0szcnwwV+/l4mVlnDsqcXrLS/JLm2P18/jRUaNJcdWWvhy45tfJE7UrSSsleo15uyOPGU7aNPw/cp8Hlc6j460m2+XJdyWyLX+VjBcv1ZbYcjiY8hxViI7R306DkcRHqTsS4Vh+FQhwrIdhJFhOjIciyNTQ/EkOo6JQoAAAAAAAAAABEypzGpsurt8y1qFNjHecX4u5FSTOPFwrk3fyXL5CMyWijsvpzJNCOvl9SpzzEpzjG/Vy6cMN/XbyMLRX1sTGjF1ankudntFd7MrjMzlWm7Lxtsv8SxzSk8TrKVlfT13E0sAoRUVsvXxZy8nJ8Onjw+VbGDW41LFKmm29+RY4uCUWzMZjVv5bI5pldui4zSbTzhb7PW1/wBC99m1FXrVH/k5Pbvf3seeuo+K7G8bndSf4PE4wjbia/NrsdvHltx8mGnquO/iJRp3UXe22mr8EQIe2dWvtBwjpaTdm9eWn6HmmGz7s2nTgm1+aesixXtDWn8dS/8A8pfQ2Y7eh0c9UNakrvvd/RE2h7URltH5q559l1CVdt3dlrKTei8TQYPCwbSjOSfelZ+BPeTwtMLfLcYTOIS7vNFlSqJ6pmMpUnC1/UucLW2NJdq2a9tHTlYlU5lTha5Y0ZlhNixY1BjpIAAAAAAAAAAbqbFPjfiLiZVZjSvZrdakUI7bhhKXSN/kzJ10607vRNWb/wAU7qPrqaDManFRlbdpK3mroh0cCkvD9Ti5bqtuPHaFTwSSskdWCXmTJIVhfedjms26d6ZXPF2aZhJyc3pqeh+2uEtS4ltez9fv0MLhqbhRqSd027JvpzMr9tW9xDqU7b7kHEUE00Tb3evMdhhbvQtMuqNbZ10X0++8cpQk5JLuRop4DrYb7BJ3W5tPqGV4mi7DsMDT4finJXtvzf0RPyLBzcG5qye1933lB/UHKkqXmu5rmh7BYuomvxJaclL6FcbdNLJttcNNw92Wsf8ActOvMmqmlZxej+7FHlOJcuKM23zV9y4ws7xnfZbeKOnjysrDkxmlng5lzh5FJhGXGGZ1yufSxpMeGKTHywAAAAAAAAAAbmQcXsydMg4paMgZqnScsRblwuXdoSqzaTa2W8nt4I5Tsqz74tLxdiPnmZUqFGdSs/w4aKKV25Pn43Zx82Plvx3UVVTHav3rlzlcPzPptc86/rfbyvBNK+iX1HMdiMZJWXHFLonFJLZXtqcsb1tPaHGUlBqcl4X306HmOc5vGpLhi/dWy7+rEY/tpqSnK1ldtbN8tSrp5PUcoU43lKWvRJc230K9Zbupls8JdCPE0X9PBxSKvC5PKnu7tPl8K8Oo/VrTV3qY53d8NcZ8ncVOMdGyqqTs3YRWxDbuIg2y2OOkZVeeyVOnKbjV1c4Phb631SGMHhZ9t2P5+JrXu3fpdkCjBrZtNS4otcnzXgX2VV+0qykl+K46vW1tFfu2RrvW6pJvUX+GhGl7qblN6PT0ikWNOThBRejbu+7uKqhfDtyesmt97LuChjXOV3/ya8O6py+GqwUy6wzM1gZvQv8AB1Duxclq3oskoi0GSkaRUAAEgAAAAAAESIeIRNkRK8dCKMjmtdwrUmv74r/U+H6mS/iXiKjpQpxtGCTqzdu9pRvy2v5o13tDT4XGdr8LUreGvIxft3nXaUHGMJPijvySva2hz8kvuNMb40b/AIb06dPB1cXibRhCpJRnNpJpRjtf/LiV+4i5x7cynFyoU7U3eMalX3YS2d4x3lujFSxNR0aVGUm6VOTmqb+G7d3dc+fqy7yDMYTqvto8U38MmrpJbRjH8qW1l1McsJfLTtZNK6rjsTPivJNSak2oNRdnoteRo/YnD4mtiajfuRcPfk0r8DkvguaGrgoLCJR1liJKbclum/dj4K3zZb4RcGIvFK3Z8MlFdHol5mGWX401xx35N5tgYRg4xSUVt18W+bKCvg+Gm31RdZ1Wk3a27KfNK9o9LI4c/bs44yNeGrF0VoJqz1F0JHR+GFnlJVFu1hWVZrLD141HByirxkudm+XfoWWApp6ErE5erN8/vludWGMuLkzyuOSTXzH+YdqUXbq1bQs8qySXxS07v3Yz7OTglZpX8DWUIK2hvx8cx9M8+S5+zOEwrXKxa0KbRylAmUonRIok4clIYpIkIuAAAAAAAAAAEsj14khjVV6EVKgzbCOUXoeeZj+FUTkm6d/ej3Pex6fi5PqYf2lwl1JmWU37GT9qvZ9QcZ04/hyScUlprqvoWOX5XCNbCYvhjZx4aqivzOLjxW9PQ0ma4XiwsE//ABw2/wDVaIjZKo9l2dtFq2/7nyXhY825dbp3a3EPH0J4bERdSaqQlFuk4ppKztwtd1799y8wFJQhxP43r4X2REzWHHT4L3s1JdU10I/9UvGz3t05mOeflpjgr8+x3CzJZljnLmXGb4hSZE/l4yWyM8bJd1vfWoz8XdkmGg/isHw7JvpZHKNFt24XyW2t+ljp/t6cuWUntZ5Vj1G1/A0eErRa1V0ZvD+zVWV3NxguSldyevNLYtsFhJUk7u/ht8zr4pZNOHkylq+jCG69dmWGExijs/kVGExPFyv8i3w+DlKztZd+/jY6Iy2uMPjUyxoVCmo4Bos8LBmkWWlFklEWgSkWSAAAAAAAAAASxioPsZqAV2KpmWzqn7sl3GrxUjNZqtGZ0RsVV48LTcecUvNLht8iooYi1qUPi1/5bLbLsPx4ZJf3TX+5mYzbNoZepTfvVZaJdF+7PK5Mfu09DDKddl4zOJYeooVuezTvuTI4iM1eLV+/c82q5rUxtS8rttrhsz0WnlcY04cTfGopOS/M+rRXPgv+px5ppXZhh4t7akOnltWTXZxb9EvmX2Bwt6i4rNLyNJSxMYJcMUutrGnH9LvzlWef1X4jFrKK0WnUjw+ae3g2WeBwcYtKnHilbWTu1r3vwZqKVelO6k1fo2rklujBaOKstro68eKYenJlyZZ+1EsAldzbcvSKG3mFODso69UkkKzTNqW3Fd9I6v5fUqsLGWIqKEY8Kfm0jVlb8LVZnHor/MscK5zs9bFjl+SUaNrRTl/dL3n5X2LTutYmJ0rqdOcebZOoTHlS7/2OqHU0iUigyUiPRJBZIAAAAAAAAADjGag8xqoglX4mJn80paM0ldFLj6e5So0q8mxMadCsnvGUpW6XSs/VHjftfVlXrzk37qbbbfpf0PTMzwzTcotrS2j6mEzfKr3b8Tn6fd2X/k1j1Q/ZWFqkakrKMLtNuyulv8yTnntfObapNqKe7599uZEqzUaNKOiSlwy1WrtfVFHXi51OG+8lFdNXZfQjWqrvc2mYTNMVxccJz011fu9bWenoW69sMRUap7N9Juy8ESM1oU6FGMU9bWtpq+4rsjy6VSfHw2UbO9t7P71K4cnb9I5OPr+17lmVVnapKbu9er82aTB5HVqK8p6few/hcBJRUpRfC9duTNLl+GlKCaWmluS8jdlIzf8AQlHq3fV2sXWW5coNOF5SeiRNrYVpaq/mTMiw9uOVtfhXpd/QlbSXRpyilxayfTZdyHrSHeH/ALImIrpWW78SYsmU73Q5VgIwXw3HZ6tIvElUUSBERZYAAAAAAAAAAcYiYsRIJRK8SrxcC3qor8TApYMrmNLcyuYYRt2Su3skrt+R6BVy1zeui+fkI/p0afwrXr+b1MsspEzDs82wHsYqtSUq0Xwx/I3a7/ytqkunUrM4yFQfDTUYyjKM42j0d+F25aHpFBWnWi9+N6Po4q3loyt/kUoVpWvKc3HbXlZfX0La3GVmr4eavCVsViIxtq3ZJ6xj3s9oyD2bjQhFNK62VttLX75FR7OZNGNa9veTTk1tfp4m5hoVmPWaifOV3TNLBKT3vbRprTwJFekor9F97Hcsfu67tv8AX9rDtVJ3uSlXXHMJU+JLqKk15jlCjGLcub/ctoPTdk2VU17/AH2di0rv3fH9ytrK6v8A2vQtBaYGpeJJS5lRhajViwpVCYlMiLGoSuOlgAAAAAAAAABwSxRywDM0MSo3JbiJlEipQqlPQZnh7Rc35LvJ8qenezlWndpckZ9VuzLY7KJL8Rat/E/Da5XRh7yv1+drG6q0rorYYCPG3ZX5uxZSwxg8EoUo2Wt+JvndslqqtRykvdt5EaphmndaojQVhqtm4+a+qF4mo7aEZRsO9pfR/MnSEKCs+frqS6NaK1lfuvqhPYK52VHQkFbEOdktvv5BKFo257sbjT6D/ZPfcJjlKBNpRGqUSVCISepoeG4DhZAAAAAAAAAAAAAASwsKABDQm2o4csEkNEd0rMl2EuJAhzpcxSH3AQ6YQalh0xp4Uk8J3hAjKnYRKBK7MHACJGlYdjT18R5UxcYEhpUrDsIjvCCiQl2IsSkKJQAAAAAAAAAAAAAAAAAscOgBwDoAcsccRQAI4TnCOAA3wHeAWACOAOEXYAE2AUAHDo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215900" y="-919163"/>
            <a:ext cx="18478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30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2612"/>
            <a:ext cx="8208912" cy="6042731"/>
          </a:xfrm>
          <a:prstGeom prst="rect">
            <a:avLst/>
          </a:prstGeom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899592" y="4325899"/>
            <a:ext cx="7560840" cy="1078499"/>
          </a:xfrm>
          <a:prstGeom prst="rect">
            <a:avLst/>
          </a:prstGeom>
        </p:spPr>
        <p:txBody>
          <a:bodyPr/>
          <a:lstStyle/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2800" kern="0" dirty="0">
                <a:ln>
                  <a:solidFill>
                    <a:srgbClr val="151515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¿Qué condiciones deberían darse en nuestras familias para que crezcamos en ellas como personas y como creyentes?</a:t>
            </a:r>
          </a:p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PE" sz="2800" kern="0" dirty="0">
              <a:ln>
                <a:solidFill>
                  <a:srgbClr val="151515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8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66" y="483311"/>
            <a:ext cx="8149237" cy="6020519"/>
          </a:xfrm>
          <a:prstGeom prst="rect">
            <a:avLst/>
          </a:prstGeom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2123728" y="6088739"/>
            <a:ext cx="5310960" cy="28382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1600" b="1" kern="0" dirty="0">
                <a:solidFill>
                  <a:srgbClr val="FFFFFF"/>
                </a:solidFill>
                <a:cs typeface="Times New Roman" pitchFamily="18" charset="0"/>
              </a:rPr>
              <a:t>Cantos sugeridos: </a:t>
            </a:r>
            <a:r>
              <a:rPr lang="es-ES_tradnl" sz="1600" kern="0" dirty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Vamos pastores, vamos; Noche de Paz</a:t>
            </a:r>
            <a:r>
              <a:rPr lang="es-PE" sz="1600" kern="0" dirty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PE" sz="1600" kern="0" dirty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</a:br>
            <a:endParaRPr lang="es-PE" sz="1600" kern="0" dirty="0">
              <a:solidFill>
                <a:srgbClr val="CCEC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s-PE" sz="1600" kern="0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69762" y="581779"/>
            <a:ext cx="2598782" cy="1569660"/>
          </a:xfrm>
          <a:prstGeom prst="rect">
            <a:avLst/>
          </a:prstGeom>
          <a:solidFill>
            <a:srgbClr val="C00000"/>
          </a:solidFill>
          <a:ln>
            <a:solidFill>
              <a:srgbClr val="9E4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Ambientación: </a:t>
            </a:r>
            <a:r>
              <a:rPr lang="es-PE" sz="16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Imágenes de san José, la Virgen y el Niño. Alrededor de ellos podemos poner fotos de familias de los participantes</a:t>
            </a:r>
            <a:endParaRPr lang="es-PE" sz="1600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51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188797" cy="6048672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3232597" y="557309"/>
            <a:ext cx="5083819" cy="1719563"/>
          </a:xfrm>
          <a:prstGeom prst="rect">
            <a:avLst/>
          </a:prstGeom>
        </p:spPr>
        <p:txBody>
          <a:bodyPr/>
          <a:lstStyle/>
          <a:p>
            <a:pPr marL="457200" indent="-457200" algn="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32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4C2600">
                      <a:alpha val="60000"/>
                    </a:srgbClr>
                  </a:glow>
                  <a:outerShdw blurRad="50800" dist="38100" algn="l" rotWithShape="0">
                    <a:srgbClr val="4C2600"/>
                  </a:outerShdw>
                </a:effectLst>
                <a:latin typeface="Arial Narrow" pitchFamily="34" charset="0"/>
              </a:rPr>
              <a:t>  ¿Qué signos de esperanza descubro en la realidad familiar hoy en día?</a:t>
            </a:r>
            <a:endParaRPr lang="es-PE" sz="32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4C2600">
                    <a:alpha val="60000"/>
                  </a:srgbClr>
                </a:glow>
                <a:outerShdw blurRad="50800" dist="38100" algn="l" rotWithShape="0">
                  <a:srgbClr val="4C2600"/>
                </a:outerShdw>
              </a:effectLst>
              <a:latin typeface="Arial Narrow" pitchFamily="34" charset="0"/>
            </a:endParaRPr>
          </a:p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PE" sz="32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4C2600">
                    <a:alpha val="60000"/>
                  </a:srgbClr>
                </a:glow>
                <a:outerShdw blurRad="50800" dist="38100" algn="l" rotWithShape="0">
                  <a:srgbClr val="4C2600"/>
                </a:outerShdw>
              </a:effectLst>
              <a:latin typeface="Arial Narrow" pitchFamily="34" charset="0"/>
            </a:endParaRPr>
          </a:p>
        </p:txBody>
      </p:sp>
      <p:sp>
        <p:nvSpPr>
          <p:cNvPr id="2" name="AutoShape 4" descr="http://4.bp.blogspot.com/-9SsOS8_l84Y/T7GsJlcrqZI/AAAAAAAAGTY/lN0IMm21ZUg/s1600/19.png"/>
          <p:cNvSpPr>
            <a:spLocks noChangeAspect="1" noChangeArrowheads="1"/>
          </p:cNvSpPr>
          <p:nvPr/>
        </p:nvSpPr>
        <p:spPr bwMode="auto">
          <a:xfrm>
            <a:off x="63500" y="-136525"/>
            <a:ext cx="50292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2951819" y="1996219"/>
            <a:ext cx="3240360" cy="20228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0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94" y="520695"/>
            <a:ext cx="8061711" cy="6004649"/>
          </a:xfrm>
          <a:prstGeom prst="rect">
            <a:avLst/>
          </a:prstGeom>
        </p:spPr>
      </p:pic>
      <p:sp>
        <p:nvSpPr>
          <p:cNvPr id="12" name="2 Marcador de contenido"/>
          <p:cNvSpPr txBox="1">
            <a:spLocks/>
          </p:cNvSpPr>
          <p:nvPr/>
        </p:nvSpPr>
        <p:spPr>
          <a:xfrm>
            <a:off x="373487" y="1400510"/>
            <a:ext cx="8251417" cy="4678318"/>
          </a:xfrm>
          <a:prstGeom prst="rect">
            <a:avLst/>
          </a:prstGeom>
          <a:noFill/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800" b="1" i="1" u="sng" kern="0" dirty="0">
                <a:solidFill>
                  <a:srgbClr val="FFFFFF"/>
                </a:solidFill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</a:rPr>
              <a:t>Motivación</a:t>
            </a:r>
            <a:r>
              <a:rPr lang="es-ES_tradnl" sz="2800" b="1" i="1" kern="0" dirty="0">
                <a:solidFill>
                  <a:srgbClr val="FFFFFF"/>
                </a:solidFill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</a:rPr>
              <a:t>: Como familia de Dios, como comunidad de seguidores de Jesús, transformamos ahora en oración </a:t>
            </a:r>
            <a:r>
              <a:rPr lang="es-ES_tradnl" sz="2800" b="1" i="1" kern="0" dirty="0" smtClean="0">
                <a:solidFill>
                  <a:srgbClr val="FFFFFF"/>
                </a:solidFill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</a:rPr>
              <a:t>el</a:t>
            </a:r>
            <a:endParaRPr lang="es-ES_tradnl" sz="2800" b="1" i="1" kern="0" dirty="0">
              <a:solidFill>
                <a:srgbClr val="FFFFFF"/>
              </a:solidFill>
              <a:effectLst>
                <a:glow rad="63500">
                  <a:schemeClr val="accent4">
                    <a:lumMod val="1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_tradnl" sz="2800" b="1" i="1" kern="0" dirty="0">
              <a:solidFill>
                <a:srgbClr val="FFFFFF"/>
              </a:solidFill>
              <a:effectLst>
                <a:glow rad="63500">
                  <a:schemeClr val="accent4">
                    <a:lumMod val="1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_tradnl" sz="2800" b="1" i="1" kern="0" dirty="0">
              <a:solidFill>
                <a:srgbClr val="FFFFFF"/>
              </a:solidFill>
              <a:effectLst>
                <a:glow rad="63500">
                  <a:schemeClr val="accent4">
                    <a:lumMod val="1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_tradnl" sz="2800" b="1" i="1" kern="0" dirty="0">
              <a:solidFill>
                <a:srgbClr val="FFFFFF"/>
              </a:solidFill>
              <a:effectLst>
                <a:glow rad="63500">
                  <a:schemeClr val="accent4">
                    <a:lumMod val="1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_tradnl" sz="2800" b="1" i="1" kern="0" dirty="0">
              <a:solidFill>
                <a:srgbClr val="FFFFFF"/>
              </a:solidFill>
              <a:effectLst>
                <a:glow rad="63500">
                  <a:schemeClr val="accent4">
                    <a:lumMod val="1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800" b="1" i="1" kern="0" dirty="0" smtClean="0">
                <a:solidFill>
                  <a:srgbClr val="FFFFFF"/>
                </a:solidFill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</a:rPr>
              <a:t>el fruto </a:t>
            </a:r>
            <a:r>
              <a:rPr lang="es-ES_tradnl" sz="2800" b="1" i="1" kern="0" dirty="0">
                <a:solidFill>
                  <a:srgbClr val="FFFFFF"/>
                </a:solidFill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</a:rPr>
              <a:t>de nuestra reflexión. </a:t>
            </a:r>
            <a:r>
              <a:rPr lang="es-ES_tradnl" sz="2800" b="1" i="1" kern="0" dirty="0">
                <a:solidFill>
                  <a:srgbClr val="FFFFFF"/>
                </a:solidFill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  <a:cs typeface="Times New Roman" pitchFamily="18" charset="0"/>
              </a:rPr>
              <a:t>Tenemos presentes de un modo especial a nuestras propias familias y a todas las familias del mundo.</a:t>
            </a:r>
            <a:endParaRPr lang="es-PE" sz="2800" b="1" kern="0" dirty="0">
              <a:solidFill>
                <a:srgbClr val="FFFFFF"/>
              </a:solidFill>
              <a:effectLst>
                <a:glow rad="63500">
                  <a:schemeClr val="accent4">
                    <a:lumMod val="1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Narrow" pitchFamily="34" charset="0"/>
              <a:cs typeface="Times New Roman" pitchFamily="18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_tradnl" sz="2800" b="1" i="1" kern="0" dirty="0">
              <a:solidFill>
                <a:srgbClr val="FFFFFF"/>
              </a:solidFill>
              <a:effectLst>
                <a:glow rad="63500">
                  <a:schemeClr val="accent4">
                    <a:lumMod val="1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Rectángulo redondeado 4"/>
          <p:cNvSpPr>
            <a:spLocks noChangeArrowheads="1"/>
          </p:cNvSpPr>
          <p:nvPr/>
        </p:nvSpPr>
        <p:spPr bwMode="auto">
          <a:xfrm>
            <a:off x="563194" y="520695"/>
            <a:ext cx="2571335" cy="76390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>
              <a:spcAft>
                <a:spcPts val="0"/>
              </a:spcAft>
            </a:pPr>
            <a:r>
              <a:rPr lang="es-ES_tradnl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ORATIO</a:t>
            </a:r>
            <a:endParaRPr lang="es-PE" sz="1600" b="1" dirty="0">
              <a:solidFill>
                <a:srgbClr val="8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" algn="ctr">
              <a:spcAft>
                <a:spcPts val="0"/>
              </a:spcAft>
            </a:pPr>
            <a:r>
              <a:rPr lang="es-ES_tradnl" sz="1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¿Qué le digo al Señor motivado por su Palabra?</a:t>
            </a:r>
            <a:endParaRPr lang="es-PE" sz="20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69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36808"/>
            <a:ext cx="8208912" cy="5916528"/>
          </a:xfrm>
          <a:prstGeom prst="rect">
            <a:avLst/>
          </a:prstGeom>
        </p:spPr>
      </p:pic>
      <p:sp>
        <p:nvSpPr>
          <p:cNvPr id="4" name="8 CuadroTexto"/>
          <p:cNvSpPr txBox="1"/>
          <p:nvPr/>
        </p:nvSpPr>
        <p:spPr>
          <a:xfrm>
            <a:off x="1837399" y="5094921"/>
            <a:ext cx="5709619" cy="1200329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" pitchFamily="34" charset="0"/>
                <a:cs typeface="Segoe UI" pitchFamily="34" charset="0"/>
              </a:rPr>
              <a:t> </a:t>
            </a:r>
            <a:r>
              <a:rPr lang="es-ES_tradnl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" pitchFamily="34" charset="0"/>
                <a:cs typeface="Segoe UI" pitchFamily="34" charset="0"/>
              </a:rPr>
              <a:t>Luego de un tiempo de oración personal, podemos compartir en voz alta nuestra </a:t>
            </a:r>
            <a:r>
              <a:rPr lang="es-ES_tradn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" pitchFamily="34" charset="0"/>
                <a:cs typeface="Segoe UI" pitchFamily="34" charset="0"/>
              </a:rPr>
              <a:t>oración.</a:t>
            </a:r>
            <a:endParaRPr lang="es-ES_tradnl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bg1">
                    <a:lumMod val="5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6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"/>
          <a:stretch/>
        </p:blipFill>
        <p:spPr>
          <a:xfrm>
            <a:off x="467544" y="476672"/>
            <a:ext cx="8208912" cy="6062364"/>
          </a:xfrm>
          <a:prstGeom prst="rect">
            <a:avLst/>
          </a:prstGeom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783703" y="332656"/>
            <a:ext cx="295465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a-ES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32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Salmo</a:t>
            </a:r>
            <a:r>
              <a:rPr lang="ca-ES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11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127</a:t>
            </a:r>
            <a:r>
              <a:rPr lang="ca-E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a-E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ca-ES" sz="66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054517" y="476672"/>
            <a:ext cx="4434041" cy="193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2400" b="1" i="1" dirty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2400" b="1" i="1" dirty="0" err="1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Dichoso</a:t>
            </a:r>
            <a:r>
              <a:rPr lang="ca-ES" sz="2400" b="1" i="1" dirty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el que </a:t>
            </a:r>
            <a:r>
              <a:rPr lang="ca-ES" sz="2400" b="1" i="1" dirty="0" smtClean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temen </a:t>
            </a:r>
            <a:r>
              <a:rPr lang="ca-ES" sz="2400" b="1" i="1" dirty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al Señor y </a:t>
            </a:r>
            <a:r>
              <a:rPr lang="ca-ES" sz="2400" b="1" i="1" dirty="0" err="1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sigue</a:t>
            </a:r>
            <a:r>
              <a:rPr lang="ca-ES" sz="2400" b="1" i="1" dirty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sus </a:t>
            </a:r>
            <a:r>
              <a:rPr lang="ca-ES" sz="2400" b="1" i="1" dirty="0" err="1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caminos</a:t>
            </a:r>
            <a:r>
              <a:rPr lang="ca-ES" sz="2400" b="1" i="1" dirty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. </a:t>
            </a:r>
            <a:r>
              <a:rPr lang="ca-ES" sz="2400" b="1" i="1" dirty="0" err="1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Comerás</a:t>
            </a:r>
            <a:r>
              <a:rPr lang="ca-ES" sz="2400" b="1" i="1" dirty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del </a:t>
            </a:r>
            <a:r>
              <a:rPr lang="ca-ES" sz="2400" b="1" i="1" dirty="0" err="1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fruto</a:t>
            </a:r>
            <a:r>
              <a:rPr lang="ca-ES" sz="2400" b="1" i="1" dirty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de tu </a:t>
            </a:r>
            <a:r>
              <a:rPr lang="ca-ES" sz="2400" b="1" i="1" dirty="0" err="1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trabajo</a:t>
            </a:r>
            <a:r>
              <a:rPr lang="ca-ES" sz="2400" b="1" i="1" dirty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, </a:t>
            </a:r>
            <a:r>
              <a:rPr lang="ca-ES" sz="2400" b="1" i="1" dirty="0" err="1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serás</a:t>
            </a:r>
            <a:r>
              <a:rPr lang="ca-ES" sz="2400" b="1" i="1" dirty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2400" b="1" i="1" dirty="0" err="1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dichoso</a:t>
            </a:r>
            <a:r>
              <a:rPr lang="ca-ES" sz="2400" b="1" i="1" dirty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, te </a:t>
            </a:r>
            <a:r>
              <a:rPr lang="ca-ES" sz="2400" b="1" i="1" dirty="0" err="1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irá</a:t>
            </a:r>
            <a:r>
              <a:rPr lang="ca-ES" sz="2400" b="1" i="1" dirty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2400" b="1" i="1" dirty="0" err="1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bien</a:t>
            </a:r>
            <a:r>
              <a:rPr lang="ca-ES" sz="2400" b="1" i="1" dirty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22766" y="5445224"/>
            <a:ext cx="73342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Dichosos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 los que temen al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Señor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y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siguen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sus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caminos</a:t>
            </a:r>
            <a:endParaRPr lang="ca-ES" sz="2800" b="1" i="1" dirty="0">
              <a:solidFill>
                <a:srgbClr val="FFFFFF"/>
              </a:solidFill>
              <a:effectLst>
                <a:glow rad="101600">
                  <a:schemeClr val="bg1">
                    <a:lumMod val="5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83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11" y="477203"/>
            <a:ext cx="8208912" cy="5989746"/>
          </a:xfrm>
          <a:prstGeom prst="rect">
            <a:avLst/>
          </a:prstGeom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419872" y="473909"/>
            <a:ext cx="518457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2800" b="1" i="1" dirty="0">
                <a:solidFill>
                  <a:srgbClr val="FFFFFF"/>
                </a:solidFill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Tu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mujer</a:t>
            </a:r>
            <a:r>
              <a:rPr lang="ca-ES" sz="2800" b="1" i="1" dirty="0">
                <a:solidFill>
                  <a:srgbClr val="FFFFFF"/>
                </a:solidFill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, como parra fecunda, en medio de tu casa; tus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hijos</a:t>
            </a:r>
            <a:r>
              <a:rPr lang="ca-ES" sz="2800" b="1" i="1" dirty="0">
                <a:solidFill>
                  <a:srgbClr val="FFFFFF"/>
                </a:solidFill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, como brotes de olivo,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alrededor</a:t>
            </a:r>
            <a:r>
              <a:rPr lang="ca-ES" sz="2800" b="1" i="1" dirty="0">
                <a:solidFill>
                  <a:srgbClr val="FFFFFF"/>
                </a:solidFill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de tu mesa.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55776" y="5301208"/>
            <a:ext cx="56780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  <a:softEdge rad="127000"/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2800" b="1" i="1" dirty="0" err="1">
                <a:effectLst>
                  <a:glow rad="63500">
                    <a:schemeClr val="tx2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Dichosos</a:t>
            </a:r>
            <a:r>
              <a:rPr lang="ca-ES" sz="2800" b="1" i="1" dirty="0">
                <a:effectLst>
                  <a:glow rad="63500">
                    <a:schemeClr val="tx2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 los que temen al </a:t>
            </a:r>
            <a:r>
              <a:rPr lang="ca-ES" sz="2800" b="1" i="1" dirty="0" err="1">
                <a:effectLst>
                  <a:glow rad="63500">
                    <a:schemeClr val="tx2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Señor</a:t>
            </a:r>
            <a:r>
              <a:rPr lang="ca-ES" sz="2800" b="1" i="1" dirty="0">
                <a:effectLst>
                  <a:glow rad="63500">
                    <a:schemeClr val="tx2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y </a:t>
            </a:r>
            <a:r>
              <a:rPr lang="ca-ES" sz="2800" b="1" i="1" dirty="0" err="1">
                <a:effectLst>
                  <a:glow rad="63500">
                    <a:schemeClr val="tx2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siguen</a:t>
            </a:r>
            <a:r>
              <a:rPr lang="ca-ES" sz="2800" b="1" i="1" dirty="0">
                <a:effectLst>
                  <a:glow rad="63500">
                    <a:schemeClr val="tx2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2800" b="1" i="1" dirty="0" err="1">
                <a:effectLst>
                  <a:glow rad="63500">
                    <a:schemeClr val="tx2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sus</a:t>
            </a:r>
            <a:r>
              <a:rPr lang="ca-ES" sz="2800" b="1" i="1" dirty="0">
                <a:effectLst>
                  <a:glow rad="63500">
                    <a:schemeClr val="tx2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2800" b="1" i="1" dirty="0" err="1">
                <a:effectLst>
                  <a:glow rad="63500">
                    <a:schemeClr val="tx2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caminos</a:t>
            </a:r>
            <a:endParaRPr lang="ca-ES" sz="2800" b="1" i="1" dirty="0">
              <a:effectLst>
                <a:glow rad="63500">
                  <a:schemeClr val="tx2">
                    <a:lumMod val="1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32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64" y="479449"/>
            <a:ext cx="8346342" cy="6045896"/>
          </a:xfrm>
          <a:prstGeom prst="rect">
            <a:avLst/>
          </a:prstGeom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971600" y="481274"/>
            <a:ext cx="776480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a-ES" sz="2000" b="1" i="1" dirty="0">
                <a:solidFill>
                  <a:srgbClr val="000000"/>
                </a:solidFill>
                <a:effectLst>
                  <a:glow rad="101600">
                    <a:srgbClr val="008080">
                      <a:lumMod val="50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2800" b="1" i="1" dirty="0">
                <a:solidFill>
                  <a:srgbClr val="FFFFFF"/>
                </a:solidFill>
                <a:effectLst>
                  <a:glow rad="101600">
                    <a:srgbClr val="008080">
                      <a:lumMod val="50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Ésta es la bendición del hombre que teme al Señor. Que el Señor te bendiga desde Sión, que veas la prosperidad de Jerusalén todos los días de tu vida. </a:t>
            </a:r>
            <a:endParaRPr lang="ca-ES" sz="2800" b="1" i="1" dirty="0">
              <a:solidFill>
                <a:srgbClr val="FFFFFF"/>
              </a:solidFill>
              <a:effectLst>
                <a:glow rad="101600">
                  <a:srgbClr val="008080">
                    <a:lumMod val="50000"/>
                    <a:alpha val="40000"/>
                  </a:srgbClr>
                </a:glow>
                <a:outerShdw blurRad="50800" dist="63500" algn="l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672" y="5522455"/>
            <a:ext cx="64087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Dichosos</a:t>
            </a:r>
            <a:r>
              <a:rPr lang="ca-E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 los que temen al </a:t>
            </a:r>
            <a:r>
              <a:rPr lang="ca-ES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Señor</a:t>
            </a:r>
            <a:r>
              <a:rPr lang="ca-E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y </a:t>
            </a:r>
            <a:r>
              <a:rPr lang="ca-ES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siguen</a:t>
            </a:r>
            <a:r>
              <a:rPr lang="ca-E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sus</a:t>
            </a:r>
            <a:r>
              <a:rPr lang="ca-E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caminos</a:t>
            </a:r>
            <a:endParaRPr lang="ca-ES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8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/>
          <a:stretch/>
        </p:blipFill>
        <p:spPr>
          <a:xfrm>
            <a:off x="494624" y="479964"/>
            <a:ext cx="8211493" cy="5985230"/>
          </a:xfrm>
          <a:prstGeom prst="rect">
            <a:avLst/>
          </a:prstGeom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2305318" y="702508"/>
            <a:ext cx="6413679" cy="4089353"/>
          </a:xfrm>
          <a:prstGeom prst="rect">
            <a:avLst/>
          </a:prstGeom>
          <a:noFill/>
        </p:spPr>
        <p:txBody>
          <a:bodyPr/>
          <a:lstStyle/>
          <a:p>
            <a:pPr algn="ctr" fontAlgn="base">
              <a:spcAft>
                <a:spcPct val="0"/>
              </a:spcAft>
              <a:defRPr/>
            </a:pPr>
            <a:r>
              <a:rPr lang="es-PE" sz="2200" kern="0" dirty="0">
                <a:effectLst>
                  <a:glow rad="101600">
                    <a:schemeClr val="accent4">
                      <a:lumMod val="10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  Motivación</a:t>
            </a:r>
            <a:r>
              <a:rPr lang="es-PE" sz="2200" kern="0" dirty="0" smtClean="0">
                <a:effectLst>
                  <a:glow rad="101600">
                    <a:schemeClr val="accent4">
                      <a:lumMod val="10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: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2200" kern="0" dirty="0" smtClean="0">
                <a:solidFill>
                  <a:srgbClr val="FFFF00"/>
                </a:solidFill>
                <a:effectLst>
                  <a:glow rad="101600">
                    <a:schemeClr val="accent4">
                      <a:lumMod val="10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s-PE" sz="2200" kern="0" dirty="0">
                <a:solidFill>
                  <a:srgbClr val="FFFF00"/>
                </a:solidFill>
                <a:effectLst>
                  <a:glow rad="101600">
                    <a:schemeClr val="accent4">
                      <a:lumMod val="10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Leamos con atención estas palabras de nuestro Papa: </a:t>
            </a:r>
            <a:r>
              <a:rPr lang="es-PE" sz="2200" kern="0" dirty="0">
                <a:effectLst>
                  <a:glow rad="101600">
                    <a:schemeClr val="accent4">
                      <a:lumMod val="10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«El núcleo familiar de Jesús, María y José es para todo creyente, y en especial para las familias, una auténtica escuela del Evangelio. Aquí admiramos el cumplimiento del plan divino de hacer de la familia una especial comunidad de vida y de amor. Aquí aprendemos que todo núcleo familiar cristiano está llamado a ser 'Iglesia doméstica’, para hacer resplandecer las virtudes evangélicas y volverse fermento de bien en la sociedad. Los rasgos típicos de la Sagrada Familia son: recogimiento y oración, mutua comprensión y respeto, espíritu de sacrificio, trabajo y solidaridad.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2200" kern="0" dirty="0">
                <a:effectLst>
                  <a:glow rad="101600">
                    <a:schemeClr val="accent4">
                      <a:lumMod val="10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Es en la familia unida que los hijos alcanzan la madurez de su existencia, viviendo la experiencia significativa y eficaz del amor gratuito, de la ternura, del respeto recíproco, de la comprensión mutua, del perdón y de la alegría</a:t>
            </a:r>
            <a:r>
              <a:rPr lang="es-PE" sz="2200" kern="0" dirty="0" smtClean="0">
                <a:effectLst>
                  <a:glow rad="101600">
                    <a:schemeClr val="accent4">
                      <a:lumMod val="10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».                        </a:t>
            </a:r>
            <a:r>
              <a:rPr lang="es-PE" kern="0" dirty="0">
                <a:effectLst>
                  <a:glow rad="101600">
                    <a:schemeClr val="accent4">
                      <a:lumMod val="10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Papa Francisco, 27 de diciembre de 2015</a:t>
            </a:r>
          </a:p>
          <a:p>
            <a:pPr algn="ctr" fontAlgn="base">
              <a:spcAft>
                <a:spcPct val="0"/>
              </a:spcAft>
              <a:defRPr/>
            </a:pPr>
            <a:endParaRPr lang="es-PE" sz="2200" kern="0" dirty="0">
              <a:effectLst>
                <a:glow rad="101600">
                  <a:schemeClr val="accent4">
                    <a:lumMod val="10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Rectángulo redondeado 7"/>
          <p:cNvSpPr>
            <a:spLocks noChangeArrowheads="1"/>
          </p:cNvSpPr>
          <p:nvPr/>
        </p:nvSpPr>
        <p:spPr bwMode="auto">
          <a:xfrm>
            <a:off x="507503" y="479964"/>
            <a:ext cx="2998163" cy="60186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>
              <a:spcAft>
                <a:spcPts val="0"/>
              </a:spcAft>
            </a:pPr>
            <a:r>
              <a:rPr lang="es-ES_tradnl" sz="1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CONTEMPLATIO</a:t>
            </a:r>
            <a:endParaRPr lang="es-PE" sz="1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" algn="ctr">
              <a:spcAft>
                <a:spcPts val="0"/>
              </a:spcAft>
            </a:pPr>
            <a:r>
              <a:rPr lang="es-ES_tradnl" sz="1400" b="1" dirty="0">
                <a:solidFill>
                  <a:srgbClr val="8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¿Qué me lleva a hacer el texto?</a:t>
            </a:r>
            <a:endParaRPr lang="es-PE" sz="2000" dirty="0">
              <a:solidFill>
                <a:srgbClr val="8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153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fondos de navidad para colocar tex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8"/>
          <a:stretch/>
        </p:blipFill>
        <p:spPr bwMode="auto">
          <a:xfrm>
            <a:off x="515689" y="519626"/>
            <a:ext cx="8136904" cy="59422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15689" y="3280915"/>
            <a:ext cx="81355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es-PE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Para San Vicente la caridad, el amor, </a:t>
            </a:r>
            <a:endParaRPr lang="es-PE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</a:pPr>
            <a:r>
              <a:rPr lang="es-PE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es </a:t>
            </a:r>
            <a:r>
              <a:rPr lang="es-PE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el elemento esencial que anima la vida de toda comunidad y, por qué no decirlo, de toda familia: “La caridad es el alma de las virtudes y el cielo de las comunidades. La casa de San Lázaro será un cielo si hay caridad; el cielo no es más que amor, caridad; la felicidad principal de la vida eterna consiste en amar… no hay nada más deseable que vivir con los que uno ama y se siente amado”. </a:t>
            </a:r>
            <a:r>
              <a:rPr lang="es-PE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(XI, 763) </a:t>
            </a:r>
          </a:p>
        </p:txBody>
      </p:sp>
      <p:pic>
        <p:nvPicPr>
          <p:cNvPr id="4098" name="Picture 2" descr="Image result for rostro de San Vicente de Pau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7"/>
          <a:stretch/>
        </p:blipFill>
        <p:spPr bwMode="auto">
          <a:xfrm>
            <a:off x="6900768" y="390836"/>
            <a:ext cx="1750498" cy="195311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05725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58" y="517105"/>
            <a:ext cx="8178823" cy="59867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3 Rectángulo"/>
          <p:cNvSpPr/>
          <p:nvPr/>
        </p:nvSpPr>
        <p:spPr>
          <a:xfrm>
            <a:off x="1028998" y="795921"/>
            <a:ext cx="371477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3600" b="1" kern="0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Compromiso: </a:t>
            </a:r>
            <a:endParaRPr lang="es-PE" sz="3600" b="1" kern="0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14417" y="2243307"/>
            <a:ext cx="4854273" cy="310854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Como familia, 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¿qué podemos hacer para que cada día nos queramos más?, ¿qué hacer para 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que 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amor crezca más y más entre nosotros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s-PE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97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mage result for fondos de navidad para colocar tex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9206"/>
            <a:ext cx="8136904" cy="593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283653" y="501365"/>
            <a:ext cx="2754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3200" b="1" kern="0" dirty="0">
                <a:solidFill>
                  <a:srgbClr val="CCEC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  <a:cs typeface="Times New Roman" pitchFamily="18" charset="0"/>
              </a:rPr>
              <a:t>Oración final </a:t>
            </a:r>
            <a:endParaRPr lang="es-PE" sz="3200" kern="0" dirty="0">
              <a:solidFill>
                <a:srgbClr val="CCECFF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ura MT Script Capitals" panose="03020802060602070202" pitchFamily="66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225979" y="984737"/>
            <a:ext cx="4450477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b="1" kern="0" dirty="0">
                <a:solidFill>
                  <a:srgbClr val="CCEC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Times New Roman" pitchFamily="18" charset="0"/>
              </a:rPr>
              <a:t>Jesús, María y José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b="1" kern="0" dirty="0">
                <a:solidFill>
                  <a:srgbClr val="CCEC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Times New Roman" pitchFamily="18" charset="0"/>
              </a:rPr>
              <a:t>en ustedes contemplamos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b="1" kern="0" dirty="0">
                <a:solidFill>
                  <a:srgbClr val="CCEC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Times New Roman" pitchFamily="18" charset="0"/>
              </a:rPr>
              <a:t>el esplendor del verdadero amor,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b="1" kern="0" dirty="0">
                <a:solidFill>
                  <a:srgbClr val="CCEC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Times New Roman" pitchFamily="18" charset="0"/>
              </a:rPr>
              <a:t>a ustedes, confiados, nos dirigimos.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b="1" kern="0" dirty="0">
                <a:solidFill>
                  <a:srgbClr val="CCEC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Times New Roman" pitchFamily="18" charset="0"/>
              </a:rPr>
              <a:t>Santa Familia de Nazaret,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b="1" kern="0" dirty="0">
                <a:solidFill>
                  <a:srgbClr val="CCEC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Times New Roman" pitchFamily="18" charset="0"/>
              </a:rPr>
              <a:t>haz también de nuestras familias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b="1" kern="0" dirty="0">
                <a:solidFill>
                  <a:srgbClr val="CCEC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Times New Roman" pitchFamily="18" charset="0"/>
              </a:rPr>
              <a:t>lugar de comunión y </a:t>
            </a:r>
            <a:r>
              <a:rPr lang="es-PE" sz="2400" b="1" kern="0" dirty="0" smtClean="0">
                <a:solidFill>
                  <a:srgbClr val="CCEC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Times New Roman" pitchFamily="18" charset="0"/>
              </a:rPr>
              <a:t>                        cenáculo </a:t>
            </a:r>
            <a:r>
              <a:rPr lang="es-PE" sz="2400" b="1" kern="0" dirty="0">
                <a:solidFill>
                  <a:srgbClr val="CCEC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Times New Roman" pitchFamily="18" charset="0"/>
              </a:rPr>
              <a:t>de oración,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b="1" kern="0" dirty="0">
                <a:solidFill>
                  <a:srgbClr val="CCEC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Times New Roman" pitchFamily="18" charset="0"/>
              </a:rPr>
              <a:t>auténticas escuelas del Evangelio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b="1" kern="0" dirty="0">
                <a:solidFill>
                  <a:srgbClr val="CCEC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Times New Roman" pitchFamily="18" charset="0"/>
              </a:rPr>
              <a:t>y pequeñas iglesias domésticas.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_tradnl" sz="2400" b="1" kern="0" dirty="0">
              <a:solidFill>
                <a:srgbClr val="CCECFF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itchFamily="66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32098" y="4293096"/>
            <a:ext cx="5786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800" i="1" kern="0" dirty="0">
                <a:solidFill>
                  <a:srgbClr val="CCECFF">
                    <a:lumMod val="10000"/>
                  </a:srgbClr>
                </a:solidFill>
                <a:latin typeface="Script MT Bold" pitchFamily="66" charset="0"/>
                <a:cs typeface="Times New Roman" pitchFamily="18" charset="0"/>
              </a:rPr>
              <a:t> </a:t>
            </a:r>
            <a:endParaRPr lang="es-PE" sz="2800" kern="0" dirty="0">
              <a:solidFill>
                <a:srgbClr val="CCECFF">
                  <a:lumMod val="10000"/>
                </a:srgbClr>
              </a:solidFill>
              <a:latin typeface="Script MT Bold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206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fondo de navidad para power 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5" y="500030"/>
            <a:ext cx="8116337" cy="595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la sagrada familia de nazar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613" y="1843738"/>
            <a:ext cx="4375420" cy="324036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7 Rectángulo"/>
          <p:cNvSpPr/>
          <p:nvPr/>
        </p:nvSpPr>
        <p:spPr>
          <a:xfrm>
            <a:off x="6141489" y="647762"/>
            <a:ext cx="254732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" sz="2400" b="1" kern="0" dirty="0"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Más allá de ellos, su misión sólo estuvo determinada por  el deseo de  cumplir  la voluntad del Padre. </a:t>
            </a:r>
            <a:r>
              <a:rPr lang="es-PE" sz="2400" b="1" kern="0" dirty="0"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Así inauguró una familia universal, no  basada en los vínculos de la carne y de la sangre, sino en los lazos de la fe.</a:t>
            </a:r>
          </a:p>
        </p:txBody>
      </p:sp>
      <p:sp>
        <p:nvSpPr>
          <p:cNvPr id="10" name="7 Rectángulo"/>
          <p:cNvSpPr/>
          <p:nvPr/>
        </p:nvSpPr>
        <p:spPr>
          <a:xfrm>
            <a:off x="452421" y="956218"/>
            <a:ext cx="2457981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" sz="2400" b="1" u="sng" kern="0" dirty="0">
                <a:solidFill>
                  <a:srgbClr val="FFCC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AMBIENTACIÓN</a:t>
            </a:r>
            <a:r>
              <a:rPr lang="es-ES" sz="2400" b="1" kern="0" dirty="0"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: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" sz="2400" b="1" kern="0" dirty="0"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 Jesús se educó, creció y maduró en el seno de una familia humana, pero no se limitó  a sus lazos afectivos. </a:t>
            </a:r>
            <a:endParaRPr lang="es-PE" sz="2400" b="1" kern="0" dirty="0">
              <a:solidFill>
                <a:srgbClr val="FFFFFF"/>
              </a:solidFill>
              <a:effectLst>
                <a:outerShdw blurRad="50800" dist="63500" algn="l" rotWithShape="0">
                  <a:prstClr val="black"/>
                </a:outerShdw>
              </a:effectLst>
              <a:latin typeface="Tekton Pro" panose="020F06030202080209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32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0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39" y="462007"/>
            <a:ext cx="8364473" cy="608046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510952" y="727159"/>
            <a:ext cx="5876969" cy="6008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b="1" kern="0" dirty="0"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cript MT Bold" pitchFamily="66" charset="0"/>
                <a:cs typeface="Times New Roman" pitchFamily="18" charset="0"/>
              </a:rPr>
              <a:t>Santa Familia de Nazaret,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b="1" kern="0" dirty="0"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cript MT Bold" pitchFamily="66" charset="0"/>
                <a:cs typeface="Times New Roman" pitchFamily="18" charset="0"/>
              </a:rPr>
              <a:t>que nunca más haya en las familias episodios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b="1" kern="0" dirty="0"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cript MT Bold" pitchFamily="66" charset="0"/>
                <a:cs typeface="Times New Roman" pitchFamily="18" charset="0"/>
              </a:rPr>
              <a:t>de violencia, de cerrazón y división;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b="1" kern="0" dirty="0"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cript MT Bold" pitchFamily="66" charset="0"/>
                <a:cs typeface="Times New Roman" pitchFamily="18" charset="0"/>
              </a:rPr>
              <a:t>que quien haya sido herido o escandalizado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b="1" kern="0" dirty="0"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cript MT Bold" pitchFamily="66" charset="0"/>
                <a:cs typeface="Times New Roman" pitchFamily="18" charset="0"/>
              </a:rPr>
              <a:t>sea pronto consolado y curado.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b="1" kern="0" dirty="0"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cript MT Bold" pitchFamily="66" charset="0"/>
                <a:cs typeface="Times New Roman" pitchFamily="18" charset="0"/>
              </a:rPr>
              <a:t>Santa Familia de Nazaret,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b="1" kern="0" dirty="0"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cript MT Bold" pitchFamily="66" charset="0"/>
                <a:cs typeface="Times New Roman" pitchFamily="18" charset="0"/>
              </a:rPr>
              <a:t>haz tomar conciencia a todos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b="1" kern="0" dirty="0"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cript MT Bold" pitchFamily="66" charset="0"/>
                <a:cs typeface="Times New Roman" pitchFamily="18" charset="0"/>
              </a:rPr>
              <a:t>del carácter sagrado e inviolable de la familia,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b="1" kern="0" dirty="0"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cript MT Bold" pitchFamily="66" charset="0"/>
                <a:cs typeface="Times New Roman" pitchFamily="18" charset="0"/>
              </a:rPr>
              <a:t>de su belleza en el proyecto de Dios.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b="1" kern="0" dirty="0"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cript MT Bold" pitchFamily="66" charset="0"/>
                <a:cs typeface="Times New Roman" pitchFamily="18" charset="0"/>
              </a:rPr>
              <a:t>Jesús, María y José, </a:t>
            </a:r>
            <a:endParaRPr lang="es-PE" sz="2400" b="1" kern="0" dirty="0" smtClean="0">
              <a:effectLst>
                <a:glow rad="63500">
                  <a:schemeClr val="accent4">
                    <a:lumMod val="1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Script MT Bold" pitchFamily="66" charset="0"/>
              <a:cs typeface="Times New Roman" pitchFamily="18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b="1" kern="0" dirty="0"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cript MT Bold" pitchFamily="66" charset="0"/>
                <a:cs typeface="Times New Roman" pitchFamily="18" charset="0"/>
              </a:rPr>
              <a:t>escuchen, acojan nuestra súplica. </a:t>
            </a:r>
            <a:endParaRPr lang="es-PE" sz="2400" b="1" kern="0" dirty="0" smtClean="0">
              <a:effectLst>
                <a:glow rad="63500">
                  <a:schemeClr val="accent4">
                    <a:lumMod val="1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Script MT Bold" pitchFamily="66" charset="0"/>
              <a:cs typeface="Times New Roman" pitchFamily="18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b="1" kern="0" dirty="0" smtClean="0"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cript MT Bold" pitchFamily="66" charset="0"/>
                <a:cs typeface="Times New Roman" pitchFamily="18" charset="0"/>
              </a:rPr>
              <a:t>Amén</a:t>
            </a:r>
            <a:r>
              <a:rPr lang="es-PE" sz="2400" b="1" kern="0" dirty="0"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cript MT Bold" pitchFamily="66" charset="0"/>
                <a:cs typeface="Times New Roman" pitchFamily="18" charset="0"/>
              </a:rPr>
              <a:t>. (Papa Francisco)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_tradnl" sz="2400" b="1" kern="0" dirty="0">
              <a:effectLst>
                <a:glow rad="63500">
                  <a:schemeClr val="accent4">
                    <a:lumMod val="1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Script MT Bold" pitchFamily="66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32098" y="4293096"/>
            <a:ext cx="5786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800" i="1" kern="0" dirty="0">
                <a:solidFill>
                  <a:srgbClr val="CCECFF">
                    <a:lumMod val="10000"/>
                  </a:srgbClr>
                </a:solidFill>
                <a:latin typeface="Script MT Bold" pitchFamily="66" charset="0"/>
                <a:cs typeface="Times New Roman" pitchFamily="18" charset="0"/>
              </a:rPr>
              <a:t> </a:t>
            </a:r>
            <a:endParaRPr lang="es-PE" sz="2800" kern="0" dirty="0">
              <a:solidFill>
                <a:srgbClr val="CCECFF">
                  <a:lumMod val="10000"/>
                </a:srgbClr>
              </a:solidFill>
              <a:latin typeface="Script MT Bold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49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16" y="461784"/>
            <a:ext cx="8017363" cy="597765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328174" y="4778217"/>
            <a:ext cx="408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hand521 BT" panose="03080802030307080304" pitchFamily="66" charset="0"/>
              </a:rPr>
              <a:t>Feliz </a:t>
            </a:r>
            <a:r>
              <a:rPr lang="es-PE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hand521 BT" panose="03080802030307080304" pitchFamily="66" charset="0"/>
              </a:rPr>
              <a:t>Año </a:t>
            </a:r>
            <a:r>
              <a:rPr lang="es-P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hand521 BT" panose="03080802030307080304" pitchFamily="66" charset="0"/>
              </a:rPr>
              <a:t>Nuevo </a:t>
            </a:r>
            <a:r>
              <a:rPr lang="es-PE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hand521 BT" panose="03080802030307080304" pitchFamily="66" charset="0"/>
              </a:rPr>
              <a:t>2019</a:t>
            </a:r>
            <a:endParaRPr lang="es-PE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hand521 BT" panose="03080802030307080304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74" y="461784"/>
            <a:ext cx="3799416" cy="4194161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47892" y="6359894"/>
            <a:ext cx="5832648" cy="46166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Texto de </a:t>
            </a:r>
            <a:r>
              <a:rPr lang="es-PE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Lectio</a:t>
            </a:r>
            <a:r>
              <a:rPr lang="es-P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Divina:  Padre César Chávez  </a:t>
            </a:r>
            <a:r>
              <a:rPr lang="es-PE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Alva</a:t>
            </a:r>
            <a:r>
              <a:rPr lang="es-P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(Chuno) </a:t>
            </a:r>
            <a:r>
              <a:rPr lang="es-PE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C.ongregación</a:t>
            </a:r>
            <a:r>
              <a:rPr lang="es-P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de la Misión.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s-PE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Power</a:t>
            </a:r>
            <a:r>
              <a:rPr lang="es-P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Point :  Sor Pilar Caycho Vela  - Hija de la Caridad de San Vicente de </a:t>
            </a:r>
            <a:r>
              <a:rPr lang="es-PE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Paúl</a:t>
            </a:r>
            <a:endParaRPr lang="es-PE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60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la sagrada familia de nazar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0913"/>
            <a:ext cx="8136904" cy="591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750765" y="540913"/>
            <a:ext cx="26949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tika" panose="02020503030404060203" pitchFamily="18" charset="0"/>
                <a:cs typeface="Kartika" panose="02020503030404060203" pitchFamily="18" charset="0"/>
              </a:rPr>
              <a:t>Oración inicial</a:t>
            </a:r>
            <a:endParaRPr lang="es-PE" sz="28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tika" panose="02020503030404060203" pitchFamily="18" charset="0"/>
              <a:cs typeface="Kartika" panose="02020503030404060203" pitchFamily="18" charset="0"/>
            </a:endParaRPr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535424" y="986453"/>
            <a:ext cx="5316072" cy="1428264"/>
          </a:xfr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s-ES_tradnl" sz="2200" b="1" i="1" dirty="0" smtClean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algn="l" rotWithShape="0">
                    <a:schemeClr val="tx1"/>
                  </a:outerShdw>
                </a:effectLst>
                <a:latin typeface="Arial Narrow" pitchFamily="34" charset="0"/>
              </a:rPr>
              <a:t> </a:t>
            </a:r>
            <a:r>
              <a:rPr lang="es-PE" sz="2200" b="1" i="1" dirty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algn="l" rotWithShape="0">
                    <a:schemeClr val="tx1"/>
                  </a:outerShdw>
                </a:effectLst>
                <a:latin typeface="Arial Narrow" pitchFamily="34" charset="0"/>
              </a:rPr>
              <a:t>Niño Dios,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2200" b="1" i="1" dirty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algn="l" rotWithShape="0">
                    <a:schemeClr val="tx1"/>
                  </a:outerShdw>
                </a:effectLst>
                <a:latin typeface="Arial Narrow" pitchFamily="34" charset="0"/>
              </a:rPr>
              <a:t>Tú que tuviste la dicha te tener una Madre,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2200" b="1" i="1" dirty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algn="l" rotWithShape="0">
                    <a:schemeClr val="tx1"/>
                  </a:outerShdw>
                </a:effectLst>
                <a:latin typeface="Arial Narrow" pitchFamily="34" charset="0"/>
              </a:rPr>
              <a:t>y tener a José, quien te cuidaba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2200" b="1" i="1" dirty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algn="l" rotWithShape="0">
                    <a:schemeClr val="tx1"/>
                  </a:outerShdw>
                </a:effectLst>
                <a:latin typeface="Arial Narrow" pitchFamily="34" charset="0"/>
              </a:rPr>
              <a:t>y te protegía como un padre, </a:t>
            </a:r>
          </a:p>
          <a:p>
            <a:pPr marL="0" indent="0">
              <a:spcBef>
                <a:spcPts val="0"/>
              </a:spcBef>
              <a:buNone/>
            </a:pPr>
            <a:endParaRPr lang="es-PE" sz="2200" b="1" i="1" dirty="0" smtClean="0"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algn="l" rotWithShape="0">
                  <a:schemeClr val="tx1"/>
                </a:outerShdw>
              </a:effectLst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s-PE" sz="2200" b="1" i="1" dirty="0"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algn="l" rotWithShape="0">
                  <a:schemeClr val="tx1"/>
                </a:outerShdw>
              </a:effectLst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s-PE" sz="2200" b="1" i="1" dirty="0" smtClean="0"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algn="l" rotWithShape="0">
                  <a:schemeClr val="tx1"/>
                </a:outerShdw>
              </a:effectLst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s-PE" sz="2200" b="1" i="1" dirty="0"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algn="l" rotWithShape="0">
                  <a:schemeClr val="tx1"/>
                </a:outerShdw>
              </a:effectLst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s-PE" sz="2200" b="1" i="1" dirty="0" smtClean="0"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algn="l" rotWithShape="0">
                  <a:schemeClr val="tx1"/>
                </a:outerShdw>
              </a:effectLst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s-PE" sz="2200" b="1" i="1" dirty="0"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algn="l" rotWithShape="0">
                  <a:schemeClr val="tx1"/>
                </a:outerShdw>
              </a:effectLst>
              <a:latin typeface="Arial Narrow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s-PE" sz="2200" b="1" i="1" dirty="0" smtClean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algn="l" rotWithShape="0">
                    <a:schemeClr val="tx1"/>
                  </a:outerShdw>
                </a:effectLst>
                <a:latin typeface="Arial Narrow" pitchFamily="34" charset="0"/>
              </a:rPr>
              <a:t>al </a:t>
            </a:r>
            <a:r>
              <a:rPr lang="es-PE" sz="2200" b="1" i="1" dirty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algn="l" rotWithShape="0">
                    <a:schemeClr val="tx1"/>
                  </a:outerShdw>
                </a:effectLst>
                <a:latin typeface="Arial Narrow" pitchFamily="34" charset="0"/>
              </a:rPr>
              <a:t>recordar esta fiesta de tu Sagrada Familia,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200" b="1" i="1" dirty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algn="l" rotWithShape="0">
                    <a:schemeClr val="tx1"/>
                  </a:outerShdw>
                </a:effectLst>
                <a:latin typeface="Arial Narrow" pitchFamily="34" charset="0"/>
              </a:rPr>
              <a:t>te pedimos de manera especial,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200" b="1" i="1" dirty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algn="l" rotWithShape="0">
                    <a:schemeClr val="tx1"/>
                  </a:outerShdw>
                </a:effectLst>
                <a:latin typeface="Arial Narrow" pitchFamily="34" charset="0"/>
              </a:rPr>
              <a:t>por cada uno de los nuestros,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200" b="1" i="1" dirty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algn="l" rotWithShape="0">
                    <a:schemeClr val="tx1"/>
                  </a:outerShdw>
                </a:effectLst>
                <a:latin typeface="Arial Narrow" pitchFamily="34" charset="0"/>
              </a:rPr>
              <a:t>por todos aquellos que están a nuestro lado,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200" b="1" i="1" dirty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algn="l" rotWithShape="0">
                    <a:schemeClr val="tx1"/>
                  </a:outerShdw>
                </a:effectLst>
                <a:latin typeface="Arial Narrow" pitchFamily="34" charset="0"/>
              </a:rPr>
              <a:t>con quienes compartimos la vida familiar,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200" b="1" i="1" dirty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algn="l" rotWithShape="0">
                    <a:schemeClr val="tx1"/>
                  </a:outerShdw>
                </a:effectLst>
                <a:latin typeface="Arial Narrow" pitchFamily="34" charset="0"/>
              </a:rPr>
              <a:t>que derrames tus bendiciones, </a:t>
            </a:r>
          </a:p>
          <a:p>
            <a:pPr marL="0" indent="0" algn="ctr">
              <a:spcBef>
                <a:spcPts val="0"/>
              </a:spcBef>
              <a:buNone/>
            </a:pPr>
            <a:endParaRPr lang="es-PE" sz="2200" b="1" i="1" dirty="0"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algn="l" rotWithShape="0">
                  <a:schemeClr val="tx1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75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la sagrada familia de nazar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27" y="548680"/>
            <a:ext cx="8165529" cy="588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402915" y="484286"/>
            <a:ext cx="8273542" cy="2902858"/>
          </a:xfr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s-PE" sz="2400" b="1" dirty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63500" algn="l" rotWithShape="0">
                    <a:schemeClr val="tx1"/>
                  </a:outerShdw>
                </a:effectLst>
                <a:latin typeface="Arial Narrow" pitchFamily="34" charset="0"/>
              </a:rPr>
              <a:t>para que tengamos los mismos sentimientos, </a:t>
            </a:r>
            <a:r>
              <a:rPr lang="es-PE" sz="2400" b="1" dirty="0" smtClean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63500" algn="l" rotWithShape="0">
                    <a:schemeClr val="tx1"/>
                  </a:outerShdw>
                </a:effectLst>
                <a:latin typeface="Arial Narrow" pitchFamily="34" charset="0"/>
              </a:rPr>
              <a:t> que </a:t>
            </a:r>
            <a:r>
              <a:rPr lang="es-PE" sz="2400" b="1" dirty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63500" algn="l" rotWithShape="0">
                    <a:schemeClr val="tx1"/>
                  </a:outerShdw>
                </a:effectLst>
                <a:latin typeface="Arial Narrow" pitchFamily="34" charset="0"/>
              </a:rPr>
              <a:t>existía en tu hogar de Nazaret</a:t>
            </a:r>
            <a:r>
              <a:rPr lang="es-PE" sz="2400" b="1" dirty="0" smtClean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63500" algn="l" rotWithShape="0">
                    <a:schemeClr val="tx1"/>
                  </a:outerShdw>
                </a:effectLst>
                <a:latin typeface="Arial Narrow" pitchFamily="34" charset="0"/>
              </a:rPr>
              <a:t>, que </a:t>
            </a:r>
            <a:r>
              <a:rPr lang="es-PE" sz="2400" b="1" dirty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63500" algn="l" rotWithShape="0">
                    <a:schemeClr val="tx1"/>
                  </a:outerShdw>
                </a:effectLst>
                <a:latin typeface="Arial Narrow" pitchFamily="34" charset="0"/>
              </a:rPr>
              <a:t>entre nosotros reine la paz, </a:t>
            </a:r>
          </a:p>
          <a:p>
            <a:pPr marL="0" indent="0" algn="ctr">
              <a:spcBef>
                <a:spcPts val="0"/>
              </a:spcBef>
              <a:buNone/>
            </a:pPr>
            <a:endParaRPr lang="es-PE" sz="2400" b="1" dirty="0" smtClean="0"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63500" algn="l" rotWithShape="0">
                  <a:schemeClr val="tx1"/>
                </a:outerShdw>
              </a:effectLst>
              <a:latin typeface="Arial Narrow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s-PE" sz="2400" b="1" dirty="0"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63500" algn="l" rotWithShape="0">
                  <a:schemeClr val="tx1"/>
                </a:outerShdw>
              </a:effectLst>
              <a:latin typeface="Arial Narrow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s-PE" sz="2400" b="1" dirty="0" smtClean="0"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63500" algn="l" rotWithShape="0">
                  <a:schemeClr val="tx1"/>
                </a:outerShdw>
              </a:effectLst>
              <a:latin typeface="Arial Narrow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s-PE" sz="2400" b="1" dirty="0"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63500" algn="l" rotWithShape="0">
                  <a:schemeClr val="tx1"/>
                </a:outerShdw>
              </a:effectLst>
              <a:latin typeface="Arial Narrow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s-PE" sz="2400" b="1" dirty="0" smtClean="0"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63500" algn="l" rotWithShape="0">
                  <a:schemeClr val="tx1"/>
                </a:outerShdw>
              </a:effectLst>
              <a:latin typeface="Arial Narrow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s-PE" sz="2400" b="1" dirty="0"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63500" algn="l" rotWithShape="0">
                  <a:schemeClr val="tx1"/>
                </a:outerShdw>
              </a:effectLst>
              <a:latin typeface="Arial Narrow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s-PE" sz="2400" b="1" dirty="0" smtClean="0"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63500" algn="l" rotWithShape="0">
                  <a:schemeClr val="tx1"/>
                </a:outerShdw>
              </a:effectLst>
              <a:latin typeface="Arial Narrow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s-PE" sz="2400" b="1" dirty="0"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63500" algn="l" rotWithShape="0">
                  <a:schemeClr val="tx1"/>
                </a:outerShdw>
              </a:effectLst>
              <a:latin typeface="Arial Narrow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s-PE" sz="2400" b="1" dirty="0" smtClean="0"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63500" algn="l" rotWithShape="0">
                  <a:schemeClr val="tx1"/>
                </a:outerShdw>
              </a:effectLst>
              <a:latin typeface="Arial Narrow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b="1" dirty="0" smtClean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63500" algn="l" rotWithShape="0">
                    <a:schemeClr val="tx1"/>
                  </a:outerShdw>
                </a:effectLst>
                <a:latin typeface="Arial Narrow" pitchFamily="34" charset="0"/>
              </a:rPr>
              <a:t>la </a:t>
            </a:r>
            <a:r>
              <a:rPr lang="es-PE" sz="2400" b="1" dirty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63500" algn="l" rotWithShape="0">
                    <a:schemeClr val="tx1"/>
                  </a:outerShdw>
                </a:effectLst>
                <a:latin typeface="Arial Narrow" pitchFamily="34" charset="0"/>
              </a:rPr>
              <a:t>alegría, la comprensión, la bondad, </a:t>
            </a:r>
            <a:r>
              <a:rPr lang="es-PE" sz="2400" b="1" dirty="0" smtClean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63500" algn="l" rotWithShape="0">
                    <a:schemeClr val="tx1"/>
                  </a:outerShdw>
                </a:effectLst>
                <a:latin typeface="Arial Narrow" pitchFamily="34" charset="0"/>
              </a:rPr>
              <a:t> el </a:t>
            </a:r>
            <a:r>
              <a:rPr lang="es-PE" sz="2400" b="1" dirty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63500" algn="l" rotWithShape="0">
                    <a:schemeClr val="tx1"/>
                  </a:outerShdw>
                </a:effectLst>
                <a:latin typeface="Arial Narrow" pitchFamily="34" charset="0"/>
              </a:rPr>
              <a:t>perdón, la mutua ayuda,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b="1" dirty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63500" algn="l" rotWithShape="0">
                    <a:schemeClr val="tx1"/>
                  </a:outerShdw>
                </a:effectLst>
                <a:latin typeface="Arial Narrow" pitchFamily="34" charset="0"/>
              </a:rPr>
              <a:t>que vivamos los unos para los otros, </a:t>
            </a:r>
            <a:r>
              <a:rPr lang="es-PE" sz="2400" b="1" dirty="0" smtClean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63500" algn="l" rotWithShape="0">
                    <a:schemeClr val="tx1"/>
                  </a:outerShdw>
                </a:effectLst>
                <a:latin typeface="Arial Narrow" pitchFamily="34" charset="0"/>
              </a:rPr>
              <a:t> apoyándonos </a:t>
            </a:r>
            <a:r>
              <a:rPr lang="es-PE" sz="2400" b="1" dirty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63500" algn="l" rotWithShape="0">
                    <a:schemeClr val="tx1"/>
                  </a:outerShdw>
                </a:effectLst>
                <a:latin typeface="Arial Narrow" pitchFamily="34" charset="0"/>
              </a:rPr>
              <a:t>y dándonos totalmente</a:t>
            </a:r>
            <a:r>
              <a:rPr lang="es-PE" sz="2400" b="1" dirty="0" smtClean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63500" algn="l" rotWithShape="0">
                    <a:schemeClr val="tx1"/>
                  </a:outerShdw>
                </a:effectLst>
                <a:latin typeface="Arial Narrow" pitchFamily="34" charset="0"/>
              </a:rPr>
              <a:t>, buscando </a:t>
            </a:r>
            <a:r>
              <a:rPr lang="es-PE" sz="2400" b="1" dirty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63500" algn="l" rotWithShape="0">
                    <a:schemeClr val="tx1"/>
                  </a:outerShdw>
                </a:effectLst>
                <a:latin typeface="Arial Narrow" pitchFamily="34" charset="0"/>
              </a:rPr>
              <a:t>en todo momento el bien y lo mejor para el otro, </a:t>
            </a:r>
            <a:r>
              <a:rPr lang="es-PE" sz="2400" b="1" dirty="0" smtClean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63500" algn="l" rotWithShape="0">
                    <a:schemeClr val="tx1"/>
                  </a:outerShdw>
                </a:effectLst>
                <a:latin typeface="Arial Narrow" pitchFamily="34" charset="0"/>
              </a:rPr>
              <a:t> teniéndote </a:t>
            </a:r>
            <a:r>
              <a:rPr lang="es-PE" sz="2400" b="1" dirty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63500" algn="l" rotWithShape="0">
                    <a:schemeClr val="tx1"/>
                  </a:outerShdw>
                </a:effectLst>
                <a:latin typeface="Arial Narrow" pitchFamily="34" charset="0"/>
              </a:rPr>
              <a:t>a ti, como nuestro Dios y Señor, </a:t>
            </a:r>
            <a:r>
              <a:rPr lang="es-PE" sz="2400" b="1" dirty="0" smtClean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63500" algn="l" rotWithShape="0">
                    <a:schemeClr val="tx1"/>
                  </a:outerShdw>
                </a:effectLst>
                <a:latin typeface="Arial Narrow" pitchFamily="34" charset="0"/>
              </a:rPr>
              <a:t> en </a:t>
            </a:r>
            <a:r>
              <a:rPr lang="es-PE" sz="2400" b="1" dirty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63500" algn="l" rotWithShape="0">
                    <a:schemeClr val="tx1"/>
                  </a:outerShdw>
                </a:effectLst>
                <a:latin typeface="Arial Narrow" pitchFamily="34" charset="0"/>
              </a:rPr>
              <a:t>quien y de quien esperamos </a:t>
            </a:r>
            <a:r>
              <a:rPr lang="es-PE" sz="2400" b="1" dirty="0" smtClean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63500" algn="l" rotWithShape="0">
                    <a:schemeClr val="tx1"/>
                  </a:outerShdw>
                </a:effectLst>
                <a:latin typeface="Arial Narrow" pitchFamily="34" charset="0"/>
              </a:rPr>
              <a:t>todo.   Amén</a:t>
            </a:r>
            <a:r>
              <a:rPr lang="es-PE" sz="2400" b="1" dirty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63500" algn="l" rotWithShape="0">
                    <a:schemeClr val="tx1"/>
                  </a:outerShdw>
                </a:effectLst>
                <a:latin typeface="Arial Narrow" pitchFamily="34" charset="0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b="1" dirty="0" smtClean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63500" algn="l" rotWithShape="0">
                    <a:schemeClr val="tx1"/>
                  </a:outerShdw>
                </a:effectLst>
                <a:latin typeface="Arial Narrow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es-PE" sz="2400" b="1" dirty="0" smtClean="0"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63500" algn="l" rotWithShape="0">
                  <a:schemeClr val="tx1"/>
                </a:outerShdw>
              </a:effectLst>
              <a:latin typeface="Arial Narrow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s-PE" sz="2400" b="1" dirty="0" smtClean="0"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63500" algn="l" rotWithShape="0">
                  <a:schemeClr val="tx1"/>
                </a:outerShdw>
              </a:effectLst>
              <a:latin typeface="Arial Narrow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s-PE" sz="2400" b="1" dirty="0"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63500" algn="l" rotWithShape="0">
                  <a:schemeClr val="tx1"/>
                </a:outerShdw>
              </a:effectLst>
              <a:latin typeface="Arial Narrow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s-PE" sz="2400" b="1" dirty="0" smtClean="0"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63500" algn="l" rotWithShape="0">
                  <a:schemeClr val="tx1"/>
                </a:outerShdw>
              </a:effectLst>
              <a:latin typeface="Arial Narrow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s-PE" sz="2400" b="1" dirty="0"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63500" algn="l" rotWithShape="0">
                  <a:schemeClr val="tx1"/>
                </a:outerShdw>
              </a:effectLst>
              <a:latin typeface="Arial Narrow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s-PE" sz="2400" b="1" dirty="0" smtClean="0"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63500" algn="l" rotWithShape="0">
                  <a:schemeClr val="tx1"/>
                </a:outerShdw>
              </a:effectLst>
              <a:latin typeface="Arial Narrow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s-PE" sz="2400" b="1" dirty="0"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63500" algn="l" rotWithShape="0">
                  <a:schemeClr val="tx1"/>
                </a:outerShdw>
              </a:effectLst>
              <a:latin typeface="Arial Narrow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s-PE" sz="2400" b="1" dirty="0" smtClean="0"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63500" algn="l" rotWithShape="0">
                  <a:schemeClr val="tx1"/>
                </a:outerShdw>
              </a:effectLst>
              <a:latin typeface="Arial Narrow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s-PE" sz="2400" b="1" dirty="0"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algn="l" rotWithShape="0">
                  <a:schemeClr val="tx1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68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freepik : fondo de navidad para tex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87"/>
          <a:stretch/>
        </p:blipFill>
        <p:spPr bwMode="auto">
          <a:xfrm>
            <a:off x="553566" y="548680"/>
            <a:ext cx="8122889" cy="600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2 Marcador de contenido"/>
          <p:cNvSpPr txBox="1">
            <a:spLocks/>
          </p:cNvSpPr>
          <p:nvPr/>
        </p:nvSpPr>
        <p:spPr bwMode="auto">
          <a:xfrm>
            <a:off x="3132237" y="4149080"/>
            <a:ext cx="590465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s-PE" sz="2800" kern="0" dirty="0">
              <a:solidFill>
                <a:srgbClr val="FFFF61"/>
              </a:solidFill>
              <a:latin typeface="Arial Narrow" pitchFamily="34" charset="0"/>
            </a:endParaRPr>
          </a:p>
        </p:txBody>
      </p:sp>
      <p:pic>
        <p:nvPicPr>
          <p:cNvPr id="2050" name="Picture 2" descr="C:\DATA\Imagenes\Jesús\Jesus niño y adolescente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6433"/>
            <a:ext cx="4168463" cy="436796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4039471" y="874787"/>
            <a:ext cx="4636984" cy="514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800" i="1" u="sng" kern="0" dirty="0">
                <a:solidFill>
                  <a:srgbClr val="FFFFFF"/>
                </a:solidFill>
                <a:effectLst>
                  <a:glow rad="63500">
                    <a:schemeClr val="tx2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</a:rPr>
              <a:t>Motivación</a:t>
            </a:r>
            <a:r>
              <a:rPr lang="es-ES_tradnl" sz="2800" i="1" kern="0" dirty="0">
                <a:solidFill>
                  <a:srgbClr val="FFFFFF"/>
                </a:solidFill>
                <a:effectLst>
                  <a:glow rad="63500">
                    <a:schemeClr val="tx2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</a:rPr>
              <a:t>: Lucas nos propone este episodio de Jesús adolescente perdido y hallado en el templo para recordarnos que en todo momento es Hijo de Dios; también cuando es niño y está bajo la autoridad de María y de José. </a:t>
            </a:r>
            <a:r>
              <a:rPr lang="es-ES_tradnl" sz="2800" i="1" kern="0" dirty="0">
                <a:solidFill>
                  <a:srgbClr val="FFFFFF"/>
                </a:solidFill>
                <a:effectLst>
                  <a:glow rad="63500">
                    <a:schemeClr val="tx2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  <a:cs typeface="Times New Roman" pitchFamily="18" charset="0"/>
              </a:rPr>
              <a:t>Jesús es el Mesías Salvador y ha venido a salvarnos con su muerte y resurrección</a:t>
            </a:r>
            <a:r>
              <a:rPr lang="es-ES_tradnl" sz="2800" i="1" kern="0" dirty="0" smtClean="0">
                <a:solidFill>
                  <a:srgbClr val="FFFFFF"/>
                </a:solidFill>
                <a:effectLst>
                  <a:glow rad="63500">
                    <a:schemeClr val="tx2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  <a:cs typeface="Times New Roman" pitchFamily="18" charset="0"/>
              </a:rPr>
              <a:t>.       </a:t>
            </a:r>
            <a:r>
              <a:rPr lang="es-ES_tradnl" sz="2800" i="1" kern="0" dirty="0">
                <a:solidFill>
                  <a:srgbClr val="FFFFFF"/>
                </a:solidFill>
                <a:effectLst>
                  <a:glow rad="63500">
                    <a:schemeClr val="tx2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  <a:cs typeface="Times New Roman" pitchFamily="18" charset="0"/>
              </a:rPr>
              <a:t>Por eso, obedece al Padre. </a:t>
            </a:r>
            <a:r>
              <a:rPr lang="es-ES_tradnl" sz="2400" i="1" kern="0" dirty="0">
                <a:solidFill>
                  <a:srgbClr val="FFFFFF"/>
                </a:solidFill>
                <a:effectLst>
                  <a:glow rad="63500">
                    <a:schemeClr val="tx2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  <a:cs typeface="Times New Roman" pitchFamily="18" charset="0"/>
              </a:rPr>
              <a:t>Escuchemos.</a:t>
            </a:r>
            <a:r>
              <a:rPr lang="es-PE" sz="2400" kern="0" dirty="0">
                <a:solidFill>
                  <a:srgbClr val="FFFFFF"/>
                </a:solidFill>
                <a:effectLst>
                  <a:glow rad="63500">
                    <a:schemeClr val="tx2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r>
              <a:rPr lang="es-ES_tradnl" sz="2400" kern="0" dirty="0">
                <a:solidFill>
                  <a:srgbClr val="FFFFFF"/>
                </a:solidFill>
                <a:effectLst>
                  <a:glow rad="63500">
                    <a:schemeClr val="tx2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endParaRPr lang="es-PE" sz="2400" kern="0" dirty="0">
              <a:solidFill>
                <a:srgbClr val="FFFFFF"/>
              </a:solidFill>
              <a:effectLst>
                <a:glow rad="63500">
                  <a:schemeClr val="tx2">
                    <a:lumMod val="1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Narrow" pitchFamily="34" charset="0"/>
              <a:cs typeface="Times New Roman" pitchFamily="18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_tradnl" sz="2800" i="1" kern="0" dirty="0">
              <a:solidFill>
                <a:srgbClr val="FFFFFF"/>
              </a:solidFill>
              <a:effectLst>
                <a:glow rad="63500">
                  <a:schemeClr val="tx2">
                    <a:lumMod val="1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Rectángulo redondeado 8"/>
          <p:cNvSpPr>
            <a:spLocks noChangeArrowheads="1"/>
          </p:cNvSpPr>
          <p:nvPr/>
        </p:nvSpPr>
        <p:spPr bwMode="auto">
          <a:xfrm>
            <a:off x="1159100" y="561559"/>
            <a:ext cx="3022040" cy="62329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>
              <a:spcAft>
                <a:spcPts val="0"/>
              </a:spcAft>
            </a:pPr>
            <a:r>
              <a:rPr lang="es-ES_tradnl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Cn BT" panose="020B0806030502040204" pitchFamily="34" charset="0"/>
                <a:ea typeface="Times New Roman" panose="02020603050405020304" pitchFamily="18" charset="0"/>
              </a:rPr>
              <a:t>LECTIO</a:t>
            </a:r>
            <a:endParaRPr lang="es-PE" sz="1200" b="1" dirty="0">
              <a:solidFill>
                <a:srgbClr val="8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lkCn BT" panose="020B0806030502040204" pitchFamily="34" charset="0"/>
              <a:ea typeface="Times New Roman" panose="02020603050405020304" pitchFamily="18" charset="0"/>
            </a:endParaRPr>
          </a:p>
          <a:p>
            <a:pPr indent="19050" algn="ctr">
              <a:spcAft>
                <a:spcPts val="0"/>
              </a:spcAft>
            </a:pPr>
            <a:r>
              <a:rPr lang="es-ES_tradnl" sz="1400" dirty="0">
                <a:solidFill>
                  <a:schemeClr val="bg1">
                    <a:lumMod val="50000"/>
                  </a:schemeClr>
                </a:solidFill>
                <a:latin typeface="Swis721 BlkCn BT" panose="020B0806030502040204" pitchFamily="34" charset="0"/>
                <a:ea typeface="Times New Roman" panose="02020603050405020304" pitchFamily="18" charset="0"/>
              </a:rPr>
              <a:t>¿Qué dice el texto</a:t>
            </a:r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  <a:latin typeface="Swis721 BlkCn BT" panose="020B0806030502040204" pitchFamily="34" charset="0"/>
                <a:ea typeface="Times New Roman" panose="02020603050405020304" pitchFamily="18" charset="0"/>
              </a:rPr>
              <a:t>? Lucas </a:t>
            </a:r>
            <a:r>
              <a:rPr lang="es-ES_tradnl" sz="1400" dirty="0">
                <a:solidFill>
                  <a:schemeClr val="bg1">
                    <a:lumMod val="50000"/>
                  </a:schemeClr>
                </a:solidFill>
                <a:latin typeface="Swis721 BlkCn BT" panose="020B0806030502040204" pitchFamily="34" charset="0"/>
                <a:ea typeface="Times New Roman" panose="02020603050405020304" pitchFamily="18" charset="0"/>
              </a:rPr>
              <a:t>2,41-52</a:t>
            </a:r>
            <a:endParaRPr lang="es-PE" sz="1400" dirty="0">
              <a:solidFill>
                <a:schemeClr val="bg1">
                  <a:lumMod val="50000"/>
                </a:schemeClr>
              </a:solidFill>
              <a:latin typeface="Swis721 BlkCn BT" panose="020B080603050204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858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02" y="494122"/>
            <a:ext cx="8121654" cy="430303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267744" y="494122"/>
            <a:ext cx="29626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Lucas 2, 41-52</a:t>
            </a:r>
            <a:endParaRPr lang="es-PE" sz="2400" dirty="0"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1" r="1564" b="8380"/>
          <a:stretch/>
        </p:blipFill>
        <p:spPr>
          <a:xfrm>
            <a:off x="554802" y="4026111"/>
            <a:ext cx="8136904" cy="2474285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015308" y="5263254"/>
            <a:ext cx="78581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>
                <a:solidFill>
                  <a:srgbClr val="FFFF6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itchFamily="18" charset="0"/>
              </a:rPr>
              <a:t>Los padres de Jesús solían ir cada año a Jerusalén, por las fiestas de la Pascua. </a:t>
            </a:r>
          </a:p>
        </p:txBody>
      </p:sp>
    </p:spTree>
    <p:extLst>
      <p:ext uri="{BB962C8B-B14F-4D97-AF65-F5344CB8AC3E}">
        <p14:creationId xmlns:p14="http://schemas.microsoft.com/office/powerpoint/2010/main" val="151051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Jesus Maria y jesus niÃ±o van a Jerusa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548680"/>
            <a:ext cx="813690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1" r="1564" b="8380"/>
          <a:stretch/>
        </p:blipFill>
        <p:spPr>
          <a:xfrm>
            <a:off x="539552" y="4064065"/>
            <a:ext cx="8136904" cy="2474285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411496" y="5468633"/>
            <a:ext cx="8393016" cy="95410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itchFamily="18" charset="0"/>
              </a:rPr>
              <a:t>Cuando Jesús cumplió doce años, subieron a celebrar la fiesta, según la </a:t>
            </a:r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itchFamily="18" charset="0"/>
              </a:rPr>
              <a:t>costumbre  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26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vees">
  <a:themeElements>
    <a:clrScheme name="vees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iseño predeterminado">
  <a:themeElements>
    <a:clrScheme name="1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</TotalTime>
  <Words>1751</Words>
  <Application>Microsoft Office PowerPoint</Application>
  <PresentationFormat>Presentación en pantalla (4:3)</PresentationFormat>
  <Paragraphs>152</Paragraphs>
  <Slides>41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20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41</vt:i4>
      </vt:variant>
    </vt:vector>
  </HeadingPairs>
  <TitlesOfParts>
    <vt:vector size="65" baseType="lpstr">
      <vt:lpstr>Algerian</vt:lpstr>
      <vt:lpstr>Arial</vt:lpstr>
      <vt:lpstr>Arial Black</vt:lpstr>
      <vt:lpstr>Arial Narrow</vt:lpstr>
      <vt:lpstr>Arial Rounded MT Bold</vt:lpstr>
      <vt:lpstr>Bauhaus 93</vt:lpstr>
      <vt:lpstr>Calibri</vt:lpstr>
      <vt:lpstr>Comic Sans MS</vt:lpstr>
      <vt:lpstr>Freehand521 BT</vt:lpstr>
      <vt:lpstr>Georgia</vt:lpstr>
      <vt:lpstr>Kartika</vt:lpstr>
      <vt:lpstr>Matura MT Script Capitals</vt:lpstr>
      <vt:lpstr>Poor Richard</vt:lpstr>
      <vt:lpstr>Script MT Bold</vt:lpstr>
      <vt:lpstr>Segoe UI</vt:lpstr>
      <vt:lpstr>Showcard Gothic</vt:lpstr>
      <vt:lpstr>Swis721 BlkCn BT</vt:lpstr>
      <vt:lpstr>Tekton Pro</vt:lpstr>
      <vt:lpstr>Times</vt:lpstr>
      <vt:lpstr>Times New Roman</vt:lpstr>
      <vt:lpstr>vees</vt:lpstr>
      <vt:lpstr>2_Diseño predeterminado</vt:lpstr>
      <vt:lpstr>En blanco</vt:lpstr>
      <vt:lpstr>1_Diseño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PILAR</cp:lastModifiedBy>
  <cp:revision>36</cp:revision>
  <dcterms:created xsi:type="dcterms:W3CDTF">2018-12-24T12:29:23Z</dcterms:created>
  <dcterms:modified xsi:type="dcterms:W3CDTF">2018-12-25T21:55:55Z</dcterms:modified>
</cp:coreProperties>
</file>