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3" r:id="rId14"/>
    <p:sldId id="274" r:id="rId15"/>
    <p:sldId id="275" r:id="rId16"/>
    <p:sldId id="268" r:id="rId17"/>
    <p:sldId id="269" r:id="rId18"/>
    <p:sldId id="272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3C64-197E-4544-B087-7EF0C98803A2}" type="datetimeFigureOut">
              <a:rPr lang="es-ES_tradnl" smtClean="0"/>
              <a:pPr/>
              <a:t>12/08/2018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5C24-63A1-AB44-93FA-9EE95AB322F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video" Target="file:///C:\Users\Particular\Desktop\SOR%20NICOLI2\02%20Sacred%20River.m4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articular\Desktop\SOR%20NICOLI2\02%20Sacred%20River.m4a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mpromiso y pasió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magen 4" descr="giuseppina nicol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giuseppina nicoli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 descr="giuseppina nicoli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02 Sacred River.m4a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1334438" y="6159500"/>
            <a:ext cx="1524000" cy="69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74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2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uiseppina nicoli10.jpg"/>
          <p:cNvPicPr>
            <a:picLocks noChangeAspect="1"/>
          </p:cNvPicPr>
          <p:nvPr/>
        </p:nvPicPr>
        <p:blipFill>
          <a:blip r:embed="rId3">
            <a:lum bright="-4000" contrast="1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guiseppina nicoli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72000" y="1576797"/>
            <a:ext cx="4336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Sor </a:t>
            </a:r>
            <a:r>
              <a:rPr lang="es-ES_tradnl" sz="2600" dirty="0" err="1" smtClean="0">
                <a:latin typeface="Bookman Old Style"/>
                <a:cs typeface="Bookman Old Style"/>
              </a:rPr>
              <a:t>Nicoli</a:t>
            </a:r>
            <a:r>
              <a:rPr lang="es-ES_tradnl" sz="2600" dirty="0" smtClean="0">
                <a:latin typeface="Bookman Old Style"/>
                <a:cs typeface="Bookman Old Style"/>
              </a:rPr>
              <a:t>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era una persona vivaz.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0" y="2384119"/>
            <a:ext cx="43366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Con su CREATIVIDAD animaba a las niñas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a que realizaran actividades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alegres y animadas, </a:t>
            </a:r>
          </a:p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de las que </a:t>
            </a:r>
          </a:p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se sentían </a:t>
            </a:r>
          </a:p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protagonistas.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166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uiseppina nicoli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29512" y="2659245"/>
            <a:ext cx="49791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A los 25 años,</a:t>
            </a:r>
          </a:p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el 25 de diciembre de 1888,</a:t>
            </a:r>
          </a:p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hizo sus Primeros Votos.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  <p:pic>
        <p:nvPicPr>
          <p:cNvPr id="5" name="Imagen 4" descr="guiseppina nicoli12.jpg"/>
          <p:cNvPicPr>
            <a:picLocks noChangeAspect="1"/>
          </p:cNvPicPr>
          <p:nvPr/>
        </p:nvPicPr>
        <p:blipFill>
          <a:blip r:embed="rId4">
            <a:lum contras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7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9018" y="2982724"/>
            <a:ext cx="517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El trabajo de Sor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Nicoli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no se limitó al instituto.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3" name="Imagen 2" descr="roma 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4"/>
            <a:ext cx="9144000" cy="6858000"/>
          </a:xfrm>
          <a:prstGeom prst="rect">
            <a:avLst/>
          </a:prstGeom>
        </p:spPr>
      </p:pic>
      <p:pic>
        <p:nvPicPr>
          <p:cNvPr id="4" name="Imagen 3" descr="roma 053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5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2787" y="576087"/>
            <a:ext cx="5772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latin typeface="Bookman Old Style"/>
                <a:cs typeface="Bookman Old Style"/>
              </a:rPr>
              <a:t>Descubrió por las calles </a:t>
            </a:r>
            <a:br>
              <a:rPr lang="es-ES_tradnl" sz="2600" b="1" dirty="0" smtClean="0">
                <a:latin typeface="Bookman Old Style"/>
                <a:cs typeface="Bookman Old Style"/>
              </a:rPr>
            </a:br>
            <a:r>
              <a:rPr lang="es-ES_tradnl" sz="2600" b="1" dirty="0" smtClean="0">
                <a:latin typeface="Bookman Old Style"/>
                <a:cs typeface="Bookman Old Style"/>
              </a:rPr>
              <a:t>el analfabetismo de los niños </a:t>
            </a:r>
            <a:br>
              <a:rPr lang="es-ES_tradnl" sz="2600" b="1" dirty="0" smtClean="0">
                <a:latin typeface="Bookman Old Style"/>
                <a:cs typeface="Bookman Old Style"/>
              </a:rPr>
            </a:br>
            <a:r>
              <a:rPr lang="es-ES_tradnl" sz="2600" b="1" dirty="0" smtClean="0">
                <a:latin typeface="Bookman Old Style"/>
                <a:cs typeface="Bookman Old Style"/>
              </a:rPr>
              <a:t>no escolarizados.</a:t>
            </a:r>
            <a:endParaRPr lang="es-ES_tradnl" sz="2600" b="1" dirty="0">
              <a:latin typeface="Bookman Old Style"/>
              <a:cs typeface="Bookman Old Styl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2787" y="1792394"/>
            <a:ext cx="6493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latin typeface="Bookman Old Style"/>
                <a:cs typeface="Bookman Old Style"/>
              </a:rPr>
              <a:t>Abrió una guardería </a:t>
            </a:r>
          </a:p>
          <a:p>
            <a:r>
              <a:rPr lang="es-ES_tradnl" sz="2600" b="1" dirty="0" smtClean="0">
                <a:latin typeface="Bookman Old Style"/>
                <a:cs typeface="Bookman Old Style"/>
              </a:rPr>
              <a:t>para niños pobres </a:t>
            </a:r>
          </a:p>
          <a:p>
            <a:r>
              <a:rPr lang="es-ES_tradnl" sz="2600" b="1" dirty="0" smtClean="0">
                <a:latin typeface="Bookman Old Style"/>
                <a:cs typeface="Bookman Old Style"/>
              </a:rPr>
              <a:t>junto al Conservatorio </a:t>
            </a:r>
          </a:p>
          <a:p>
            <a:r>
              <a:rPr lang="es-ES_tradnl" sz="2600" b="1" dirty="0" smtClean="0">
                <a:latin typeface="Bookman Old Style"/>
                <a:cs typeface="Bookman Old Style"/>
              </a:rPr>
              <a:t>y organizó la catequesis dominical.</a:t>
            </a:r>
            <a:endParaRPr lang="es-ES_tradnl" sz="2600" b="1" dirty="0"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220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28578" y="2582614"/>
            <a:ext cx="44402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1892 </a:t>
            </a:r>
          </a:p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contrajo una tuberculosis que la dejó débil ante cualquier esfuerzo.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4" name="Imagen 3" descr="guiseppina nicoli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23693" y="5224737"/>
            <a:ext cx="60886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Pero ella compaginaba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su debilidad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con el trabajo y la vida espiritual.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194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ma 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00179" y="256011"/>
            <a:ext cx="5472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latin typeface="Bookman Old Style"/>
                <a:cs typeface="Bookman Old Style"/>
              </a:rPr>
              <a:t>A los 36 años fue nombrada Hermana Sirviente del Orfanato </a:t>
            </a:r>
          </a:p>
          <a:p>
            <a:r>
              <a:rPr lang="es-ES_tradnl" sz="2600" dirty="0" smtClean="0">
                <a:latin typeface="Bookman Old Style"/>
                <a:cs typeface="Bookman Old Style"/>
              </a:rPr>
              <a:t>de Sassari, Cerdeña.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  <p:pic>
        <p:nvPicPr>
          <p:cNvPr id="4" name="Imagen 3" descr="roma 060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6049" y="5344062"/>
            <a:ext cx="7944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El Orfanato fue adquiriendo la forma de una escuela de ciclo completo desde la guardería hasta el diploma de Maestra.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17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ma 060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pic>
        <p:nvPicPr>
          <p:cNvPr id="4" name="Imagen 3" descr="roma 0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" y="-154896"/>
            <a:ext cx="9139125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0264" y="102279"/>
            <a:ext cx="62309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Complementó la enseñanza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con talleres para aprender un oficio, favoreciendo el ascenso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de la mujer en la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sociedad.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6" name="Imagen 5" descr="roma 049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" y="-97746"/>
            <a:ext cx="9139125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23693" y="4201950"/>
            <a:ext cx="60886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Sor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Nicoli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resaltaba siempre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por su creatividad,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tenía grandes actitudes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para la educación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y era un punto de referencia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para las jóvenes.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232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950" y="3162118"/>
            <a:ext cx="41202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1910 la nombraron </a:t>
            </a:r>
          </a:p>
          <a:p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Ecónoma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Provincial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y en 1911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Directora del Seminario.</a:t>
            </a:r>
          </a:p>
        </p:txBody>
      </p:sp>
      <p:pic>
        <p:nvPicPr>
          <p:cNvPr id="3" name="Imagen 2" descr="IMG_6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93539" y="6068537"/>
            <a:ext cx="16874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Sor </a:t>
            </a:r>
            <a:r>
              <a:rPr lang="es-ES_tradnl" sz="16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Giuseppina</a:t>
            </a:r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b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a los 47 años</a:t>
            </a:r>
            <a:endParaRPr lang="es-ES_tradnl" sz="1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</p:cSld>
  <p:clrMapOvr>
    <a:masterClrMapping/>
  </p:clrMapOvr>
  <p:transition spd="slow" advTm="131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6857" y="2982724"/>
            <a:ext cx="8651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agosto de 1914 fue nombrada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Hermana Sirviente del Asilo Instituto de la Marina.</a:t>
            </a:r>
          </a:p>
        </p:txBody>
      </p:sp>
      <p:pic>
        <p:nvPicPr>
          <p:cNvPr id="3" name="Imagen 2" descr="periódico gue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eriódico gue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6857" y="2936557"/>
            <a:ext cx="8651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1915 Italia entró en guerra.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6126" y="3429000"/>
            <a:ext cx="8651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Y el Asilo de la Caridad se convirtió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un Centro de Caridad.</a:t>
            </a:r>
          </a:p>
        </p:txBody>
      </p:sp>
      <p:pic>
        <p:nvPicPr>
          <p:cNvPr id="5" name="Imagen 4" descr="IMG_62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0554" y="161942"/>
            <a:ext cx="87124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Sor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Nicoli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instituyó las Damitas de la Caridad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que se dedicaban a visitar a las familias más pobres.</a:t>
            </a:r>
          </a:p>
        </p:txBody>
      </p:sp>
      <p:pic>
        <p:nvPicPr>
          <p:cNvPr id="7" name="Imagen 6" descr="IMG_62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6126" y="210019"/>
            <a:ext cx="529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latin typeface="Bookman Old Style"/>
                <a:cs typeface="Bookman Old Style"/>
              </a:rPr>
              <a:t>Y durante el verano organizaba colonias de niños.</a:t>
            </a:r>
            <a:endParaRPr lang="es-ES_tradnl" sz="2600" b="1" dirty="0"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27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6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pic>
        <p:nvPicPr>
          <p:cNvPr id="3" name="Imagen 2" descr="roma 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</p:spTree>
  </p:cSld>
  <p:clrMapOvr>
    <a:masterClrMapping/>
  </p:clrMapOvr>
  <p:transition spd="slow" advTm="82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9077" y="2578667"/>
            <a:ext cx="62058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Sor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Giuseppina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Nicoli</a:t>
            </a:r>
            <a:endParaRPr lang="es-ES_tradnl" sz="2600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nació el 18 de noviembre de 1863</a:t>
            </a:r>
          </a:p>
          <a:p>
            <a:pPr algn="ctr"/>
            <a:r>
              <a:rPr lang="es-ES_tradnl" sz="2600" dirty="0">
                <a:solidFill>
                  <a:schemeClr val="bg1"/>
                </a:solidFill>
                <a:latin typeface="Bookman Old Style"/>
                <a:cs typeface="Bookman Old Style"/>
              </a:rPr>
              <a:t>e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n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Casatisma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,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pueblo de la llanura de Pavía, Italia.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3" name="Imagen 2" descr="CASA NA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2808" y="202060"/>
            <a:ext cx="314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Trebuchet MS"/>
                <a:cs typeface="Trebuchet MS"/>
              </a:rPr>
              <a:t>Casa natal de Sor </a:t>
            </a:r>
            <a:r>
              <a:rPr lang="es-ES_tradnl" sz="1600" dirty="0" err="1" smtClean="0">
                <a:latin typeface="Trebuchet MS"/>
                <a:cs typeface="Trebuchet MS"/>
              </a:rPr>
              <a:t>Giuseppina</a:t>
            </a:r>
            <a:endParaRPr lang="es-ES_tradnl" sz="1600" dirty="0">
              <a:latin typeface="Trebuchet MS"/>
              <a:cs typeface="Trebuchet M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custDataLst>
      <p:tags r:id="rId1"/>
    </p:custDataLst>
  </p:cSld>
  <p:clrMapOvr>
    <a:masterClrMapping/>
  </p:clrMapOvr>
  <p:transition spd="slow" advTm="257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95080" y="2996218"/>
            <a:ext cx="3577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LOS MUCHACHOS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80831" y="3335247"/>
            <a:ext cx="31538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DE LA CESTA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5" name="Imagen 4" descr="roma 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1"/>
            <a:ext cx="913912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1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ma 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pic>
        <p:nvPicPr>
          <p:cNvPr id="3" name="Imagen 2" descr="roma 473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51002" y="460254"/>
            <a:ext cx="40055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la ciudad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había vagabundos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que pasaban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la mayor parte del día </a:t>
            </a:r>
          </a:p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la calle. 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03402" y="2705535"/>
            <a:ext cx="40055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El mercado municipal atraía a estas bandas de chicos de la calle.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9" name="Imagen 8" descr="roma 4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9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ma 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8549" y="187511"/>
            <a:ext cx="44048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Se ofrecían para llevar las maletas </a:t>
            </a:r>
          </a:p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a los viajeros </a:t>
            </a:r>
          </a:p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y vivían del robo </a:t>
            </a:r>
          </a:p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por lo que estaban vigilados </a:t>
            </a:r>
          </a:p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por la policía.</a:t>
            </a:r>
            <a:endParaRPr lang="es-ES_tradnl" sz="2600" b="1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 spd="slow" advTm="78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oma 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27441" y="2373919"/>
            <a:ext cx="63888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Sor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Nicoli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no tardó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fijarse en ellos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y los reunió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para enseñarles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el catecismo.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3" name="Imagen 2" descr="INSTITUTO DE LA MAR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8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STITUTO DE LA MARINA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8549" y="4534357"/>
            <a:ext cx="40055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Se acostumbró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a sus travesuras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para obtener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su simpatía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y poder corregirlos.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6" name="Imagen 5" descr="INSTITUTO DE LA MARINA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051" y="0"/>
            <a:ext cx="913912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onr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" y="0"/>
            <a:ext cx="9139125" cy="685800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12553" y="3709944"/>
            <a:ext cx="3381818" cy="2394383"/>
            <a:chOff x="4997163" y="1483041"/>
            <a:chExt cx="3381818" cy="2394383"/>
          </a:xfrm>
        </p:grpSpPr>
        <p:sp>
          <p:nvSpPr>
            <p:cNvPr id="3" name="CuadroTexto 2"/>
            <p:cNvSpPr txBox="1"/>
            <p:nvPr/>
          </p:nvSpPr>
          <p:spPr>
            <a:xfrm>
              <a:off x="5235835" y="1483041"/>
              <a:ext cx="19753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6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Los acogía</a:t>
              </a:r>
              <a:endParaRPr lang="es-ES_tradnl" sz="26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997163" y="1618632"/>
              <a:ext cx="32198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les </a:t>
              </a:r>
              <a:r>
                <a:rPr lang="es-ES_tradnl" sz="48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sonreía</a:t>
              </a:r>
              <a:endParaRPr lang="es-ES_tradnl" sz="48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5090929" y="2221568"/>
              <a:ext cx="328805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6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y demostraba</a:t>
              </a:r>
            </a:p>
            <a:p>
              <a:r>
                <a:rPr lang="es-ES_tradnl" sz="26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su</a:t>
              </a:r>
              <a:endParaRPr lang="es-ES_tradnl" sz="26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997163" y="2556977"/>
              <a:ext cx="3288052" cy="132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660"/>
                </a:lnSpc>
              </a:pPr>
              <a:r>
                <a:rPr lang="es-ES_tradnl" sz="4800" dirty="0" smtClean="0">
                  <a:solidFill>
                    <a:srgbClr val="000000"/>
                  </a:solidFill>
                  <a:latin typeface="Bookman Old Style"/>
                  <a:cs typeface="Bookman Old Style"/>
                </a:rPr>
                <a:t>inmensa bondad.</a:t>
              </a:r>
              <a:endParaRPr lang="es-ES_tradnl" sz="4800" dirty="0">
                <a:solidFill>
                  <a:srgbClr val="000000"/>
                </a:solidFill>
                <a:latin typeface="Bookman Old Style"/>
                <a:cs typeface="Bookman Old Style"/>
              </a:endParaRPr>
            </a:p>
          </p:txBody>
        </p:sp>
      </p:grpSp>
      <p:pic>
        <p:nvPicPr>
          <p:cNvPr id="9" name="Imagen 8" descr="sonrisa co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3" y="0"/>
            <a:ext cx="9139125" cy="6858000"/>
          </a:xfrm>
          <a:prstGeom prst="rect">
            <a:avLst/>
          </a:prstGeom>
        </p:spPr>
      </p:pic>
      <p:pic>
        <p:nvPicPr>
          <p:cNvPr id="12" name="Imagen 11" descr="roma 0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47" y="34095"/>
            <a:ext cx="9139125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4453" y="34095"/>
            <a:ext cx="48104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Y los traviesos </a:t>
            </a:r>
          </a:p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se fueron transformando</a:t>
            </a:r>
          </a:p>
          <a:p>
            <a:r>
              <a:rPr lang="es-ES_tradnl" sz="26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por el AMOR que recibían.</a:t>
            </a:r>
            <a:endParaRPr lang="es-ES_tradnl" sz="2600" b="1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239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ma 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2521" y="4917901"/>
            <a:ext cx="54688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En 1924 tuvo que enfrentarse</a:t>
            </a:r>
          </a:p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a la Administración del Asilo que quería quedarse</a:t>
            </a:r>
          </a:p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con la propiedad.</a:t>
            </a:r>
            <a:endParaRPr lang="es-ES_tradnl" sz="26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127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0640566_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616" y="1761744"/>
            <a:ext cx="7644384" cy="50962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8549" y="1289953"/>
            <a:ext cx="64362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En septiembre, </a:t>
            </a:r>
          </a:p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concluida la batalla burocrática,</a:t>
            </a:r>
          </a:p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la tuberculosis </a:t>
            </a:r>
          </a:p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volvió a atormentarla.</a:t>
            </a:r>
            <a:endParaRPr lang="es-ES_tradnl" sz="26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138549" y="2982724"/>
            <a:ext cx="58963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Y el 31 de diciembre de 1924,</a:t>
            </a:r>
          </a:p>
          <a:p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se apagó su vida.</a:t>
            </a:r>
            <a:endParaRPr lang="es-ES_tradnl" sz="26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 spd="slow" advTm="15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23818" y="2982724"/>
            <a:ext cx="58963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Toda su existencia estuvo marcada por la gratitud y el optimismo.</a:t>
            </a:r>
            <a:endParaRPr lang="es-ES_tradnl" sz="26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pic>
        <p:nvPicPr>
          <p:cNvPr id="3" name="Imagen 2" descr="al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" y="0"/>
            <a:ext cx="9139125" cy="6858000"/>
          </a:xfrm>
          <a:prstGeom prst="rect">
            <a:avLst/>
          </a:prstGeom>
        </p:spPr>
      </p:pic>
      <p:pic>
        <p:nvPicPr>
          <p:cNvPr id="4" name="Imagen 3" descr="giuseppina nico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3912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19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RMA SOR NICOL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154" y="1221114"/>
            <a:ext cx="6535691" cy="38873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914156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custDataLst>
      <p:tags r:id="rId1"/>
    </p:custDataLst>
  </p:cSld>
  <p:clrMapOvr>
    <a:masterClrMapping/>
  </p:clrMapOvr>
  <p:transition spd="slow" advTm="198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uiseppina nicol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4122" y="432985"/>
            <a:ext cx="37650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latin typeface="Bookman Old Style"/>
                <a:cs typeface="Bookman Old Style"/>
              </a:rPr>
              <a:t>De su madre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heredó el amor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por la oración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y el deseo de servir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a los pobres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y desdichados.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  <p:pic>
        <p:nvPicPr>
          <p:cNvPr id="4" name="Imagen 3" descr="guiseppina nicoli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04653" y="4859054"/>
            <a:ext cx="463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Giuseppina</a:t>
            </a:r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con su madre a la edad de dos años</a:t>
            </a:r>
            <a:endParaRPr lang="es-ES_tradnl" sz="1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</p:cSld>
  <p:clrMapOvr>
    <a:masterClrMapping/>
  </p:clrMapOvr>
  <p:transition spd="slow" advTm="165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LEGIO DE MONJAS AGUSTINAS EN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1702" y="625425"/>
            <a:ext cx="42478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Estudió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el colegio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de las Monjas Agustinas de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Voghera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5" name="Imagen 4" descr="colegio y conseje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1702" y="2270086"/>
            <a:ext cx="4440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El Padre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Giacomo</a:t>
            </a:r>
            <a:endParaRPr lang="es-ES_tradnl" sz="2600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fue su Director espiritual.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159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iuseppina nicol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1702" y="798617"/>
            <a:ext cx="4440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Su hermana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Italina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le contagió su vocación por la ENSEÑANZA.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1702" y="2020874"/>
            <a:ext cx="44402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Sacó el diploma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de Maestra de Primaria con las mejores notas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de su clase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la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Scuola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</a:p>
          <a:p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Normale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Femminile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, </a:t>
            </a:r>
            <a:b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 Pavía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pic>
        <p:nvPicPr>
          <p:cNvPr id="5" name="Imagen 4" descr="guiseppina nicoli5.jpg"/>
          <p:cNvPicPr>
            <a:picLocks noChangeAspect="1"/>
          </p:cNvPicPr>
          <p:nvPr/>
        </p:nvPicPr>
        <p:blipFill>
          <a:blip r:embed="rId4">
            <a:lum contrast="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42502" y="2241900"/>
            <a:ext cx="457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Giuseppina</a:t>
            </a:r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con 18 años, </a:t>
            </a:r>
          </a:p>
          <a:p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recién titulada como profesora </a:t>
            </a:r>
          </a:p>
          <a:p>
            <a:r>
              <a:rPr lang="es-ES_tradnl" sz="1600" dirty="0" smtClean="0">
                <a:solidFill>
                  <a:srgbClr val="FFFFFF"/>
                </a:solidFill>
                <a:latin typeface="Trebuchet MS"/>
                <a:cs typeface="Trebuchet MS"/>
              </a:rPr>
              <a:t>     de Primaria</a:t>
            </a:r>
            <a:endParaRPr lang="es-ES_tradnl" sz="16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</p:cSld>
  <p:clrMapOvr>
    <a:masterClrMapping/>
  </p:clrMapOvr>
  <p:transition spd="slow" advTm="26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uiseppina nicol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0" y="163572"/>
            <a:ext cx="4440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Tras su vuelta de </a:t>
            </a:r>
            <a:r>
              <a:rPr lang="es-ES_tradnl" sz="2600" dirty="0" err="1" smtClean="0">
                <a:latin typeface="Bookman Old Style"/>
                <a:cs typeface="Bookman Old Style"/>
              </a:rPr>
              <a:t>Voghera</a:t>
            </a:r>
            <a:r>
              <a:rPr lang="es-ES_tradnl" sz="2600" dirty="0" smtClean="0">
                <a:latin typeface="Bookman Old Style"/>
                <a:cs typeface="Bookman Old Style"/>
              </a:rPr>
              <a:t> se dedicó a dar clase en su casa a niños pobres.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69880" y="1358462"/>
            <a:ext cx="4942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A los 20 años </a:t>
            </a:r>
            <a:br>
              <a:rPr lang="es-ES_tradnl" sz="2600" dirty="0" smtClean="0">
                <a:latin typeface="Bookman Old Style"/>
                <a:cs typeface="Bookman Old Style"/>
              </a:rPr>
            </a:br>
            <a:r>
              <a:rPr lang="es-ES_tradnl" sz="2600" dirty="0" smtClean="0">
                <a:latin typeface="Bookman Old Style"/>
                <a:cs typeface="Bookman Old Style"/>
              </a:rPr>
              <a:t>el Padre Giacomo le hizo descubrir el Carisma</a:t>
            </a:r>
          </a:p>
          <a:p>
            <a:pPr algn="r"/>
            <a:r>
              <a:rPr lang="es-ES_tradnl" sz="2600" dirty="0" smtClean="0">
                <a:latin typeface="Bookman Old Style"/>
                <a:cs typeface="Bookman Old Style"/>
              </a:rPr>
              <a:t>de las Hijas de la Caridad.</a:t>
            </a:r>
            <a:endParaRPr lang="es-ES_tradnl" sz="2600" dirty="0">
              <a:latin typeface="Bookman Old Style"/>
              <a:cs typeface="Bookman Old Style"/>
            </a:endParaRPr>
          </a:p>
        </p:txBody>
      </p:sp>
      <p:pic>
        <p:nvPicPr>
          <p:cNvPr id="5" name="Imagen 4" descr="guiseppina nicoli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0" y="1842091"/>
            <a:ext cx="444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Bookman Old Style" pitchFamily="18" charset="0"/>
              </a:rPr>
              <a:t>Aprendió a dirigir su mirada hacia el crucifijo que se convirtió en su interlocutor secreto.</a:t>
            </a:r>
            <a:endParaRPr lang="es-ES" sz="24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8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uiseppina nicoli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7692" y="5293705"/>
            <a:ext cx="71132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El 24 de septiembre de 1883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entró en el </a:t>
            </a:r>
            <a:r>
              <a:rPr lang="es-ES_tradnl" sz="2600" dirty="0" err="1" smtClean="0">
                <a:solidFill>
                  <a:schemeClr val="bg1"/>
                </a:solidFill>
                <a:latin typeface="Bookman Old Style"/>
                <a:cs typeface="Bookman Old Style"/>
              </a:rPr>
              <a:t>Postulantado</a:t>
            </a:r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</a:p>
          <a:p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y tres meses más tarde en el Seminario.</a:t>
            </a:r>
            <a:endParaRPr lang="es-ES_tradnl" sz="26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 spd="slow" advTm="96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uiseppina nicoli9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9806" y="144327"/>
            <a:ext cx="65552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Su primer destino</a:t>
            </a:r>
            <a:br>
              <a:rPr lang="es-ES_tradnl" sz="2600" dirty="0" smtClean="0">
                <a:solidFill>
                  <a:srgbClr val="000000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fue en Alessandria. </a:t>
            </a:r>
          </a:p>
          <a:p>
            <a:r>
              <a:rPr lang="es-ES_tradnl" sz="2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Y en 1885 desembarcó</a:t>
            </a:r>
            <a:br>
              <a:rPr lang="es-ES_tradnl" sz="2600" dirty="0" smtClean="0">
                <a:solidFill>
                  <a:srgbClr val="000000"/>
                </a:solidFill>
                <a:latin typeface="Bookman Old Style"/>
                <a:cs typeface="Bookman Old Style"/>
              </a:rPr>
            </a:br>
            <a:r>
              <a:rPr lang="es-ES_tradnl" sz="2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en</a:t>
            </a:r>
            <a:endParaRPr lang="es-ES_tradnl" sz="26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6445" y="1187927"/>
            <a:ext cx="397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Calgari</a:t>
            </a:r>
            <a:r>
              <a:rPr lang="es-ES_tradnl" sz="54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.</a:t>
            </a:r>
            <a:endParaRPr lang="es-ES_tradnl" sz="54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5" name="02 Sacred River.m4a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35324" y="6159500"/>
            <a:ext cx="1524000" cy="698500"/>
          </a:xfrm>
          <a:prstGeom prst="rect">
            <a:avLst/>
          </a:prstGeom>
        </p:spPr>
      </p:pic>
    </p:spTree>
  </p:cSld>
  <p:clrMapOvr>
    <a:masterClrMapping/>
  </p:clrMapOvr>
  <p:transition spd="slow" advTm="108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numSld="23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72000" y="1182231"/>
            <a:ext cx="4336614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600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Fue maestra en el Conservatorio de la Providencia, un instituto al que asistían alumnas de familias burguesas pero también, gracias a las Hijas de la Caridad, las muchachas pobres podían ir gratuitamente.</a:t>
            </a:r>
          </a:p>
        </p:txBody>
      </p:sp>
      <p:pic>
        <p:nvPicPr>
          <p:cNvPr id="2" name="Imagen 1" descr="CONSERVATORIO DE LA PROVICENC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8155" y="1240695"/>
            <a:ext cx="4336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 smtClean="0">
                <a:latin typeface="Bookman Old Style"/>
                <a:cs typeface="Bookman Old Style"/>
              </a:rPr>
              <a:t>Juntas se educaban </a:t>
            </a:r>
          </a:p>
          <a:p>
            <a:r>
              <a:rPr lang="es-ES_tradnl" sz="2600" b="1" dirty="0" smtClean="0">
                <a:latin typeface="Bookman Old Style"/>
                <a:cs typeface="Bookman Old Style"/>
              </a:rPr>
              <a:t>y se ayudaban.</a:t>
            </a:r>
            <a:endParaRPr lang="es-ES_tradnl" sz="2600" b="1" dirty="0">
              <a:latin typeface="Bookman Old Style"/>
              <a:cs typeface="Bookman Old Style"/>
            </a:endParaRPr>
          </a:p>
        </p:txBody>
      </p:sp>
    </p:spTree>
    <p:custDataLst>
      <p:tags r:id="rId1"/>
    </p:custDataLst>
  </p:cSld>
  <p:clrMapOvr>
    <a:masterClrMapping/>
  </p:clrMapOvr>
  <p:transition spd="slow" advTm="22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,1|8,2|11,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8|4,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,2|6,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,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,6|10,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,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,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,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,6|9,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,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2|4,6|3,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,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,3|6,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,: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,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:|10,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7|4,9|6,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,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,2|5,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545</Words>
  <Application>Microsoft Office PowerPoint</Application>
  <PresentationFormat>Presentación en pantalla (4:3)</PresentationFormat>
  <Paragraphs>112</Paragraphs>
  <Slides>29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Bookman Old Style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MANDAN</dc:creator>
  <cp:lastModifiedBy>Toshiba</cp:lastModifiedBy>
  <cp:revision>40</cp:revision>
  <dcterms:created xsi:type="dcterms:W3CDTF">2012-06-14T04:58:11Z</dcterms:created>
  <dcterms:modified xsi:type="dcterms:W3CDTF">2018-08-13T02:00:16Z</dcterms:modified>
</cp:coreProperties>
</file>