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Lst>
  <p:sldIdLst>
    <p:sldId id="257" r:id="rId5"/>
    <p:sldId id="258" r:id="rId6"/>
    <p:sldId id="259" r:id="rId7"/>
    <p:sldId id="261" r:id="rId8"/>
    <p:sldId id="262" r:id="rId9"/>
    <p:sldId id="260" r:id="rId10"/>
    <p:sldId id="264" r:id="rId11"/>
    <p:sldId id="265" r:id="rId12"/>
    <p:sldId id="266" r:id="rId13"/>
    <p:sldId id="263"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1155162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3716152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5236900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9369213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9671392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7049038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3237929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7B4927-0D76-4FDE-96CE-DDF15013E115}" type="datetimeFigureOut">
              <a:rPr lang="es-PE" smtClean="0"/>
              <a:t>15/06/2018</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984023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7B4927-0D76-4FDE-96CE-DDF15013E115}" type="datetimeFigureOut">
              <a:rPr lang="es-PE" smtClean="0"/>
              <a:t>15/06/2018</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6073197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4927-0D76-4FDE-96CE-DDF15013E115}" type="datetimeFigureOut">
              <a:rPr lang="es-PE" smtClean="0"/>
              <a:t>15/06/2018</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9590862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5007133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5100428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7979640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5300428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23085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10183561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24771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0168328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0304589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382809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3989664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5567566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6162301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7190956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9274396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7B4927-0D76-4FDE-96CE-DDF15013E115}" type="datetimeFigureOut">
              <a:rPr lang="es-PE" smtClean="0"/>
              <a:t>15/06/2018</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767358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7B4927-0D76-4FDE-96CE-DDF15013E115}" type="datetimeFigureOut">
              <a:rPr lang="es-PE" smtClean="0"/>
              <a:t>15/06/2018</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6189312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4927-0D76-4FDE-96CE-DDF15013E115}" type="datetimeFigureOut">
              <a:rPr lang="es-PE" smtClean="0"/>
              <a:t>15/06/2018</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1573307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7954428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8166266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8249368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35457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1429135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1953164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63617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0679732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9741251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0769214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7153737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8396165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193735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0816712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7B4927-0D76-4FDE-96CE-DDF15013E115}" type="datetimeFigureOut">
              <a:rPr lang="es-PE" smtClean="0"/>
              <a:t>15/06/2018</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3675785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7B4927-0D76-4FDE-96CE-DDF15013E115}" type="datetimeFigureOut">
              <a:rPr lang="es-PE" smtClean="0"/>
              <a:t>15/06/2018</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9377333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C17B4927-0D76-4FDE-96CE-DDF15013E115}" type="datetimeFigureOut">
              <a:rPr lang="es-PE" smtClean="0"/>
              <a:t>15/06/2018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7334355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4927-0D76-4FDE-96CE-DDF15013E115}" type="datetimeFigureOut">
              <a:rPr lang="es-PE" smtClean="0"/>
              <a:t>15/06/2018</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6109951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40358342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6157686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8857634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EB045-3E7A-496E-9297-827F1EFEE6CA}"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99799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8783836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78374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4644129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8573153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7B4927-0D76-4FDE-96CE-DDF15013E115}" type="datetimeFigureOut">
              <a:rPr lang="es-PE" smtClean="0"/>
              <a:t>15/06/2018</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12894912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C17B4927-0D76-4FDE-96CE-DDF15013E115}" type="datetimeFigureOut">
              <a:rPr lang="es-PE" smtClean="0"/>
              <a:t>15/06/2018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14568416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7B4927-0D76-4FDE-96CE-DDF15013E115}" type="datetimeFigureOut">
              <a:rPr lang="es-PE" smtClean="0"/>
              <a:t>15/06/2018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5577096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24791641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17B4927-0D76-4FDE-96CE-DDF15013E115}" type="datetimeFigureOut">
              <a:rPr lang="es-PE" smtClean="0"/>
              <a:t>15/06/2018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83FEB045-3E7A-496E-9297-827F1EFEE6CA}" type="slidenum">
              <a:rPr lang="es-PE" smtClean="0"/>
              <a:t>‹Nº›</a:t>
            </a:fld>
            <a:endParaRPr lang="es-PE"/>
          </a:p>
        </p:txBody>
      </p:sp>
    </p:spTree>
    <p:extLst>
      <p:ext uri="{BB962C8B-B14F-4D97-AF65-F5344CB8AC3E}">
        <p14:creationId xmlns:p14="http://schemas.microsoft.com/office/powerpoint/2010/main" val="31679675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B4927-0D76-4FDE-96CE-DDF15013E115}" type="datetimeFigureOut">
              <a:rPr lang="es-PE" smtClean="0"/>
              <a:t>15/06/2018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EB045-3E7A-496E-9297-827F1EFEE6CA}" type="slidenum">
              <a:rPr lang="es-PE" smtClean="0"/>
              <a:t>‹Nº›</a:t>
            </a:fld>
            <a:endParaRPr lang="es-PE"/>
          </a:p>
        </p:txBody>
      </p:sp>
    </p:spTree>
    <p:extLst>
      <p:ext uri="{BB962C8B-B14F-4D97-AF65-F5344CB8AC3E}">
        <p14:creationId xmlns:p14="http://schemas.microsoft.com/office/powerpoint/2010/main" val="25554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7B4927-0D76-4FDE-96CE-DDF15013E115}" type="datetimeFigureOut">
              <a:rPr lang="es-PE" smtClean="0"/>
              <a:t>15/06/2018</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FEB045-3E7A-496E-9297-827F1EFEE6CA}" type="slidenum">
              <a:rPr lang="es-PE" smtClean="0"/>
              <a:t>‹Nº›</a:t>
            </a:fld>
            <a:endParaRPr lang="es-PE"/>
          </a:p>
        </p:txBody>
      </p:sp>
    </p:spTree>
    <p:extLst>
      <p:ext uri="{BB962C8B-B14F-4D97-AF65-F5344CB8AC3E}">
        <p14:creationId xmlns:p14="http://schemas.microsoft.com/office/powerpoint/2010/main" val="2068844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7B4927-0D76-4FDE-96CE-DDF15013E115}" type="datetimeFigureOut">
              <a:rPr lang="es-PE" smtClean="0"/>
              <a:t>15/06/2018</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FEB045-3E7A-496E-9297-827F1EFEE6CA}" type="slidenum">
              <a:rPr lang="es-PE" smtClean="0"/>
              <a:t>‹Nº›</a:t>
            </a:fld>
            <a:endParaRPr lang="es-PE"/>
          </a:p>
        </p:txBody>
      </p:sp>
    </p:spTree>
    <p:extLst>
      <p:ext uri="{BB962C8B-B14F-4D97-AF65-F5344CB8AC3E}">
        <p14:creationId xmlns:p14="http://schemas.microsoft.com/office/powerpoint/2010/main" val="30830278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17B4927-0D76-4FDE-96CE-DDF15013E115}" type="datetimeFigureOut">
              <a:rPr lang="es-PE" smtClean="0"/>
              <a:t>15/06/2018</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FEB045-3E7A-496E-9297-827F1EFEE6CA}" type="slidenum">
              <a:rPr lang="es-PE" smtClean="0"/>
              <a:t>‹Nº›</a:t>
            </a:fld>
            <a:endParaRPr lang="es-PE"/>
          </a:p>
        </p:txBody>
      </p:sp>
    </p:spTree>
    <p:extLst>
      <p:ext uri="{BB962C8B-B14F-4D97-AF65-F5344CB8AC3E}">
        <p14:creationId xmlns:p14="http://schemas.microsoft.com/office/powerpoint/2010/main" val="40498851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2050" name="Picture 2" descr="https://i2.wp.com/vincentians.com/es/wp-content/uploads/sites/11/2016/07/jacobis-dibujo.jpg?zoom=1.25&amp;fit=846%2C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35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9710575" y="189638"/>
            <a:ext cx="2345781" cy="2345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0574" y="189638"/>
            <a:ext cx="2345781" cy="2345781"/>
          </a:xfrm>
        </p:spPr>
      </p:pic>
    </p:spTree>
    <p:extLst>
      <p:ext uri="{BB962C8B-B14F-4D97-AF65-F5344CB8AC3E}">
        <p14:creationId xmlns:p14="http://schemas.microsoft.com/office/powerpoint/2010/main" val="14972268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3840" y="0"/>
            <a:ext cx="4328161" cy="6736298"/>
          </a:xfrm>
          <a:prstGeom prst="rect">
            <a:avLst/>
          </a:prstGeom>
        </p:spPr>
      </p:pic>
      <p:sp>
        <p:nvSpPr>
          <p:cNvPr id="2" name="Título 1"/>
          <p:cNvSpPr>
            <a:spLocks noGrp="1"/>
          </p:cNvSpPr>
          <p:nvPr>
            <p:ph type="title"/>
          </p:nvPr>
        </p:nvSpPr>
        <p:spPr>
          <a:xfrm>
            <a:off x="237309" y="321583"/>
            <a:ext cx="10515600" cy="1325563"/>
          </a:xfrm>
          <a:solidFill>
            <a:schemeClr val="accent5">
              <a:lumMod val="75000"/>
            </a:schemeClr>
          </a:solidFill>
        </p:spPr>
        <p:txBody>
          <a:bodyPr>
            <a:normAutofit/>
          </a:bodyPr>
          <a:lstStyle/>
          <a:p>
            <a:r>
              <a:rPr lang="es-PE" sz="3600" b="1" dirty="0">
                <a:solidFill>
                  <a:schemeClr val="bg1"/>
                </a:solidFill>
                <a:effectLst>
                  <a:outerShdw blurRad="38100" dist="38100" dir="2700000" algn="tl">
                    <a:srgbClr val="000000">
                      <a:alpha val="43137"/>
                    </a:srgbClr>
                  </a:outerShdw>
                </a:effectLst>
              </a:rPr>
              <a:t>I. Etíope para los Etíopes, Eritreo para los Eritreos</a:t>
            </a:r>
            <a:endParaRPr lang="es-PE" sz="3600"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1825625"/>
            <a:ext cx="8210006" cy="4351338"/>
          </a:xfrm>
        </p:spPr>
        <p:txBody>
          <a:bodyPr/>
          <a:lstStyle/>
          <a:p>
            <a:pPr marL="0" indent="0">
              <a:buNone/>
            </a:pPr>
            <a:r>
              <a:rPr lang="es-PE" dirty="0" smtClean="0"/>
              <a:t> </a:t>
            </a:r>
            <a:r>
              <a:rPr lang="es-PE" dirty="0"/>
              <a:t>“¿Quién es el dueño de mi corazón? Dios y los cristianos de Etiopía. </a:t>
            </a:r>
            <a:r>
              <a:rPr lang="es-PE" dirty="0" smtClean="0"/>
              <a:t>Ustedes son mis </a:t>
            </a:r>
            <a:r>
              <a:rPr lang="es-PE" dirty="0"/>
              <a:t>ami­gos, </a:t>
            </a:r>
            <a:r>
              <a:rPr lang="es-PE" dirty="0" smtClean="0"/>
              <a:t>ustedes </a:t>
            </a:r>
            <a:r>
              <a:rPr lang="es-PE" dirty="0"/>
              <a:t>son </a:t>
            </a:r>
            <a:r>
              <a:rPr lang="es-PE" dirty="0" smtClean="0"/>
              <a:t>mi </a:t>
            </a:r>
            <a:r>
              <a:rPr lang="es-PE" dirty="0"/>
              <a:t>familia, </a:t>
            </a:r>
            <a:r>
              <a:rPr lang="es-PE" dirty="0"/>
              <a:t>ustedes son </a:t>
            </a:r>
            <a:r>
              <a:rPr lang="es-PE" dirty="0" smtClean="0"/>
              <a:t>mis </a:t>
            </a:r>
            <a:r>
              <a:rPr lang="es-PE" dirty="0"/>
              <a:t>hermanos y herma­nas, </a:t>
            </a:r>
            <a:r>
              <a:rPr lang="es-PE" dirty="0"/>
              <a:t>ustedes son </a:t>
            </a:r>
            <a:r>
              <a:rPr lang="es-PE" dirty="0" smtClean="0"/>
              <a:t>mi </a:t>
            </a:r>
            <a:r>
              <a:rPr lang="es-PE" dirty="0"/>
              <a:t>padre, </a:t>
            </a:r>
            <a:r>
              <a:rPr lang="es-PE" dirty="0"/>
              <a:t>ustedes son </a:t>
            </a:r>
            <a:r>
              <a:rPr lang="es-PE" dirty="0" smtClean="0"/>
              <a:t>mi </a:t>
            </a:r>
            <a:r>
              <a:rPr lang="es-PE" dirty="0"/>
              <a:t>madre. Haré siempre lo que </a:t>
            </a:r>
            <a:r>
              <a:rPr lang="es-PE" dirty="0" smtClean="0"/>
              <a:t>les </a:t>
            </a:r>
            <a:r>
              <a:rPr lang="es-PE" dirty="0"/>
              <a:t>agrade. ¿</a:t>
            </a:r>
            <a:r>
              <a:rPr lang="es-PE" dirty="0" smtClean="0"/>
              <a:t>Quieren </a:t>
            </a:r>
            <a:r>
              <a:rPr lang="es-PE" dirty="0"/>
              <a:t>que siga en esta región? Permaneceré en ella. ¿</a:t>
            </a:r>
            <a:r>
              <a:rPr lang="es-PE" dirty="0" smtClean="0"/>
              <a:t>Quieren </a:t>
            </a:r>
            <a:r>
              <a:rPr lang="es-PE" dirty="0"/>
              <a:t>que me vaya a otro lugar? Me marcharé. ¿</a:t>
            </a:r>
            <a:r>
              <a:rPr lang="es-PE" dirty="0" smtClean="0"/>
              <a:t>Quieren </a:t>
            </a:r>
            <a:r>
              <a:rPr lang="es-PE" dirty="0"/>
              <a:t>que esté callado? Guardaré silencio… ¿</a:t>
            </a:r>
            <a:r>
              <a:rPr lang="es-PE" dirty="0" smtClean="0"/>
              <a:t>Quieren </a:t>
            </a:r>
            <a:r>
              <a:rPr lang="es-PE" dirty="0"/>
              <a:t>que celebre misa? Lo haré. ¿No </a:t>
            </a:r>
            <a:r>
              <a:rPr lang="es-PE" dirty="0" smtClean="0"/>
              <a:t>quieren? </a:t>
            </a:r>
            <a:r>
              <a:rPr lang="es-PE" dirty="0"/>
              <a:t>Pues no celebra­ré. ¿</a:t>
            </a:r>
            <a:r>
              <a:rPr lang="es-PE" dirty="0" smtClean="0"/>
              <a:t>Quieren que </a:t>
            </a:r>
            <a:r>
              <a:rPr lang="es-PE" dirty="0"/>
              <a:t>oiga confesiones? Lo haré. ¿No </a:t>
            </a:r>
            <a:r>
              <a:rPr lang="es-PE" dirty="0" err="1" smtClean="0"/>
              <a:t>queiren</a:t>
            </a:r>
            <a:r>
              <a:rPr lang="es-PE" dirty="0" smtClean="0"/>
              <a:t> </a:t>
            </a:r>
            <a:r>
              <a:rPr lang="es-PE" dirty="0"/>
              <a:t>que pre­dique? Pues no predicaré.”</a:t>
            </a:r>
            <a:endParaRPr lang="es-PE"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060" y="0"/>
            <a:ext cx="2415940" cy="4171406"/>
          </a:xfrm>
          <a:prstGeom prst="rect">
            <a:avLst/>
          </a:prstGeom>
        </p:spPr>
      </p:pic>
    </p:spTree>
    <p:extLst>
      <p:ext uri="{BB962C8B-B14F-4D97-AF65-F5344CB8AC3E}">
        <p14:creationId xmlns:p14="http://schemas.microsoft.com/office/powerpoint/2010/main" val="32041000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92480"/>
            <a:ext cx="8915400" cy="5118742"/>
          </a:xfrm>
        </p:spPr>
        <p:txBody>
          <a:bodyPr>
            <a:noAutofit/>
          </a:bodyPr>
          <a:lstStyle/>
          <a:p>
            <a:r>
              <a:rPr lang="es-PE" sz="2400" b="1" dirty="0">
                <a:effectLst>
                  <a:outerShdw blurRad="38100" dist="38100" dir="2700000" algn="tl">
                    <a:srgbClr val="000000">
                      <a:alpha val="43137"/>
                    </a:srgbClr>
                  </a:outerShdw>
                </a:effectLst>
              </a:rPr>
              <a:t>En su misión evangelizadora Justino viajaba de un lugar a otro. Era en verdad un misionero itinerante. </a:t>
            </a:r>
            <a:endParaRPr lang="es-PE" sz="2400" b="1" dirty="0" smtClean="0">
              <a:effectLst>
                <a:outerShdw blurRad="38100" dist="38100" dir="2700000" algn="tl">
                  <a:srgbClr val="000000">
                    <a:alpha val="43137"/>
                  </a:srgbClr>
                </a:outerShdw>
              </a:effectLst>
            </a:endParaRPr>
          </a:p>
          <a:p>
            <a:r>
              <a:rPr lang="es-PE" sz="2400" b="1" dirty="0" smtClean="0">
                <a:effectLst>
                  <a:outerShdw blurRad="38100" dist="38100" dir="2700000" algn="tl">
                    <a:srgbClr val="000000">
                      <a:alpha val="43137"/>
                    </a:srgbClr>
                  </a:outerShdw>
                </a:effectLst>
              </a:rPr>
              <a:t>Durante </a:t>
            </a:r>
            <a:r>
              <a:rPr lang="es-PE" sz="2400" b="1" dirty="0">
                <a:effectLst>
                  <a:outerShdw blurRad="38100" dist="38100" dir="2700000" algn="tl">
                    <a:srgbClr val="000000">
                      <a:alpha val="43137"/>
                    </a:srgbClr>
                  </a:outerShdw>
                </a:effectLst>
              </a:rPr>
              <a:t>los treinta años de predicación en Etiopía y en Eritrea cubrió miles de quiló­metros visitando poblaciones pequeñas y grandes. Una vez conso­lidado un puesto misionero, confiaba su dirección a uno de sus sacerdotes o seminaristas, y él mismo se iba a otras poblaciones para evangelizar a otras gentes. </a:t>
            </a:r>
            <a:endParaRPr lang="es-PE" sz="2400" b="1" dirty="0" smtClean="0">
              <a:effectLst>
                <a:outerShdw blurRad="38100" dist="38100" dir="2700000" algn="tl">
                  <a:srgbClr val="000000">
                    <a:alpha val="43137"/>
                  </a:srgbClr>
                </a:outerShdw>
              </a:effectLst>
            </a:endParaRPr>
          </a:p>
          <a:p>
            <a:r>
              <a:rPr lang="es-PE" sz="2400" b="1" dirty="0" smtClean="0">
                <a:effectLst>
                  <a:outerShdw blurRad="38100" dist="38100" dir="2700000" algn="tl">
                    <a:srgbClr val="000000">
                      <a:alpha val="43137"/>
                    </a:srgbClr>
                  </a:outerShdw>
                </a:effectLst>
              </a:rPr>
              <a:t>En </a:t>
            </a:r>
            <a:r>
              <a:rPr lang="es-PE" sz="2400" b="1" dirty="0">
                <a:effectLst>
                  <a:outerShdw blurRad="38100" dist="38100" dir="2700000" algn="tl">
                    <a:srgbClr val="000000">
                      <a:alpha val="43137"/>
                    </a:srgbClr>
                  </a:outerShdw>
                </a:effectLst>
              </a:rPr>
              <a:t>cuanto llegaba a un nuevo lugar Justino alquilaba una o dos pequeñas viviendas locales para él y para los que le acompañaban en el viaje. Invitaba a la población local a que le visitaran, para hablar con él, y también para rezar con él</a:t>
            </a:r>
            <a:endParaRPr lang="es-P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06984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8949" y="655041"/>
            <a:ext cx="6319657" cy="5118742"/>
          </a:xfrm>
        </p:spPr>
        <p:txBody>
          <a:bodyPr>
            <a:noAutofit/>
          </a:bodyPr>
          <a:lstStyle/>
          <a:p>
            <a:r>
              <a:rPr lang="es-PE" sz="2400" b="1" dirty="0">
                <a:effectLst>
                  <a:outerShdw blurRad="38100" dist="38100" dir="2700000" algn="tl">
                    <a:srgbClr val="000000">
                      <a:alpha val="43137"/>
                    </a:srgbClr>
                  </a:outerShdw>
                </a:effectLst>
              </a:rPr>
              <a:t>Justino predicaba el evangelio de una manera tan sencilla que sus oyentes entendían con facilidad su mensaje. </a:t>
            </a:r>
            <a:endParaRPr lang="es-PE" sz="2400" b="1" dirty="0" smtClean="0">
              <a:effectLst>
                <a:outerShdw blurRad="38100" dist="38100" dir="2700000" algn="tl">
                  <a:srgbClr val="000000">
                    <a:alpha val="43137"/>
                  </a:srgbClr>
                </a:outerShdw>
              </a:effectLst>
            </a:endParaRPr>
          </a:p>
          <a:p>
            <a:r>
              <a:rPr lang="es-PE" sz="2400" b="1" dirty="0" smtClean="0">
                <a:effectLst>
                  <a:outerShdw blurRad="38100" dist="38100" dir="2700000" algn="tl">
                    <a:srgbClr val="000000">
                      <a:alpha val="43137"/>
                    </a:srgbClr>
                  </a:outerShdw>
                </a:effectLst>
              </a:rPr>
              <a:t>Sumamente bondadoso. Por donde iba </a:t>
            </a:r>
            <a:r>
              <a:rPr lang="es-PE" sz="2400" b="1" dirty="0">
                <a:effectLst>
                  <a:outerShdw blurRad="38100" dist="38100" dir="2700000" algn="tl">
                    <a:srgbClr val="000000">
                      <a:alpha val="43137"/>
                    </a:srgbClr>
                  </a:outerShdw>
                </a:effectLst>
              </a:rPr>
              <a:t>pre­dicaba de palabra y de obra, mostrando una gran preocupación por los enfermos y por los pobres, y animaba a las pequeñas comuni­dades que fundaba a vivir vidas de fidelidad constante a su fe. </a:t>
            </a:r>
            <a:endParaRPr lang="es-PE" sz="2400" b="1" dirty="0" smtClean="0">
              <a:effectLst>
                <a:outerShdw blurRad="38100" dist="38100" dir="2700000" algn="tl">
                  <a:srgbClr val="000000">
                    <a:alpha val="43137"/>
                  </a:srgbClr>
                </a:outerShdw>
              </a:effectLst>
            </a:endParaRPr>
          </a:p>
          <a:p>
            <a:r>
              <a:rPr lang="es-PE" sz="2400" b="1" dirty="0" smtClean="0">
                <a:solidFill>
                  <a:srgbClr val="C00000"/>
                </a:solidFill>
                <a:effectLst>
                  <a:outerShdw blurRad="38100" dist="38100" dir="2700000" algn="tl">
                    <a:srgbClr val="000000">
                      <a:alpha val="43137"/>
                    </a:srgbClr>
                  </a:outerShdw>
                </a:effectLst>
              </a:rPr>
              <a:t>Por </a:t>
            </a:r>
            <a:r>
              <a:rPr lang="es-PE" sz="2400" b="1" dirty="0">
                <a:solidFill>
                  <a:srgbClr val="C00000"/>
                </a:solidFill>
                <a:effectLst>
                  <a:outerShdw blurRad="38100" dist="38100" dir="2700000" algn="tl">
                    <a:srgbClr val="000000">
                      <a:alpha val="43137"/>
                    </a:srgbClr>
                  </a:outerShdw>
                </a:effectLst>
              </a:rPr>
              <a:t>el testimonio de sus vidas Justino y sus compañeros se ganaron el respeto de muchos creyentes ortodoxos.</a:t>
            </a:r>
          </a:p>
        </p:txBody>
      </p:sp>
      <p:pic>
        <p:nvPicPr>
          <p:cNvPr id="1026" name="Picture 2" descr="http://stvincentimages.cstcis.cti.depaul.edu:8181/Vincentian%20Persons/Ethiopia/De%20Jacobis,%20St.%20Justin/_w/603.%20J.de%20Jacobis,%20Ethiopia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291" y="2782388"/>
            <a:ext cx="3056709" cy="4075612"/>
          </a:xfrm>
          <a:prstGeom prst="rect">
            <a:avLst/>
          </a:prstGeom>
          <a:noFill/>
          <a:extLst>
            <a:ext uri="{909E8E84-426E-40DD-AFC4-6F175D3DCCD1}">
              <a14:hiddenFill xmlns:a14="http://schemas.microsoft.com/office/drawing/2010/main">
                <a:solidFill>
                  <a:srgbClr val="FFFFFF"/>
                </a:solidFill>
              </a14:hiddenFill>
            </a:ext>
          </a:extLst>
        </p:spPr>
      </p:pic>
      <p:sp>
        <p:nvSpPr>
          <p:cNvPr id="2" name="Triángulo isósceles 1"/>
          <p:cNvSpPr/>
          <p:nvPr/>
        </p:nvSpPr>
        <p:spPr>
          <a:xfrm>
            <a:off x="9135291" y="0"/>
            <a:ext cx="3056709" cy="27823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riángulo isósceles 3"/>
          <p:cNvSpPr/>
          <p:nvPr/>
        </p:nvSpPr>
        <p:spPr>
          <a:xfrm rot="10800000">
            <a:off x="6974976" y="5749156"/>
            <a:ext cx="2275140" cy="1106097"/>
          </a:xfrm>
          <a:prstGeom prst="triangle">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11179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lumMod val="75000"/>
            </a:schemeClr>
          </a:solidFill>
        </p:spPr>
        <p:txBody>
          <a:bodyPr/>
          <a:lstStyle/>
          <a:p>
            <a:r>
              <a:rPr lang="es-PE" b="1" dirty="0">
                <a:solidFill>
                  <a:schemeClr val="bg1"/>
                </a:solidFill>
                <a:effectLst>
                  <a:outerShdw blurRad="38100" dist="38100" dir="2700000" algn="tl">
                    <a:srgbClr val="000000">
                      <a:alpha val="43137"/>
                    </a:srgbClr>
                  </a:outerShdw>
                </a:effectLst>
              </a:rPr>
              <a:t>II. Formador del </a:t>
            </a:r>
            <a:r>
              <a:rPr lang="es-PE" b="1" dirty="0" smtClean="0">
                <a:solidFill>
                  <a:schemeClr val="bg1"/>
                </a:solidFill>
                <a:effectLst>
                  <a:outerShdw blurRad="38100" dist="38100" dir="2700000" algn="tl">
                    <a:srgbClr val="000000">
                      <a:alpha val="43137"/>
                    </a:srgbClr>
                  </a:outerShdw>
                </a:effectLst>
              </a:rPr>
              <a:t>Clero</a:t>
            </a:r>
            <a:endParaRPr lang="es-PE"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662748" y="1869167"/>
            <a:ext cx="4883331" cy="4351338"/>
          </a:xfrm>
        </p:spPr>
        <p:txBody>
          <a:bodyPr>
            <a:noAutofit/>
          </a:bodyPr>
          <a:lstStyle/>
          <a:p>
            <a:pPr marL="0" indent="0">
              <a:buNone/>
            </a:pPr>
            <a:r>
              <a:rPr lang="es-PE" sz="3600" i="1" dirty="0">
                <a:solidFill>
                  <a:schemeClr val="accent1">
                    <a:lumMod val="50000"/>
                  </a:schemeClr>
                </a:solidFill>
                <a:effectLst>
                  <a:outerShdw blurRad="38100" dist="38100" dir="2700000" algn="tl">
                    <a:srgbClr val="000000">
                      <a:alpha val="43137"/>
                    </a:srgbClr>
                  </a:outerShdw>
                </a:effectLst>
              </a:rPr>
              <a:t>Es más útil y más provechoso el valerse de sacerdotes nati­vos que de misioneros europeos, pues estos no están familiarizados con los modos de ser culturales de la </a:t>
            </a:r>
            <a:r>
              <a:rPr lang="es-PE" sz="3600" b="1" i="1" dirty="0">
                <a:solidFill>
                  <a:schemeClr val="accent1">
                    <a:lumMod val="50000"/>
                  </a:schemeClr>
                </a:solidFill>
                <a:effectLst>
                  <a:outerShdw blurRad="38100" dist="38100" dir="2700000" algn="tl">
                    <a:srgbClr val="000000">
                      <a:alpha val="43137"/>
                    </a:srgbClr>
                  </a:outerShdw>
                </a:effectLst>
              </a:rPr>
              <a:t>población</a:t>
            </a:r>
            <a:r>
              <a:rPr lang="es-PE" sz="3600" i="1" dirty="0">
                <a:solidFill>
                  <a:schemeClr val="accent1">
                    <a:lumMod val="50000"/>
                  </a:schemeClr>
                </a:solidFill>
                <a:effectLst>
                  <a:outerShdw blurRad="38100" dist="38100" dir="2700000" algn="tl">
                    <a:srgbClr val="000000">
                      <a:alpha val="43137"/>
                    </a:srgbClr>
                  </a:outerShdw>
                </a:effectLst>
              </a:rPr>
              <a:t> nativa.</a:t>
            </a:r>
            <a:endParaRPr lang="es-PE" sz="3600" dirty="0">
              <a:solidFill>
                <a:schemeClr val="accent1">
                  <a:lumMod val="50000"/>
                </a:schemeClr>
              </a:solidFill>
              <a:effectLst>
                <a:outerShdw blurRad="38100" dist="38100" dir="2700000" algn="tl">
                  <a:srgbClr val="000000">
                    <a:alpha val="43137"/>
                  </a:srgbClr>
                </a:outerShdw>
              </a:effectLst>
            </a:endParaRPr>
          </a:p>
        </p:txBody>
      </p:sp>
      <p:pic>
        <p:nvPicPr>
          <p:cNvPr id="5122" name="Picture 2" descr="http://stvincentimages.cstcis.cti.depaul.edu:8181/Vincentian%20Persons/Ethiopia/De%20Jacobis,%20St.%20Justin/_w/608,%20J.de%20Jacobis.%20Hebo,%20Justin%20blessing%201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770" y="1869167"/>
            <a:ext cx="3543300"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181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896983"/>
            <a:ext cx="8915400" cy="5599611"/>
          </a:xfrm>
        </p:spPr>
        <p:txBody>
          <a:bodyPr>
            <a:noAutofit/>
          </a:bodyPr>
          <a:lstStyle/>
          <a:p>
            <a:r>
              <a:rPr lang="es-PE" sz="2400" b="1" dirty="0"/>
              <a:t>Impresionado muy pronto por la capacidad intelectual de los seminaristas y por su conocimiento de las lenguas locales y del contexto social, Justino se dedicó con mucha energía a su </a:t>
            </a:r>
            <a:r>
              <a:rPr lang="es-PE" sz="2400" b="1" dirty="0" smtClean="0"/>
              <a:t>forma­ción.</a:t>
            </a:r>
          </a:p>
          <a:p>
            <a:r>
              <a:rPr lang="es-PE" sz="2400" b="1" dirty="0" smtClean="0"/>
              <a:t> </a:t>
            </a:r>
            <a:r>
              <a:rPr lang="es-PE" sz="2400" b="1" dirty="0"/>
              <a:t>El clero nativo </a:t>
            </a:r>
            <a:r>
              <a:rPr lang="es-PE" sz="2400" b="1" dirty="0" smtClean="0"/>
              <a:t>se convirtió </a:t>
            </a:r>
            <a:r>
              <a:rPr lang="es-PE" sz="2400" b="1" dirty="0"/>
              <a:t>en la espina dorsal de la comunidad católica. Justino tenía una altísima estima de su clero nativo. Dejó dicho: </a:t>
            </a:r>
            <a:r>
              <a:rPr lang="es-PE" sz="2400" b="1" i="1" dirty="0">
                <a:solidFill>
                  <a:schemeClr val="accent2">
                    <a:lumMod val="50000"/>
                  </a:schemeClr>
                </a:solidFill>
              </a:rPr>
              <a:t>“Ellos son mis ojos, mi boca, mis manos y mis pies. Hacen lo que yo no puedo hacer, y hacen mejor que yo lo que hago yo mismo…”</a:t>
            </a:r>
          </a:p>
          <a:p>
            <a:r>
              <a:rPr lang="es-PE" sz="2400" b="1" dirty="0" smtClean="0"/>
              <a:t>Justino notó el gran </a:t>
            </a:r>
            <a:r>
              <a:rPr lang="es-PE" sz="2400" b="1" dirty="0"/>
              <a:t>respeto que etíopes y eritreos sentían por el clero. El reforzó ese respeto aún más en todas sus relaciones con ellos.</a:t>
            </a:r>
          </a:p>
        </p:txBody>
      </p:sp>
    </p:spTree>
    <p:extLst>
      <p:ext uri="{BB962C8B-B14F-4D97-AF65-F5344CB8AC3E}">
        <p14:creationId xmlns:p14="http://schemas.microsoft.com/office/powerpoint/2010/main" val="4050547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Relación con el clero ortodoxo</a:t>
            </a:r>
            <a:endParaRPr lang="es-PE" dirty="0"/>
          </a:p>
        </p:txBody>
      </p:sp>
      <p:sp>
        <p:nvSpPr>
          <p:cNvPr id="3" name="Marcador de contenido 2"/>
          <p:cNvSpPr>
            <a:spLocks noGrp="1"/>
          </p:cNvSpPr>
          <p:nvPr>
            <p:ph idx="1"/>
          </p:nvPr>
        </p:nvSpPr>
        <p:spPr>
          <a:xfrm>
            <a:off x="2592925" y="1489165"/>
            <a:ext cx="8915400" cy="5024845"/>
          </a:xfrm>
        </p:spPr>
        <p:txBody>
          <a:bodyPr>
            <a:noAutofit/>
          </a:bodyPr>
          <a:lstStyle/>
          <a:p>
            <a:r>
              <a:rPr lang="es-PE" dirty="0"/>
              <a:t>Los opositores principales de Justino fueron algunos miem­bros del clero ortodoxo, pero sin embargo </a:t>
            </a:r>
            <a:r>
              <a:rPr lang="es-PE" b="1" dirty="0">
                <a:solidFill>
                  <a:schemeClr val="accent2">
                    <a:lumMod val="50000"/>
                  </a:schemeClr>
                </a:solidFill>
              </a:rPr>
              <a:t>él siempre los amó y los respetó</a:t>
            </a:r>
            <a:r>
              <a:rPr lang="es-PE" dirty="0"/>
              <a:t>. La puerta de su residencia les estaba siempre abierta. </a:t>
            </a:r>
            <a:endParaRPr lang="es-PE" dirty="0" smtClean="0"/>
          </a:p>
          <a:p>
            <a:r>
              <a:rPr lang="es-PE" b="1" dirty="0">
                <a:solidFill>
                  <a:schemeClr val="accent2">
                    <a:lumMod val="50000"/>
                  </a:schemeClr>
                </a:solidFill>
              </a:rPr>
              <a:t>Tenía </a:t>
            </a:r>
            <a:r>
              <a:rPr lang="es-PE" b="1" dirty="0">
                <a:solidFill>
                  <a:schemeClr val="accent2">
                    <a:lumMod val="50000"/>
                  </a:schemeClr>
                </a:solidFill>
              </a:rPr>
              <a:t>un gran interés por la unidad, </a:t>
            </a:r>
            <a:r>
              <a:rPr lang="es-PE" dirty="0"/>
              <a:t>que él creía ya existente en gran medida. Por eso rehusaba dejarse arrastrar hacia discusiones teoló­gicas inútiles. No permitía que sus propios cohermanos o estudian­tes les criticaran. </a:t>
            </a:r>
            <a:endParaRPr lang="es-PE" dirty="0" smtClean="0"/>
          </a:p>
          <a:p>
            <a:r>
              <a:rPr lang="es-PE" dirty="0" smtClean="0"/>
              <a:t>Cuando </a:t>
            </a:r>
            <a:r>
              <a:rPr lang="es-PE" dirty="0"/>
              <a:t>el clero ortodoxo se lo permitía, </a:t>
            </a:r>
            <a:r>
              <a:rPr lang="es-PE" b="1" dirty="0">
                <a:solidFill>
                  <a:schemeClr val="accent2">
                    <a:lumMod val="50000"/>
                  </a:schemeClr>
                </a:solidFill>
              </a:rPr>
              <a:t>se les unía en su oración y en sus servicios litúrgicos</a:t>
            </a:r>
            <a:r>
              <a:rPr lang="es-PE" dirty="0"/>
              <a:t>, así como en reunio­nes de carácter social. </a:t>
            </a:r>
            <a:endParaRPr lang="es-PE" dirty="0" smtClean="0"/>
          </a:p>
          <a:p>
            <a:r>
              <a:rPr lang="es-PE" b="1" dirty="0">
                <a:solidFill>
                  <a:schemeClr val="accent2">
                    <a:lumMod val="50000"/>
                  </a:schemeClr>
                </a:solidFill>
              </a:rPr>
              <a:t>Justino </a:t>
            </a:r>
            <a:r>
              <a:rPr lang="es-PE" b="1" dirty="0">
                <a:solidFill>
                  <a:schemeClr val="accent2">
                    <a:lumMod val="50000"/>
                  </a:schemeClr>
                </a:solidFill>
              </a:rPr>
              <a:t>invitó a varios ortodo­xos a enseñar a sus estudiantes </a:t>
            </a:r>
            <a:r>
              <a:rPr lang="es-PE" dirty="0"/>
              <a:t>la música y las oraciones litúrgicas. </a:t>
            </a:r>
            <a:r>
              <a:rPr lang="es-PE" dirty="0"/>
              <a:t>P</a:t>
            </a:r>
            <a:r>
              <a:rPr lang="es-PE" dirty="0" smtClean="0"/>
              <a:t>or </a:t>
            </a:r>
            <a:r>
              <a:rPr lang="es-PE" dirty="0"/>
              <a:t>el profundo respeto que tenía a los monjes ortodoxos visitó muchos de sus monasterios para profundizar en el conoci­miento de la formación que recibían y de su forma de vida. </a:t>
            </a:r>
            <a:endParaRPr lang="es-PE" dirty="0" smtClean="0"/>
          </a:p>
          <a:p>
            <a:r>
              <a:rPr lang="es-PE" dirty="0" smtClean="0"/>
              <a:t>Tenía </a:t>
            </a:r>
            <a:r>
              <a:rPr lang="es-PE" dirty="0"/>
              <a:t>también un gran </a:t>
            </a:r>
            <a:r>
              <a:rPr lang="es-PE" b="1" dirty="0">
                <a:solidFill>
                  <a:schemeClr val="accent2">
                    <a:lumMod val="50000"/>
                  </a:schemeClr>
                </a:solidFill>
              </a:rPr>
              <a:t>interés por conocer sus métodos de apostolado</a:t>
            </a:r>
            <a:r>
              <a:rPr lang="es-PE" b="1" dirty="0">
                <a:solidFill>
                  <a:schemeClr val="accent2">
                    <a:lumMod val="50000"/>
                  </a:schemeClr>
                </a:solidFill>
              </a:rPr>
              <a:t>.</a:t>
            </a:r>
            <a:endParaRPr lang="es-PE" b="1" dirty="0">
              <a:solidFill>
                <a:schemeClr val="accent2">
                  <a:lumMod val="50000"/>
                </a:schemeClr>
              </a:solidFill>
            </a:endParaRPr>
          </a:p>
        </p:txBody>
      </p:sp>
      <p:pic>
        <p:nvPicPr>
          <p:cNvPr id="614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415" y="62772"/>
            <a:ext cx="1802675" cy="240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39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33304" y="757645"/>
            <a:ext cx="7776754" cy="5747657"/>
          </a:xfrm>
        </p:spPr>
        <p:txBody>
          <a:bodyPr>
            <a:noAutofit/>
          </a:bodyPr>
          <a:lstStyle/>
          <a:p>
            <a:r>
              <a:rPr lang="es-PE" sz="2000" b="1" dirty="0">
                <a:effectLst>
                  <a:outerShdw blurRad="38100" dist="38100" dir="2700000" algn="tl">
                    <a:srgbClr val="000000">
                      <a:alpha val="43137"/>
                    </a:srgbClr>
                  </a:outerShdw>
                </a:effectLst>
              </a:rPr>
              <a:t>Durante los años de ministerio de Justino fueron ordenados 35 sacerdotes etíopes y eritreos, 18 de ellos célibes y 17 casados. Estuvo preocupado por la formación de estos sacerdotes diocesa­nos hasta el final mismo. </a:t>
            </a:r>
            <a:endParaRPr lang="es-PE" sz="2000" b="1" dirty="0" smtClean="0">
              <a:effectLst>
                <a:outerShdw blurRad="38100" dist="38100" dir="2700000" algn="tl">
                  <a:srgbClr val="000000">
                    <a:alpha val="43137"/>
                  </a:srgbClr>
                </a:outerShdw>
              </a:effectLst>
            </a:endParaRPr>
          </a:p>
          <a:p>
            <a:r>
              <a:rPr lang="es-PE" sz="2000" b="1" dirty="0" smtClean="0">
                <a:effectLst>
                  <a:outerShdw blurRad="38100" dist="38100" dir="2700000" algn="tl">
                    <a:srgbClr val="000000">
                      <a:alpha val="43137"/>
                    </a:srgbClr>
                  </a:outerShdw>
                </a:effectLst>
              </a:rPr>
              <a:t>El </a:t>
            </a:r>
            <a:r>
              <a:rPr lang="es-PE" sz="2000" b="1" dirty="0">
                <a:effectLst>
                  <a:outerShdw blurRad="38100" dist="38100" dir="2700000" algn="tl">
                    <a:srgbClr val="000000">
                      <a:alpha val="43137"/>
                    </a:srgbClr>
                  </a:outerShdw>
                </a:effectLst>
              </a:rPr>
              <a:t>31 de julio de 1860, justamente tres horas antes de morir, reunió a sus discípulos a su alrededor y les dijo:</a:t>
            </a:r>
          </a:p>
          <a:p>
            <a:r>
              <a:rPr lang="es-PE" sz="2000" b="1" i="1" dirty="0">
                <a:solidFill>
                  <a:schemeClr val="accent2">
                    <a:lumMod val="50000"/>
                  </a:schemeClr>
                </a:solidFill>
                <a:effectLst>
                  <a:outerShdw blurRad="38100" dist="38100" dir="2700000" algn="tl">
                    <a:srgbClr val="000000">
                      <a:alpha val="43137"/>
                    </a:srgbClr>
                  </a:outerShdw>
                </a:effectLst>
              </a:rPr>
              <a:t>… Siguiendo el ejemplo de Nuestro Señor, que dijo adiós a Nuestra Señora y a los apóstoles, </a:t>
            </a:r>
            <a:r>
              <a:rPr lang="es-PE" sz="2000" b="1" i="1" dirty="0" smtClean="0">
                <a:solidFill>
                  <a:schemeClr val="accent2">
                    <a:lumMod val="50000"/>
                  </a:schemeClr>
                </a:solidFill>
                <a:effectLst>
                  <a:outerShdw blurRad="38100" dist="38100" dir="2700000" algn="tl">
                    <a:srgbClr val="000000">
                      <a:alpha val="43137"/>
                    </a:srgbClr>
                  </a:outerShdw>
                </a:effectLst>
              </a:rPr>
              <a:t>les </a:t>
            </a:r>
            <a:r>
              <a:rPr lang="es-PE" sz="2000" b="1" i="1" dirty="0">
                <a:solidFill>
                  <a:schemeClr val="accent2">
                    <a:lumMod val="50000"/>
                  </a:schemeClr>
                </a:solidFill>
                <a:effectLst>
                  <a:outerShdw blurRad="38100" dist="38100" dir="2700000" algn="tl">
                    <a:srgbClr val="000000">
                      <a:alpha val="43137"/>
                    </a:srgbClr>
                  </a:outerShdw>
                </a:effectLst>
              </a:rPr>
              <a:t>digo adiós a </a:t>
            </a:r>
            <a:r>
              <a:rPr lang="es-PE" sz="2000" b="1" i="1" dirty="0" smtClean="0">
                <a:solidFill>
                  <a:schemeClr val="accent2">
                    <a:lumMod val="50000"/>
                  </a:schemeClr>
                </a:solidFill>
                <a:effectLst>
                  <a:outerShdw blurRad="38100" dist="38100" dir="2700000" algn="tl">
                    <a:srgbClr val="000000">
                      <a:alpha val="43137"/>
                    </a:srgbClr>
                  </a:outerShdw>
                </a:effectLst>
              </a:rPr>
              <a:t>ustedes… Alejen </a:t>
            </a:r>
            <a:r>
              <a:rPr lang="es-PE" sz="2000" b="1" i="1" dirty="0">
                <a:solidFill>
                  <a:schemeClr val="accent2">
                    <a:lumMod val="50000"/>
                  </a:schemeClr>
                </a:solidFill>
                <a:effectLst>
                  <a:outerShdw blurRad="38100" dist="38100" dir="2700000" algn="tl">
                    <a:srgbClr val="000000">
                      <a:alpha val="43137"/>
                    </a:srgbClr>
                  </a:outerShdw>
                </a:effectLst>
              </a:rPr>
              <a:t>de vuestras casas toda calumnia y toda disensión; </a:t>
            </a:r>
            <a:r>
              <a:rPr lang="es-PE" sz="2000" b="1" i="1" dirty="0" smtClean="0">
                <a:solidFill>
                  <a:schemeClr val="accent2">
                    <a:lumMod val="50000"/>
                  </a:schemeClr>
                </a:solidFill>
                <a:effectLst>
                  <a:outerShdw blurRad="38100" dist="38100" dir="2700000" algn="tl">
                    <a:srgbClr val="000000">
                      <a:alpha val="43137"/>
                    </a:srgbClr>
                  </a:outerShdw>
                </a:effectLst>
              </a:rPr>
              <a:t>ámense </a:t>
            </a:r>
            <a:r>
              <a:rPr lang="es-PE" sz="2000" b="1" i="1" dirty="0">
                <a:solidFill>
                  <a:schemeClr val="accent2">
                    <a:lumMod val="50000"/>
                  </a:schemeClr>
                </a:solidFill>
                <a:effectLst>
                  <a:outerShdw blurRad="38100" dist="38100" dir="2700000" algn="tl">
                    <a:srgbClr val="000000">
                      <a:alpha val="43137"/>
                    </a:srgbClr>
                  </a:outerShdw>
                </a:effectLst>
              </a:rPr>
              <a:t>los unos a los </a:t>
            </a:r>
            <a:r>
              <a:rPr lang="es-PE" sz="2000" b="1" i="1" dirty="0" smtClean="0">
                <a:solidFill>
                  <a:schemeClr val="accent2">
                    <a:lumMod val="50000"/>
                  </a:schemeClr>
                </a:solidFill>
                <a:effectLst>
                  <a:outerShdw blurRad="38100" dist="38100" dir="2700000" algn="tl">
                    <a:srgbClr val="000000">
                      <a:alpha val="43137"/>
                    </a:srgbClr>
                  </a:outerShdw>
                </a:effectLst>
              </a:rPr>
              <a:t>otros, permanezcan </a:t>
            </a:r>
            <a:r>
              <a:rPr lang="es-PE" sz="2000" b="1" i="1" dirty="0">
                <a:solidFill>
                  <a:schemeClr val="accent2">
                    <a:lumMod val="50000"/>
                  </a:schemeClr>
                </a:solidFill>
                <a:effectLst>
                  <a:outerShdw blurRad="38100" dist="38100" dir="2700000" algn="tl">
                    <a:srgbClr val="000000">
                      <a:alpha val="43137"/>
                    </a:srgbClr>
                  </a:outerShdw>
                </a:effectLst>
              </a:rPr>
              <a:t>firmes en la fe, y sobre todo </a:t>
            </a:r>
            <a:r>
              <a:rPr lang="es-PE" sz="2000" b="1" i="1" dirty="0" smtClean="0">
                <a:solidFill>
                  <a:schemeClr val="accent2">
                    <a:lumMod val="50000"/>
                  </a:schemeClr>
                </a:solidFill>
                <a:effectLst>
                  <a:outerShdw blurRad="38100" dist="38100" dir="2700000" algn="tl">
                    <a:srgbClr val="000000">
                      <a:alpha val="43137"/>
                    </a:srgbClr>
                  </a:outerShdw>
                </a:effectLst>
              </a:rPr>
              <a:t>practiquen </a:t>
            </a:r>
            <a:r>
              <a:rPr lang="es-PE" sz="2000" b="1" i="1" dirty="0">
                <a:solidFill>
                  <a:schemeClr val="accent2">
                    <a:lumMod val="50000"/>
                  </a:schemeClr>
                </a:solidFill>
                <a:effectLst>
                  <a:outerShdw blurRad="38100" dist="38100" dir="2700000" algn="tl">
                    <a:srgbClr val="000000">
                      <a:alpha val="43137"/>
                    </a:srgbClr>
                  </a:outerShdw>
                </a:effectLst>
              </a:rPr>
              <a:t>la caridad. </a:t>
            </a:r>
            <a:r>
              <a:rPr lang="es-PE" sz="2000" b="1" i="1" dirty="0" smtClean="0">
                <a:solidFill>
                  <a:schemeClr val="accent2">
                    <a:lumMod val="50000"/>
                  </a:schemeClr>
                </a:solidFill>
                <a:effectLst>
                  <a:outerShdw blurRad="38100" dist="38100" dir="2700000" algn="tl">
                    <a:srgbClr val="000000">
                      <a:alpha val="43137"/>
                    </a:srgbClr>
                  </a:outerShdw>
                </a:effectLst>
              </a:rPr>
              <a:t>Sean </a:t>
            </a:r>
            <a:r>
              <a:rPr lang="es-PE" sz="2000" b="1" i="1" dirty="0">
                <a:solidFill>
                  <a:schemeClr val="accent2">
                    <a:lumMod val="50000"/>
                  </a:schemeClr>
                </a:solidFill>
                <a:effectLst>
                  <a:outerShdw blurRad="38100" dist="38100" dir="2700000" algn="tl">
                    <a:srgbClr val="000000">
                      <a:alpha val="43137"/>
                    </a:srgbClr>
                  </a:outerShdw>
                </a:effectLst>
              </a:rPr>
              <a:t>la luz de </a:t>
            </a:r>
            <a:r>
              <a:rPr lang="es-PE" sz="2000" b="1" i="1" dirty="0" smtClean="0">
                <a:solidFill>
                  <a:schemeClr val="accent2">
                    <a:lumMod val="50000"/>
                  </a:schemeClr>
                </a:solidFill>
                <a:effectLst>
                  <a:outerShdw blurRad="38100" dist="38100" dir="2700000" algn="tl">
                    <a:srgbClr val="000000">
                      <a:alpha val="43137"/>
                    </a:srgbClr>
                  </a:outerShdw>
                </a:effectLst>
              </a:rPr>
              <a:t>su </a:t>
            </a:r>
            <a:r>
              <a:rPr lang="es-PE" sz="2000" b="1" i="1" dirty="0">
                <a:solidFill>
                  <a:schemeClr val="accent2">
                    <a:lumMod val="50000"/>
                  </a:schemeClr>
                </a:solidFill>
                <a:effectLst>
                  <a:outerShdw blurRad="38100" dist="38100" dir="2700000" algn="tl">
                    <a:srgbClr val="000000">
                      <a:alpha val="43137"/>
                    </a:srgbClr>
                  </a:outerShdw>
                </a:effectLst>
              </a:rPr>
              <a:t>pueblo.</a:t>
            </a:r>
            <a:endParaRPr lang="es-PE" sz="2000" b="1" dirty="0">
              <a:solidFill>
                <a:schemeClr val="accent2">
                  <a:lumMod val="50000"/>
                </a:schemeClr>
              </a:solidFill>
              <a:effectLst>
                <a:outerShdw blurRad="38100" dist="38100" dir="2700000" algn="tl">
                  <a:srgbClr val="000000">
                    <a:alpha val="43137"/>
                  </a:srgbClr>
                </a:outerShdw>
              </a:effectLst>
            </a:endParaRPr>
          </a:p>
          <a:p>
            <a:r>
              <a:rPr lang="es-PE" sz="2000" b="1" dirty="0">
                <a:effectLst>
                  <a:outerShdw blurRad="38100" dist="38100" dir="2700000" algn="tl">
                    <a:srgbClr val="000000">
                      <a:alpha val="43137"/>
                    </a:srgbClr>
                  </a:outerShdw>
                </a:effectLst>
              </a:rPr>
              <a:t>Luego llamó a los seminaristas al lado de su cama y les dijo:</a:t>
            </a:r>
          </a:p>
          <a:p>
            <a:r>
              <a:rPr lang="es-PE" sz="2000" b="1" i="1" dirty="0" smtClean="0">
                <a:solidFill>
                  <a:schemeClr val="accent2">
                    <a:lumMod val="50000"/>
                  </a:schemeClr>
                </a:solidFill>
                <a:effectLst>
                  <a:outerShdw blurRad="38100" dist="38100" dir="2700000" algn="tl">
                    <a:srgbClr val="000000">
                      <a:alpha val="43137"/>
                    </a:srgbClr>
                  </a:outerShdw>
                </a:effectLst>
              </a:rPr>
              <a:t>“Como </a:t>
            </a:r>
            <a:r>
              <a:rPr lang="es-PE" sz="2000" b="1" i="1" dirty="0">
                <a:solidFill>
                  <a:schemeClr val="accent2">
                    <a:lumMod val="50000"/>
                  </a:schemeClr>
                </a:solidFill>
                <a:effectLst>
                  <a:outerShdw blurRad="38100" dist="38100" dir="2700000" algn="tl">
                    <a:srgbClr val="000000">
                      <a:alpha val="43137"/>
                    </a:srgbClr>
                  </a:outerShdw>
                </a:effectLst>
              </a:rPr>
              <a:t>Dios </a:t>
            </a:r>
            <a:r>
              <a:rPr lang="es-PE" sz="2000" b="1" i="1" dirty="0" smtClean="0">
                <a:solidFill>
                  <a:schemeClr val="accent2">
                    <a:lumMod val="50000"/>
                  </a:schemeClr>
                </a:solidFill>
                <a:effectLst>
                  <a:outerShdw blurRad="38100" dist="38100" dir="2700000" algn="tl">
                    <a:srgbClr val="000000">
                      <a:alpha val="43137"/>
                    </a:srgbClr>
                  </a:outerShdw>
                </a:effectLst>
              </a:rPr>
              <a:t>los </a:t>
            </a:r>
            <a:r>
              <a:rPr lang="es-PE" sz="2000" b="1" i="1" dirty="0">
                <a:solidFill>
                  <a:schemeClr val="accent2">
                    <a:lumMod val="50000"/>
                  </a:schemeClr>
                </a:solidFill>
                <a:effectLst>
                  <a:outerShdw blurRad="38100" dist="38100" dir="2700000" algn="tl">
                    <a:srgbClr val="000000">
                      <a:alpha val="43137"/>
                    </a:srgbClr>
                  </a:outerShdw>
                </a:effectLst>
              </a:rPr>
              <a:t>ha escogido, </a:t>
            </a:r>
            <a:r>
              <a:rPr lang="es-PE" sz="2000" b="1" i="1" dirty="0" smtClean="0">
                <a:solidFill>
                  <a:schemeClr val="accent2">
                    <a:lumMod val="50000"/>
                  </a:schemeClr>
                </a:solidFill>
                <a:effectLst>
                  <a:outerShdw blurRad="38100" dist="38100" dir="2700000" algn="tl">
                    <a:srgbClr val="000000">
                      <a:alpha val="43137"/>
                    </a:srgbClr>
                  </a:outerShdw>
                </a:effectLst>
              </a:rPr>
              <a:t>tengan </a:t>
            </a:r>
            <a:r>
              <a:rPr lang="es-PE" sz="2000" b="1" i="1" dirty="0">
                <a:solidFill>
                  <a:schemeClr val="accent2">
                    <a:lumMod val="50000"/>
                  </a:schemeClr>
                </a:solidFill>
                <a:effectLst>
                  <a:outerShdw blurRad="38100" dist="38100" dir="2700000" algn="tl">
                    <a:srgbClr val="000000">
                      <a:alpha val="43137"/>
                    </a:srgbClr>
                  </a:outerShdw>
                </a:effectLst>
              </a:rPr>
              <a:t>cuidado en seguir el buen camino. </a:t>
            </a:r>
            <a:r>
              <a:rPr lang="es-PE" sz="2000" b="1" i="1" dirty="0" smtClean="0">
                <a:solidFill>
                  <a:schemeClr val="accent2">
                    <a:lumMod val="50000"/>
                  </a:schemeClr>
                </a:solidFill>
                <a:effectLst>
                  <a:outerShdw blurRad="38100" dist="38100" dir="2700000" algn="tl">
                    <a:srgbClr val="000000">
                      <a:alpha val="43137"/>
                    </a:srgbClr>
                  </a:outerShdw>
                </a:effectLst>
              </a:rPr>
              <a:t>Les </a:t>
            </a:r>
            <a:r>
              <a:rPr lang="es-PE" sz="2000" b="1" i="1" dirty="0">
                <a:solidFill>
                  <a:schemeClr val="accent2">
                    <a:lumMod val="50000"/>
                  </a:schemeClr>
                </a:solidFill>
                <a:effectLst>
                  <a:outerShdw blurRad="38100" dist="38100" dir="2700000" algn="tl">
                    <a:srgbClr val="000000">
                      <a:alpha val="43137"/>
                    </a:srgbClr>
                  </a:outerShdw>
                </a:effectLst>
              </a:rPr>
              <a:t>propongo a los monjes como modelos. Son buenos y son la luz que </a:t>
            </a:r>
            <a:r>
              <a:rPr lang="es-PE" sz="2000" b="1" i="1" dirty="0" smtClean="0">
                <a:solidFill>
                  <a:schemeClr val="accent2">
                    <a:lumMod val="50000"/>
                  </a:schemeClr>
                </a:solidFill>
                <a:effectLst>
                  <a:outerShdw blurRad="38100" dist="38100" dir="2700000" algn="tl">
                    <a:srgbClr val="000000">
                      <a:alpha val="43137"/>
                    </a:srgbClr>
                  </a:outerShdw>
                </a:effectLst>
              </a:rPr>
              <a:t>les </a:t>
            </a:r>
            <a:r>
              <a:rPr lang="es-PE" sz="2000" b="1" i="1" dirty="0">
                <a:solidFill>
                  <a:schemeClr val="accent2">
                    <a:lumMod val="50000"/>
                  </a:schemeClr>
                </a:solidFill>
                <a:effectLst>
                  <a:outerShdw blurRad="38100" dist="38100" dir="2700000" algn="tl">
                    <a:srgbClr val="000000">
                      <a:alpha val="43137"/>
                    </a:srgbClr>
                  </a:outerShdw>
                </a:effectLst>
              </a:rPr>
              <a:t>ilumina. </a:t>
            </a:r>
            <a:r>
              <a:rPr lang="es-PE" sz="2000" b="1" i="1" dirty="0" smtClean="0">
                <a:solidFill>
                  <a:schemeClr val="accent2">
                    <a:lumMod val="50000"/>
                  </a:schemeClr>
                </a:solidFill>
                <a:effectLst>
                  <a:outerShdw blurRad="38100" dist="38100" dir="2700000" algn="tl">
                    <a:srgbClr val="000000">
                      <a:alpha val="43137"/>
                    </a:srgbClr>
                  </a:outerShdw>
                </a:effectLst>
              </a:rPr>
              <a:t>Sigan </a:t>
            </a:r>
            <a:r>
              <a:rPr lang="es-PE" sz="2000" b="1" i="1" dirty="0">
                <a:solidFill>
                  <a:schemeClr val="accent2">
                    <a:lumMod val="50000"/>
                  </a:schemeClr>
                </a:solidFill>
                <a:effectLst>
                  <a:outerShdw blurRad="38100" dist="38100" dir="2700000" algn="tl">
                    <a:srgbClr val="000000">
                      <a:alpha val="43137"/>
                    </a:srgbClr>
                  </a:outerShdw>
                </a:effectLst>
              </a:rPr>
              <a:t>su </a:t>
            </a:r>
            <a:r>
              <a:rPr lang="es-PE" sz="2000" b="1" i="1" dirty="0" smtClean="0">
                <a:solidFill>
                  <a:schemeClr val="accent2">
                    <a:lumMod val="50000"/>
                  </a:schemeClr>
                </a:solidFill>
                <a:effectLst>
                  <a:outerShdw blurRad="38100" dist="38100" dir="2700000" algn="tl">
                    <a:srgbClr val="000000">
                      <a:alpha val="43137"/>
                    </a:srgbClr>
                  </a:outerShdw>
                </a:effectLst>
              </a:rPr>
              <a:t>ejemplo”</a:t>
            </a:r>
            <a:endParaRPr lang="es-PE" sz="2000" b="1" dirty="0">
              <a:solidFill>
                <a:schemeClr val="accent2">
                  <a:lumMod val="50000"/>
                </a:schemeClr>
              </a:solidFill>
              <a:effectLst>
                <a:outerShdw blurRad="38100" dist="38100" dir="2700000" algn="tl">
                  <a:srgbClr val="000000">
                    <a:alpha val="43137"/>
                  </a:srgbClr>
                </a:outerShdw>
              </a:effectLst>
            </a:endParaRPr>
          </a:p>
          <a:p>
            <a:endParaRPr lang="es-PE" sz="2000" b="1" dirty="0">
              <a:effectLst>
                <a:outerShdw blurRad="38100" dist="38100" dir="2700000" algn="tl">
                  <a:srgbClr val="000000">
                    <a:alpha val="43137"/>
                  </a:srgbClr>
                </a:outerShdw>
              </a:effectLst>
            </a:endParaRPr>
          </a:p>
        </p:txBody>
      </p:sp>
      <p:pic>
        <p:nvPicPr>
          <p:cNvPr id="7170" name="Picture 2" descr="http://stvincentimages.cstcis.cti.depaul.edu:8181/Vincentian%20Persons/Ethiopia/De%20Jacobis,%20St.%20Justin/_w/303.%20J.de%20Jacobis,%20Australia,%20Bathurst%20chapel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057" y="1150167"/>
            <a:ext cx="24479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414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s-PE" b="1" dirty="0">
                <a:solidFill>
                  <a:srgbClr val="C00000"/>
                </a:solidFill>
              </a:rPr>
              <a:t>III. Totalmente </a:t>
            </a:r>
            <a:r>
              <a:rPr lang="es-PE" b="1" dirty="0" err="1" smtClean="0">
                <a:solidFill>
                  <a:srgbClr val="C00000"/>
                </a:solidFill>
              </a:rPr>
              <a:t>Inculturado</a:t>
            </a:r>
            <a:endParaRPr lang="es-PE" dirty="0">
              <a:solidFill>
                <a:srgbClr val="C00000"/>
              </a:solidFill>
            </a:endParaRPr>
          </a:p>
        </p:txBody>
      </p:sp>
      <p:sp>
        <p:nvSpPr>
          <p:cNvPr id="5" name="Marcador de contenido 4"/>
          <p:cNvSpPr>
            <a:spLocks noGrp="1"/>
          </p:cNvSpPr>
          <p:nvPr>
            <p:ph idx="1"/>
          </p:nvPr>
        </p:nvSpPr>
        <p:spPr>
          <a:xfrm>
            <a:off x="838199" y="1825625"/>
            <a:ext cx="6424749" cy="4351338"/>
          </a:xfrm>
        </p:spPr>
        <p:txBody>
          <a:bodyPr/>
          <a:lstStyle/>
          <a:p>
            <a:pPr marL="0" indent="0">
              <a:buNone/>
            </a:pPr>
            <a:r>
              <a:rPr lang="es-PE" b="1" i="1" dirty="0">
                <a:solidFill>
                  <a:schemeClr val="accent5">
                    <a:lumMod val="50000"/>
                  </a:schemeClr>
                </a:solidFill>
                <a:effectLst>
                  <a:outerShdw blurRad="38100" dist="38100" dir="2700000" algn="tl">
                    <a:srgbClr val="000000">
                      <a:alpha val="43137"/>
                    </a:srgbClr>
                  </a:outerShdw>
                </a:effectLst>
              </a:rPr>
              <a:t> “Si me </a:t>
            </a:r>
            <a:r>
              <a:rPr lang="es-PE" b="1" i="1" dirty="0" smtClean="0">
                <a:solidFill>
                  <a:schemeClr val="accent5">
                    <a:lumMod val="50000"/>
                  </a:schemeClr>
                </a:solidFill>
                <a:effectLst>
                  <a:outerShdw blurRad="38100" dist="38100" dir="2700000" algn="tl">
                    <a:srgbClr val="000000">
                      <a:alpha val="43137"/>
                    </a:srgbClr>
                  </a:outerShdw>
                </a:effectLst>
              </a:rPr>
              <a:t>preguntan </a:t>
            </a:r>
            <a:r>
              <a:rPr lang="es-PE" b="1" i="1" dirty="0">
                <a:solidFill>
                  <a:schemeClr val="accent5">
                    <a:lumMod val="50000"/>
                  </a:schemeClr>
                </a:solidFill>
                <a:effectLst>
                  <a:outerShdw blurRad="38100" dist="38100" dir="2700000" algn="tl">
                    <a:srgbClr val="000000">
                      <a:alpha val="43137"/>
                    </a:srgbClr>
                  </a:outerShdw>
                </a:effectLst>
              </a:rPr>
              <a:t>quién soy yo, </a:t>
            </a:r>
            <a:r>
              <a:rPr lang="es-PE" b="1" i="1" dirty="0" smtClean="0">
                <a:solidFill>
                  <a:schemeClr val="accent5">
                    <a:lumMod val="50000"/>
                  </a:schemeClr>
                </a:solidFill>
                <a:effectLst>
                  <a:outerShdw blurRad="38100" dist="38100" dir="2700000" algn="tl">
                    <a:srgbClr val="000000">
                      <a:alpha val="43137"/>
                    </a:srgbClr>
                  </a:outerShdw>
                </a:effectLst>
              </a:rPr>
              <a:t>les </a:t>
            </a:r>
            <a:r>
              <a:rPr lang="es-PE" b="1" i="1" dirty="0">
                <a:solidFill>
                  <a:schemeClr val="accent5">
                    <a:lumMod val="50000"/>
                  </a:schemeClr>
                </a:solidFill>
                <a:effectLst>
                  <a:outerShdw blurRad="38100" dist="38100" dir="2700000" algn="tl">
                    <a:srgbClr val="000000">
                      <a:alpha val="43137"/>
                    </a:srgbClr>
                  </a:outerShdw>
                </a:effectLst>
              </a:rPr>
              <a:t>diré: ‘Yo soy un católico romano que ama a los cristia­nos de Etiopía.’ Y si alguien </a:t>
            </a:r>
            <a:r>
              <a:rPr lang="es-PE" b="1" i="1" dirty="0" smtClean="0">
                <a:solidFill>
                  <a:schemeClr val="accent5">
                    <a:lumMod val="50000"/>
                  </a:schemeClr>
                </a:solidFill>
                <a:effectLst>
                  <a:outerShdw blurRad="38100" dist="38100" dir="2700000" algn="tl">
                    <a:srgbClr val="000000">
                      <a:alpha val="43137"/>
                    </a:srgbClr>
                  </a:outerShdw>
                </a:effectLst>
              </a:rPr>
              <a:t>les </a:t>
            </a:r>
            <a:r>
              <a:rPr lang="es-PE" b="1" i="1" dirty="0">
                <a:solidFill>
                  <a:schemeClr val="accent5">
                    <a:lumMod val="50000"/>
                  </a:schemeClr>
                </a:solidFill>
                <a:effectLst>
                  <a:outerShdw blurRad="38100" dist="38100" dir="2700000" algn="tl">
                    <a:srgbClr val="000000">
                      <a:alpha val="43137"/>
                    </a:srgbClr>
                  </a:outerShdw>
                </a:effectLst>
              </a:rPr>
              <a:t>pregunta: `¿Quién es este extranjero?’, le </a:t>
            </a:r>
            <a:r>
              <a:rPr lang="es-PE" b="1" i="1" dirty="0" smtClean="0">
                <a:solidFill>
                  <a:schemeClr val="accent5">
                    <a:lumMod val="50000"/>
                  </a:schemeClr>
                </a:solidFill>
                <a:effectLst>
                  <a:outerShdw blurRad="38100" dist="38100" dir="2700000" algn="tl">
                    <a:srgbClr val="000000">
                      <a:alpha val="43137"/>
                    </a:srgbClr>
                  </a:outerShdw>
                </a:effectLst>
              </a:rPr>
              <a:t>dicen `Es </a:t>
            </a:r>
            <a:r>
              <a:rPr lang="es-PE" b="1" i="1" dirty="0">
                <a:solidFill>
                  <a:schemeClr val="accent5">
                    <a:lumMod val="50000"/>
                  </a:schemeClr>
                </a:solidFill>
                <a:effectLst>
                  <a:outerShdw blurRad="38100" dist="38100" dir="2700000" algn="tl">
                    <a:srgbClr val="000000">
                      <a:alpha val="43137"/>
                    </a:srgbClr>
                  </a:outerShdw>
                </a:effectLst>
              </a:rPr>
              <a:t>un cristiano ro­mano que ama a los cristianos de Etiopía más que a su madre y más que a su padre; ha dejado a sus ami­gos, a su familia, a sus hermanos, a su padre y a su madre para venir a visitarnos y para mostrarnos el amor que nos tiene</a:t>
            </a:r>
            <a:r>
              <a:rPr lang="es-PE" b="1" i="1" dirty="0" smtClean="0">
                <a:solidFill>
                  <a:schemeClr val="accent5">
                    <a:lumMod val="50000"/>
                  </a:schemeClr>
                </a:solidFill>
                <a:effectLst>
                  <a:outerShdw blurRad="38100" dist="38100" dir="2700000" algn="tl">
                    <a:srgbClr val="000000">
                      <a:alpha val="43137"/>
                    </a:srgbClr>
                  </a:outerShdw>
                </a:effectLst>
              </a:rPr>
              <a:t>.”</a:t>
            </a:r>
            <a:endParaRPr lang="es-PE" b="1" i="1" dirty="0">
              <a:solidFill>
                <a:schemeClr val="accent5">
                  <a:lumMod val="50000"/>
                </a:schemeClr>
              </a:solidFill>
              <a:effectLst>
                <a:outerShdw blurRad="38100" dist="38100" dir="2700000" algn="tl">
                  <a:srgbClr val="000000">
                    <a:alpha val="43137"/>
                  </a:srgbClr>
                </a:outerShdw>
              </a:effectLst>
            </a:endParaRPr>
          </a:p>
        </p:txBody>
      </p:sp>
      <p:pic>
        <p:nvPicPr>
          <p:cNvPr id="8196" name="Picture 4" descr="http://stvincentimages.cstcis.cti.depaul.edu:8181/Vincentian%20Persons/Ethiopia/De%20Jacobis,%20St.%20Justin/_w/003.%20J.de%20Jacobis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713" y="0"/>
            <a:ext cx="45862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398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40229"/>
            <a:ext cx="7556274" cy="5808617"/>
          </a:xfrm>
        </p:spPr>
        <p:txBody>
          <a:bodyPr>
            <a:normAutofit lnSpcReduction="10000"/>
          </a:bodyPr>
          <a:lstStyle/>
          <a:p>
            <a:r>
              <a:rPr lang="es-PE" b="1" dirty="0">
                <a:solidFill>
                  <a:schemeClr val="accent3">
                    <a:lumMod val="50000"/>
                  </a:schemeClr>
                </a:solidFill>
              </a:rPr>
              <a:t>Justino estudió intensamente y consiguió aprender bien las lenguas que hablaban sus gentes. </a:t>
            </a:r>
            <a:r>
              <a:rPr lang="es-PE" dirty="0"/>
              <a:t>A los tres meses de llegar a Etiopía comenzó a predicar en </a:t>
            </a:r>
            <a:r>
              <a:rPr lang="es-PE" dirty="0" err="1"/>
              <a:t>amharic</a:t>
            </a:r>
            <a:r>
              <a:rPr lang="es-PE" dirty="0"/>
              <a:t>, con la ayuda de un tutor. Poco a poco aprendió también </a:t>
            </a:r>
            <a:r>
              <a:rPr lang="es-PE" dirty="0" err="1"/>
              <a:t>tigrinya</a:t>
            </a:r>
            <a:r>
              <a:rPr lang="es-PE" dirty="0"/>
              <a:t> y </a:t>
            </a:r>
            <a:r>
              <a:rPr lang="es-PE" dirty="0" err="1"/>
              <a:t>ge’ez</a:t>
            </a:r>
            <a:r>
              <a:rPr lang="es-PE" dirty="0"/>
              <a:t>, el lenguaje litúrgi­co. </a:t>
            </a:r>
            <a:r>
              <a:rPr lang="es-PE" dirty="0" smtClean="0"/>
              <a:t>Al </a:t>
            </a:r>
            <a:r>
              <a:rPr lang="es-PE" dirty="0"/>
              <a:t>final de una reunión en la que Justino había hablado con mucho calor acerca de su gente, un intelectual anciano que era muy estimado, dijo en una voz muy alta: “Este sacerdote que acaba de hablar merece ser nuestro padre.”</a:t>
            </a:r>
          </a:p>
          <a:p>
            <a:r>
              <a:rPr lang="es-PE" b="1" dirty="0">
                <a:solidFill>
                  <a:schemeClr val="accent3">
                    <a:lumMod val="50000"/>
                  </a:schemeClr>
                </a:solidFill>
              </a:rPr>
              <a:t>Justino adoptó sin muchas dudas el modo de vestir de los sacerdotes </a:t>
            </a:r>
            <a:r>
              <a:rPr lang="es-PE" b="1" dirty="0">
                <a:solidFill>
                  <a:schemeClr val="accent3">
                    <a:lumMod val="50000"/>
                  </a:schemeClr>
                </a:solidFill>
              </a:rPr>
              <a:t>etíopes. </a:t>
            </a:r>
            <a:r>
              <a:rPr lang="es-PE" i="1" dirty="0" smtClean="0"/>
              <a:t>Aquí </a:t>
            </a:r>
            <a:r>
              <a:rPr lang="es-PE" i="1" dirty="0"/>
              <a:t>los sacerdotes visten de esta manera: llevan una cami­sa grande blanca, pantalones amplios, también blancos, los pies desnudos y un turbante blanco en la cabeza, un manto amplio que es también blanco. Yo visto de esa misma manera.”</a:t>
            </a:r>
            <a:endParaRPr lang="es-PE" dirty="0"/>
          </a:p>
          <a:p>
            <a:r>
              <a:rPr lang="es-PE" b="1" dirty="0">
                <a:solidFill>
                  <a:schemeClr val="accent3">
                    <a:lumMod val="50000"/>
                  </a:schemeClr>
                </a:solidFill>
              </a:rPr>
              <a:t>Adoptó </a:t>
            </a:r>
            <a:r>
              <a:rPr lang="es-PE" b="1" dirty="0">
                <a:solidFill>
                  <a:schemeClr val="accent3">
                    <a:lumMod val="50000"/>
                  </a:schemeClr>
                </a:solidFill>
              </a:rPr>
              <a:t>el rito etiópico. </a:t>
            </a:r>
            <a:r>
              <a:rPr lang="es-PE" dirty="0"/>
              <a:t>Con la experiencia de haber participado con frecuen­cia en la oración junto con cristianos etíopes ortodoxos, llegó a la conclusión de que su manera de orar se adaptaba muy bien a su cul­tura y por otro lado que no había en ella nada erróneo. </a:t>
            </a:r>
            <a:endParaRPr lang="es-PE" dirty="0"/>
          </a:p>
        </p:txBody>
      </p:sp>
      <p:pic>
        <p:nvPicPr>
          <p:cNvPr id="9218" name="Picture 2" descr="http://stvincentimages.cstcis.cti.depaul.edu:8181/Vincentian%20Persons/Ethiopia/De%20Jacobis,%20St.%20Justin/_w/406.%20J.de%20Jacobis,%20Madrid,%20CM%20house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425" y="2286000"/>
            <a:ext cx="193357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5390606" y="0"/>
            <a:ext cx="6261463" cy="7167154"/>
          </a:xfrm>
          <a:prstGeom prst="ellipse">
            <a:avLst/>
          </a:prstGeom>
          <a:solidFill>
            <a:srgbClr val="E78712">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578323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4547" y="338999"/>
            <a:ext cx="10876008" cy="1325563"/>
          </a:xfrm>
          <a:solidFill>
            <a:schemeClr val="accent6">
              <a:lumMod val="50000"/>
            </a:schemeClr>
          </a:solidFill>
        </p:spPr>
        <p:txBody>
          <a:bodyPr>
            <a:normAutofit/>
          </a:bodyPr>
          <a:lstStyle/>
          <a:p>
            <a:r>
              <a:rPr lang="pt-BR" sz="4000" b="1" dirty="0" smtClean="0">
                <a:solidFill>
                  <a:schemeClr val="accent4">
                    <a:lumMod val="20000"/>
                    <a:lumOff val="80000"/>
                  </a:schemeClr>
                </a:solidFill>
                <a:effectLst>
                  <a:outerShdw blurRad="38100" dist="38100" dir="2700000" algn="tl">
                    <a:srgbClr val="000000">
                      <a:alpha val="43137"/>
                    </a:srgbClr>
                  </a:outerShdw>
                </a:effectLst>
              </a:rPr>
              <a:t>IV</a:t>
            </a:r>
            <a:r>
              <a:rPr lang="pt-BR" sz="4000" b="1" dirty="0">
                <a:solidFill>
                  <a:schemeClr val="accent4">
                    <a:lumMod val="20000"/>
                    <a:lumOff val="80000"/>
                  </a:schemeClr>
                </a:solidFill>
                <a:effectLst>
                  <a:outerShdw blurRad="38100" dist="38100" dir="2700000" algn="tl">
                    <a:srgbClr val="000000">
                      <a:alpha val="43137"/>
                    </a:srgbClr>
                  </a:outerShdw>
                </a:effectLst>
              </a:rPr>
              <a:t>. Profundamente Humano, Profundamente </a:t>
            </a:r>
            <a:r>
              <a:rPr lang="pt-BR" sz="4000" b="1" dirty="0" smtClean="0">
                <a:solidFill>
                  <a:schemeClr val="accent4">
                    <a:lumMod val="20000"/>
                    <a:lumOff val="80000"/>
                  </a:schemeClr>
                </a:solidFill>
                <a:effectLst>
                  <a:outerShdw blurRad="38100" dist="38100" dir="2700000" algn="tl">
                    <a:srgbClr val="000000">
                      <a:alpha val="43137"/>
                    </a:srgbClr>
                  </a:outerShdw>
                </a:effectLst>
              </a:rPr>
              <a:t>Santo</a:t>
            </a:r>
            <a:endParaRPr lang="es-PE" sz="4000" dirty="0">
              <a:solidFill>
                <a:schemeClr val="accent4">
                  <a:lumMod val="20000"/>
                  <a:lumOff val="8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3640182" y="1825625"/>
            <a:ext cx="7713617" cy="4351338"/>
          </a:xfrm>
        </p:spPr>
        <p:txBody>
          <a:bodyPr>
            <a:normAutofit fontScale="92500" lnSpcReduction="10000"/>
          </a:bodyPr>
          <a:lstStyle/>
          <a:p>
            <a:r>
              <a:rPr lang="es-PE" b="1" dirty="0">
                <a:solidFill>
                  <a:schemeClr val="accent6">
                    <a:lumMod val="50000"/>
                  </a:schemeClr>
                </a:solidFill>
                <a:effectLst>
                  <a:outerShdw blurRad="38100" dist="38100" dir="2700000" algn="tl">
                    <a:srgbClr val="000000">
                      <a:alpha val="43137"/>
                    </a:srgbClr>
                  </a:outerShdw>
                </a:effectLst>
              </a:rPr>
              <a:t>Calor humano</a:t>
            </a:r>
          </a:p>
          <a:p>
            <a:r>
              <a:rPr lang="es-PE" dirty="0">
                <a:effectLst>
                  <a:outerShdw blurRad="38100" dist="38100" dir="2700000" algn="tl">
                    <a:srgbClr val="000000">
                      <a:alpha val="43137"/>
                    </a:srgbClr>
                  </a:outerShdw>
                </a:effectLst>
              </a:rPr>
              <a:t>Tenía Justino una ternura que impresionaba a muchos con gran fuerza. Sentía las cosas muy profundamente. Sus sermones están llenos de compasión. Habló muchas veces del amor que tenía a su gente. </a:t>
            </a:r>
            <a:endParaRPr lang="es-PE" dirty="0" smtClean="0">
              <a:effectLst>
                <a:outerShdw blurRad="38100" dist="38100" dir="2700000" algn="tl">
                  <a:srgbClr val="000000">
                    <a:alpha val="43137"/>
                  </a:srgbClr>
                </a:outerShdw>
              </a:effectLst>
            </a:endParaRPr>
          </a:p>
          <a:p>
            <a:r>
              <a:rPr lang="es-PE" dirty="0" smtClean="0">
                <a:effectLst>
                  <a:outerShdw blurRad="38100" dist="38100" dir="2700000" algn="tl">
                    <a:srgbClr val="000000">
                      <a:alpha val="43137"/>
                    </a:srgbClr>
                  </a:outerShdw>
                </a:effectLst>
              </a:rPr>
              <a:t>Describe </a:t>
            </a:r>
            <a:r>
              <a:rPr lang="es-PE" dirty="0">
                <a:effectLst>
                  <a:outerShdw blurRad="38100" dist="38100" dir="2700000" algn="tl">
                    <a:srgbClr val="000000">
                      <a:alpha val="43137"/>
                    </a:srgbClr>
                  </a:outerShdw>
                </a:effectLst>
              </a:rPr>
              <a:t>el dolor que sintió al ser separado de sus compañeros misio­neros </a:t>
            </a:r>
            <a:r>
              <a:rPr lang="es-PE" dirty="0" err="1" smtClean="0">
                <a:effectLst>
                  <a:outerShdw blurRad="38100" dist="38100" dir="2700000" algn="tl">
                    <a:srgbClr val="000000">
                      <a:alpha val="43137"/>
                    </a:srgbClr>
                  </a:outerShdw>
                </a:effectLst>
              </a:rPr>
              <a:t>Sapeto</a:t>
            </a:r>
            <a:r>
              <a:rPr lang="es-PE" dirty="0" smtClean="0">
                <a:effectLst>
                  <a:outerShdw blurRad="38100" dist="38100" dir="2700000" algn="tl">
                    <a:srgbClr val="000000">
                      <a:alpha val="43137"/>
                    </a:srgbClr>
                  </a:outerShdw>
                </a:effectLst>
              </a:rPr>
              <a:t> </a:t>
            </a:r>
            <a:r>
              <a:rPr lang="es-PE" dirty="0">
                <a:effectLst>
                  <a:outerShdw blurRad="38100" dist="38100" dir="2700000" algn="tl">
                    <a:srgbClr val="000000">
                      <a:alpha val="43137"/>
                    </a:srgbClr>
                  </a:outerShdw>
                </a:effectLst>
              </a:rPr>
              <a:t>y </a:t>
            </a:r>
            <a:r>
              <a:rPr lang="es-PE" dirty="0" err="1">
                <a:effectLst>
                  <a:outerShdw blurRad="38100" dist="38100" dir="2700000" algn="tl">
                    <a:srgbClr val="000000">
                      <a:alpha val="43137"/>
                    </a:srgbClr>
                  </a:outerShdw>
                </a:effectLst>
              </a:rPr>
              <a:t>Montuori</a:t>
            </a:r>
            <a:r>
              <a:rPr lang="es-PE" dirty="0">
                <a:effectLst>
                  <a:outerShdw blurRad="38100" dist="38100" dir="2700000" algn="tl">
                    <a:srgbClr val="000000">
                      <a:alpha val="43137"/>
                    </a:srgbClr>
                  </a:outerShdw>
                </a:effectLst>
              </a:rPr>
              <a:t>, que deja­ron </a:t>
            </a:r>
            <a:r>
              <a:rPr lang="es-PE" dirty="0" err="1">
                <a:effectLst>
                  <a:outerShdw blurRad="38100" dist="38100" dir="2700000" algn="tl">
                    <a:srgbClr val="000000">
                      <a:alpha val="43137"/>
                    </a:srgbClr>
                  </a:outerShdw>
                </a:effectLst>
              </a:rPr>
              <a:t>Adwa</a:t>
            </a:r>
            <a:r>
              <a:rPr lang="es-PE" dirty="0">
                <a:effectLst>
                  <a:outerShdw blurRad="38100" dist="38100" dir="2700000" algn="tl">
                    <a:srgbClr val="000000">
                      <a:alpha val="43137"/>
                    </a:srgbClr>
                  </a:outerShdw>
                </a:effectLst>
              </a:rPr>
              <a:t> para ir a </a:t>
            </a:r>
            <a:r>
              <a:rPr lang="es-PE" dirty="0" err="1" smtClean="0">
                <a:effectLst>
                  <a:outerShdw blurRad="38100" dist="38100" dir="2700000" algn="tl">
                    <a:srgbClr val="000000">
                      <a:alpha val="43137"/>
                    </a:srgbClr>
                  </a:outerShdw>
                </a:effectLst>
              </a:rPr>
              <a:t>Scio</a:t>
            </a:r>
            <a:r>
              <a:rPr lang="es-PE" dirty="0" err="1">
                <a:effectLst>
                  <a:outerShdw blurRad="38100" dist="38100" dir="2700000" algn="tl">
                    <a:srgbClr val="000000">
                      <a:alpha val="43137"/>
                    </a:srgbClr>
                  </a:outerShdw>
                </a:effectLst>
              </a:rPr>
              <a:t>a</a:t>
            </a:r>
            <a:r>
              <a:rPr lang="es-PE" dirty="0">
                <a:effectLst>
                  <a:outerShdw blurRad="38100" dist="38100" dir="2700000" algn="tl">
                    <a:srgbClr val="000000">
                      <a:alpha val="43137"/>
                    </a:srgbClr>
                  </a:outerShdw>
                </a:effectLst>
              </a:rPr>
              <a:t> y a </a:t>
            </a:r>
            <a:r>
              <a:rPr lang="es-PE" dirty="0" err="1">
                <a:effectLst>
                  <a:outerShdw blurRad="38100" dist="38100" dir="2700000" algn="tl">
                    <a:srgbClr val="000000">
                      <a:alpha val="43137"/>
                    </a:srgbClr>
                  </a:outerShdw>
                </a:effectLst>
              </a:rPr>
              <a:t>Gondar</a:t>
            </a:r>
            <a:r>
              <a:rPr lang="es-PE" dirty="0">
                <a:effectLst>
                  <a:outerShdw blurRad="38100" dist="38100" dir="2700000" algn="tl">
                    <a:srgbClr val="000000">
                      <a:alpha val="43137"/>
                    </a:srgbClr>
                  </a:outerShdw>
                </a:effectLst>
              </a:rPr>
              <a:t>:</a:t>
            </a:r>
          </a:p>
          <a:p>
            <a:r>
              <a:rPr lang="es-PE" i="1" dirty="0" smtClean="0">
                <a:solidFill>
                  <a:schemeClr val="accent6">
                    <a:lumMod val="50000"/>
                  </a:schemeClr>
                </a:solidFill>
                <a:effectLst>
                  <a:outerShdw blurRad="38100" dist="38100" dir="2700000" algn="tl">
                    <a:srgbClr val="000000">
                      <a:alpha val="43137"/>
                    </a:srgbClr>
                  </a:outerShdw>
                </a:effectLst>
              </a:rPr>
              <a:t>“</a:t>
            </a:r>
            <a:r>
              <a:rPr lang="es-PE" i="1" dirty="0">
                <a:solidFill>
                  <a:schemeClr val="accent6">
                    <a:lumMod val="50000"/>
                  </a:schemeClr>
                </a:solidFill>
                <a:effectLst>
                  <a:outerShdw blurRad="38100" dist="38100" dir="2700000" algn="tl">
                    <a:srgbClr val="000000">
                      <a:alpha val="43137"/>
                    </a:srgbClr>
                  </a:outerShdw>
                </a:effectLst>
              </a:rPr>
              <a:t>Vean cómo la Pro­videncia nos hace sentir todos los tor­mentos de la separación en vida… Nuestros corazones están hechos para amarnos mutuamente</a:t>
            </a:r>
            <a:r>
              <a:rPr lang="es-PE" i="1" dirty="0" smtClean="0">
                <a:solidFill>
                  <a:schemeClr val="accent6">
                    <a:lumMod val="50000"/>
                  </a:schemeClr>
                </a:solidFill>
                <a:effectLst>
                  <a:outerShdw blurRad="38100" dist="38100" dir="2700000" algn="tl">
                    <a:srgbClr val="000000">
                      <a:alpha val="43137"/>
                    </a:srgbClr>
                  </a:outerShdw>
                </a:effectLst>
              </a:rPr>
              <a:t>.”</a:t>
            </a:r>
            <a:endParaRPr lang="es-PE" i="1" dirty="0">
              <a:solidFill>
                <a:schemeClr val="accent6">
                  <a:lumMod val="50000"/>
                </a:schemeClr>
              </a:solidFill>
              <a:effectLst>
                <a:outerShdw blurRad="38100" dist="38100" dir="2700000" algn="tl">
                  <a:srgbClr val="000000">
                    <a:alpha val="43137"/>
                  </a:srgbClr>
                </a:outerShdw>
              </a:effectLst>
            </a:endParaRPr>
          </a:p>
        </p:txBody>
      </p:sp>
      <p:pic>
        <p:nvPicPr>
          <p:cNvPr id="10242" name="Picture 2" descr="http://stvincentimages.cstcis.cti.depaul.edu:8181/Vincentian%20Persons/Ethiopia/De%20Jacobis,%20St.%20Justin/_w/105.%20J.de%20Jacobis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2" y="1867535"/>
            <a:ext cx="3000598" cy="42675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759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6274" y="975360"/>
            <a:ext cx="7184572" cy="5201603"/>
          </a:xfrm>
        </p:spPr>
        <p:txBody>
          <a:bodyPr>
            <a:normAutofit/>
          </a:bodyPr>
          <a:lstStyle/>
          <a:p>
            <a:pPr marL="0" indent="0">
              <a:buNone/>
            </a:pPr>
            <a:r>
              <a:rPr lang="es-PE" sz="3600" i="1" dirty="0" smtClean="0">
                <a:solidFill>
                  <a:srgbClr val="C00000"/>
                </a:solidFill>
              </a:rPr>
              <a:t>“</a:t>
            </a:r>
            <a:r>
              <a:rPr lang="es-PE" sz="3600" i="1" dirty="0">
                <a:solidFill>
                  <a:srgbClr val="C00000"/>
                </a:solidFill>
              </a:rPr>
              <a:t>Siento gran alegría en hacer un regalo a la Congregación de la Misión en la persona del postulante,” </a:t>
            </a:r>
            <a:r>
              <a:rPr lang="es-PE" sz="3600" dirty="0" smtClean="0"/>
              <a:t>escribía </a:t>
            </a:r>
            <a:r>
              <a:rPr lang="es-PE" sz="3600" dirty="0"/>
              <a:t>el padre </a:t>
            </a:r>
            <a:r>
              <a:rPr lang="es-PE" sz="3600" dirty="0" smtClean="0"/>
              <a:t>carmelita Mariano </a:t>
            </a:r>
            <a:r>
              <a:rPr lang="es-PE" sz="3600" dirty="0" err="1"/>
              <a:t>Cacace</a:t>
            </a:r>
            <a:r>
              <a:rPr lang="es-PE" sz="3600" dirty="0"/>
              <a:t> el 17 de octubre de 1818, al presentar un candidato nuevo a los misioneros </a:t>
            </a:r>
            <a:r>
              <a:rPr lang="es-PE" sz="3600" dirty="0" smtClean="0"/>
              <a:t>vicentinos </a:t>
            </a:r>
            <a:r>
              <a:rPr lang="es-PE" sz="3600" dirty="0"/>
              <a:t>de la provincia de Nápoles. Se trataba de </a:t>
            </a:r>
            <a:r>
              <a:rPr lang="es-PE" sz="3600" dirty="0" smtClean="0">
                <a:solidFill>
                  <a:srgbClr val="C00000"/>
                </a:solidFill>
                <a:effectLst>
                  <a:outerShdw blurRad="38100" dist="38100" dir="2700000" algn="tl">
                    <a:srgbClr val="000000">
                      <a:alpha val="43137"/>
                    </a:srgbClr>
                  </a:outerShdw>
                </a:effectLst>
              </a:rPr>
              <a:t>Justino de </a:t>
            </a:r>
            <a:r>
              <a:rPr lang="es-PE" sz="3600" dirty="0" err="1" smtClean="0">
                <a:solidFill>
                  <a:srgbClr val="C00000"/>
                </a:solidFill>
                <a:effectLst>
                  <a:outerShdw blurRad="38100" dist="38100" dir="2700000" algn="tl">
                    <a:srgbClr val="000000">
                      <a:alpha val="43137"/>
                    </a:srgbClr>
                  </a:outerShdw>
                </a:effectLst>
              </a:rPr>
              <a:t>Jacobis</a:t>
            </a:r>
            <a:r>
              <a:rPr lang="es-PE" sz="3600" dirty="0" smtClean="0">
                <a:solidFill>
                  <a:srgbClr val="C00000"/>
                </a:solidFill>
                <a:effectLst>
                  <a:outerShdw blurRad="38100" dist="38100" dir="2700000" algn="tl">
                    <a:srgbClr val="000000">
                      <a:alpha val="43137"/>
                    </a:srgbClr>
                  </a:outerShdw>
                </a:effectLst>
              </a:rPr>
              <a:t>.</a:t>
            </a:r>
            <a:endParaRPr lang="es-PE" sz="3600" dirty="0">
              <a:solidFill>
                <a:srgbClr val="C00000"/>
              </a:solidFill>
              <a:effectLst>
                <a:outerShdw blurRad="38100" dist="38100" dir="2700000" algn="tl">
                  <a:srgbClr val="000000">
                    <a:alpha val="43137"/>
                  </a:srgbClr>
                </a:outerShdw>
              </a:effectLst>
            </a:endParaRPr>
          </a:p>
          <a:p>
            <a:endParaRPr lang="es-PE" sz="3600" dirty="0"/>
          </a:p>
        </p:txBody>
      </p:sp>
      <p:pic>
        <p:nvPicPr>
          <p:cNvPr id="3074" name="Picture 2" descr="http://stvincentimages.cstcis.cti.depaul.edu:8181/Vincentian%20Persons/Ethiopia/De%20Jacobis,%20St.%20Justin/_w/304.%20J.de%20Jacobis,%20USA,%20Cape%20Girardeau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75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084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5">
              <a:lumMod val="50000"/>
            </a:schemeClr>
          </a:solidFill>
        </p:spPr>
        <p:txBody>
          <a:bodyPr/>
          <a:lstStyle/>
          <a:p>
            <a:r>
              <a:rPr lang="es-PE" b="1" dirty="0" smtClean="0">
                <a:solidFill>
                  <a:schemeClr val="bg1"/>
                </a:solidFill>
                <a:effectLst>
                  <a:outerShdw blurRad="38100" dist="38100" dir="2700000" algn="tl">
                    <a:srgbClr val="000000">
                      <a:alpha val="43137"/>
                    </a:srgbClr>
                  </a:outerShdw>
                </a:effectLst>
              </a:rPr>
              <a:t>Amistad</a:t>
            </a:r>
            <a:endParaRPr lang="es-PE"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1825625"/>
            <a:ext cx="6947263" cy="4351338"/>
          </a:xfrm>
        </p:spPr>
        <p:txBody>
          <a:bodyPr/>
          <a:lstStyle/>
          <a:p>
            <a:r>
              <a:rPr lang="es-PE" dirty="0" smtClean="0"/>
              <a:t>Justino </a:t>
            </a:r>
            <a:r>
              <a:rPr lang="es-PE" dirty="0"/>
              <a:t>tenía el don de la amis­tad. Se hizo amigo no sólo de sus cohermanos y de los católicos de la misión sino también de muchos ortodoxos. </a:t>
            </a:r>
            <a:endParaRPr lang="es-PE" dirty="0" smtClean="0"/>
          </a:p>
          <a:p>
            <a:r>
              <a:rPr lang="es-PE" dirty="0" smtClean="0"/>
              <a:t>Creó </a:t>
            </a:r>
            <a:r>
              <a:rPr lang="es-PE" dirty="0"/>
              <a:t>relaciones estrechas con algunos misioneros protestantes que trabajaban en Etiopía</a:t>
            </a:r>
            <a:r>
              <a:rPr lang="es-PE" dirty="0">
                <a:solidFill>
                  <a:srgbClr val="002060"/>
                </a:solidFill>
              </a:rPr>
              <a:t>. </a:t>
            </a:r>
            <a:r>
              <a:rPr lang="es-PE" i="1" dirty="0" smtClean="0">
                <a:solidFill>
                  <a:srgbClr val="002060"/>
                </a:solidFill>
              </a:rPr>
              <a:t>“… </a:t>
            </a:r>
            <a:r>
              <a:rPr lang="es-PE" i="1" dirty="0">
                <a:solidFill>
                  <a:srgbClr val="002060"/>
                </a:solidFill>
              </a:rPr>
              <a:t>no estamos muy lejos del momento feliz en que podría tener lugar la reconciliación con nuestros hermanos (sepa­rados).”</a:t>
            </a:r>
          </a:p>
          <a:p>
            <a:endParaRPr lang="es-PE" dirty="0"/>
          </a:p>
        </p:txBody>
      </p:sp>
      <p:pic>
        <p:nvPicPr>
          <p:cNvPr id="11266" name="Picture 2" descr="http://stvincentimages.cstcis.cti.depaul.edu:8181/Vincentian%20Persons/Ethiopia/De%20Jacobis,%20St.%20Justin/_w/301.%20J.de%20Jacobis.%20Vienna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124" y="761999"/>
            <a:ext cx="398145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942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1302" y="365125"/>
            <a:ext cx="7210698" cy="1325563"/>
          </a:xfrm>
          <a:solidFill>
            <a:srgbClr val="7030A0"/>
          </a:solidFill>
        </p:spPr>
        <p:txBody>
          <a:bodyPr/>
          <a:lstStyle/>
          <a:p>
            <a:pPr algn="ctr"/>
            <a:r>
              <a:rPr lang="es-PE" b="1" dirty="0">
                <a:solidFill>
                  <a:schemeClr val="bg1"/>
                </a:solidFill>
                <a:effectLst>
                  <a:outerShdw blurRad="38100" dist="38100" dir="2700000" algn="tl">
                    <a:srgbClr val="000000">
                      <a:alpha val="43137"/>
                    </a:srgbClr>
                  </a:outerShdw>
                </a:effectLst>
              </a:rPr>
              <a:t>Obras prácticas de </a:t>
            </a:r>
            <a:r>
              <a:rPr lang="es-PE" b="1" dirty="0" smtClean="0">
                <a:solidFill>
                  <a:schemeClr val="bg1"/>
                </a:solidFill>
                <a:effectLst>
                  <a:outerShdw blurRad="38100" dist="38100" dir="2700000" algn="tl">
                    <a:srgbClr val="000000">
                      <a:alpha val="43137"/>
                    </a:srgbClr>
                  </a:outerShdw>
                </a:effectLst>
              </a:rPr>
              <a:t>caridad</a:t>
            </a:r>
            <a:endParaRPr lang="es-PE"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138057" y="1825625"/>
            <a:ext cx="6215742" cy="4351338"/>
          </a:xfrm>
        </p:spPr>
        <p:txBody>
          <a:bodyPr>
            <a:normAutofit fontScale="92500" lnSpcReduction="20000"/>
          </a:bodyPr>
          <a:lstStyle/>
          <a:p>
            <a:r>
              <a:rPr lang="es-PE" dirty="0" smtClean="0">
                <a:solidFill>
                  <a:srgbClr val="0070C0"/>
                </a:solidFill>
                <a:effectLst>
                  <a:outerShdw blurRad="38100" dist="38100" dir="2700000" algn="tl">
                    <a:srgbClr val="000000">
                      <a:alpha val="43137"/>
                    </a:srgbClr>
                  </a:outerShdw>
                </a:effectLst>
              </a:rPr>
              <a:t>En Italia</a:t>
            </a:r>
            <a:r>
              <a:rPr lang="es-PE" dirty="0">
                <a:solidFill>
                  <a:srgbClr val="0070C0"/>
                </a:solidFill>
                <a:effectLst>
                  <a:outerShdw blurRad="38100" dist="38100" dir="2700000" algn="tl">
                    <a:srgbClr val="000000">
                      <a:alpha val="43137"/>
                    </a:srgbClr>
                  </a:outerShdw>
                </a:effectLst>
              </a:rPr>
              <a:t>, </a:t>
            </a:r>
            <a:r>
              <a:rPr lang="es-PE" dirty="0">
                <a:effectLst>
                  <a:outerShdw blurRad="38100" dist="38100" dir="2700000" algn="tl">
                    <a:srgbClr val="000000">
                      <a:alpha val="43137"/>
                    </a:srgbClr>
                  </a:outerShdw>
                </a:effectLst>
              </a:rPr>
              <a:t>Justino se centró en su minis­terio en los enfermos y los pobres. En 1836 y en 1837 una epide­mia de cólera hizo estragos en Nápoles. Justino trabajó día y noche para asistir a las víctimas. Se olvidó de sí mismo hasta tal punto que con frecuencia se olvidaba de comer y de dormir. </a:t>
            </a:r>
            <a:endParaRPr lang="es-PE" dirty="0" smtClean="0">
              <a:effectLst>
                <a:outerShdw blurRad="38100" dist="38100" dir="2700000" algn="tl">
                  <a:srgbClr val="000000">
                    <a:alpha val="43137"/>
                  </a:srgbClr>
                </a:outerShdw>
              </a:effectLst>
            </a:endParaRPr>
          </a:p>
          <a:p>
            <a:r>
              <a:rPr lang="es-PE" dirty="0" smtClean="0">
                <a:solidFill>
                  <a:srgbClr val="0070C0"/>
                </a:solidFill>
                <a:effectLst>
                  <a:outerShdw blurRad="38100" dist="38100" dir="2700000" algn="tl">
                    <a:srgbClr val="000000">
                      <a:alpha val="43137"/>
                    </a:srgbClr>
                  </a:outerShdw>
                </a:effectLst>
              </a:rPr>
              <a:t>En </a:t>
            </a:r>
            <a:r>
              <a:rPr lang="es-PE" dirty="0">
                <a:solidFill>
                  <a:srgbClr val="0070C0"/>
                </a:solidFill>
                <a:effectLst>
                  <a:outerShdw blurRad="38100" dist="38100" dir="2700000" algn="tl">
                    <a:srgbClr val="000000">
                      <a:alpha val="43137"/>
                    </a:srgbClr>
                  </a:outerShdw>
                </a:effectLst>
              </a:rPr>
              <a:t>la </a:t>
            </a:r>
            <a:r>
              <a:rPr lang="es-PE" dirty="0" smtClean="0">
                <a:solidFill>
                  <a:srgbClr val="0070C0"/>
                </a:solidFill>
                <a:effectLst>
                  <a:outerShdw blurRad="38100" dist="38100" dir="2700000" algn="tl">
                    <a:srgbClr val="000000">
                      <a:alpha val="43137"/>
                    </a:srgbClr>
                  </a:outerShdw>
                </a:effectLst>
              </a:rPr>
              <a:t>misión, </a:t>
            </a:r>
            <a:r>
              <a:rPr lang="es-PE" dirty="0">
                <a:effectLst>
                  <a:outerShdw blurRad="38100" dist="38100" dir="2700000" algn="tl">
                    <a:srgbClr val="000000">
                      <a:alpha val="43137"/>
                    </a:srgbClr>
                  </a:outerShdw>
                </a:effectLst>
              </a:rPr>
              <a:t>Justino convirtió su residencia en un lugar de acogida. A ella acudían con frecuencia a buscarle los enfermos, los hambrientos y los pobres, y él les atendía con gran ternura. Y salía de ella para visitar los que estaban confinados en sus casas y a los ancianos. </a:t>
            </a:r>
            <a:endParaRPr lang="es-PE" dirty="0">
              <a:effectLst>
                <a:outerShdw blurRad="38100" dist="38100" dir="2700000" algn="tl">
                  <a:srgbClr val="000000">
                    <a:alpha val="43137"/>
                  </a:srgbClr>
                </a:outerShdw>
              </a:effectLst>
            </a:endParaRPr>
          </a:p>
        </p:txBody>
      </p:sp>
      <p:pic>
        <p:nvPicPr>
          <p:cNvPr id="12290" name="Picture 2" descr="http://stvincentimages.cstcis.cti.depaul.edu:8181/Vincentian%20Persons/Ethiopia/De%20Jacobis,%20St.%20Justin/_w/604.%20J.de%20Jacobis,%20engraving_jpg.jpg"/>
          <p:cNvPicPr>
            <a:picLocks noChangeAspect="1" noChangeArrowheads="1"/>
          </p:cNvPicPr>
          <p:nvPr/>
        </p:nvPicPr>
        <p:blipFill rotWithShape="1">
          <a:blip r:embed="rId2">
            <a:extLst>
              <a:ext uri="{28A0092B-C50C-407E-A947-70E740481C1C}">
                <a14:useLocalDpi xmlns:a14="http://schemas.microsoft.com/office/drawing/2010/main" val="0"/>
              </a:ext>
            </a:extLst>
          </a:blip>
          <a:srcRect l="9651" t="7746" r="8233" b="8571"/>
          <a:stretch/>
        </p:blipFill>
        <p:spPr bwMode="auto">
          <a:xfrm>
            <a:off x="0" y="0"/>
            <a:ext cx="5047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119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lstStyle/>
          <a:p>
            <a:r>
              <a:rPr lang="es-PE" b="1" dirty="0">
                <a:solidFill>
                  <a:schemeClr val="bg1"/>
                </a:solidFill>
                <a:effectLst>
                  <a:outerShdw blurRad="38100" dist="38100" dir="2700000" algn="tl">
                    <a:srgbClr val="000000">
                      <a:alpha val="43137"/>
                    </a:srgbClr>
                  </a:outerShdw>
                </a:effectLst>
              </a:rPr>
              <a:t>Devoción a María la Madre de </a:t>
            </a:r>
            <a:r>
              <a:rPr lang="es-PE" b="1" dirty="0" smtClean="0">
                <a:solidFill>
                  <a:schemeClr val="bg1"/>
                </a:solidFill>
                <a:effectLst>
                  <a:outerShdw blurRad="38100" dist="38100" dir="2700000" algn="tl">
                    <a:srgbClr val="000000">
                      <a:alpha val="43137"/>
                    </a:srgbClr>
                  </a:outerShdw>
                </a:effectLst>
              </a:rPr>
              <a:t>Dios</a:t>
            </a:r>
            <a:endParaRPr lang="es-PE"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1825625"/>
            <a:ext cx="7426234" cy="4351338"/>
          </a:xfrm>
        </p:spPr>
        <p:txBody>
          <a:bodyPr>
            <a:normAutofit fontScale="92500"/>
          </a:bodyPr>
          <a:lstStyle/>
          <a:p>
            <a:r>
              <a:rPr lang="es-PE" b="1" dirty="0" smtClean="0">
                <a:effectLst>
                  <a:outerShdw blurRad="38100" dist="38100" dir="2700000" algn="tl">
                    <a:srgbClr val="000000">
                      <a:alpha val="43137"/>
                    </a:srgbClr>
                  </a:outerShdw>
                </a:effectLst>
              </a:rPr>
              <a:t>Durante </a:t>
            </a:r>
            <a:r>
              <a:rPr lang="es-PE" b="1" dirty="0">
                <a:effectLst>
                  <a:outerShdw blurRad="38100" dist="38100" dir="2700000" algn="tl">
                    <a:srgbClr val="000000">
                      <a:alpha val="43137"/>
                    </a:srgbClr>
                  </a:outerShdw>
                </a:effectLst>
              </a:rPr>
              <a:t>su primer año en </a:t>
            </a:r>
            <a:r>
              <a:rPr lang="es-PE" b="1" dirty="0" err="1">
                <a:effectLst>
                  <a:outerShdw blurRad="38100" dist="38100" dir="2700000" algn="tl">
                    <a:srgbClr val="000000">
                      <a:alpha val="43137"/>
                    </a:srgbClr>
                  </a:outerShdw>
                </a:effectLst>
              </a:rPr>
              <a:t>Adwa</a:t>
            </a:r>
            <a:r>
              <a:rPr lang="es-PE" b="1" dirty="0">
                <a:effectLst>
                  <a:outerShdw blurRad="38100" dist="38100" dir="2700000" algn="tl">
                    <a:srgbClr val="000000">
                      <a:alpha val="43137"/>
                    </a:srgbClr>
                  </a:outerShdw>
                </a:effectLst>
              </a:rPr>
              <a:t>, Justino repartía </a:t>
            </a:r>
            <a:r>
              <a:rPr lang="es-PE" b="1" dirty="0">
                <a:solidFill>
                  <a:srgbClr val="E78712"/>
                </a:solidFill>
                <a:effectLst>
                  <a:outerShdw blurRad="38100" dist="38100" dir="2700000" algn="tl">
                    <a:srgbClr val="000000">
                      <a:alpha val="43137"/>
                    </a:srgbClr>
                  </a:outerShdw>
                </a:effectLst>
              </a:rPr>
              <a:t>medallas milagrosas </a:t>
            </a:r>
            <a:r>
              <a:rPr lang="es-PE" b="1" dirty="0">
                <a:effectLst>
                  <a:outerShdw blurRad="38100" dist="38100" dir="2700000" algn="tl">
                    <a:srgbClr val="000000">
                      <a:alpha val="43137"/>
                    </a:srgbClr>
                  </a:outerShdw>
                </a:effectLst>
              </a:rPr>
              <a:t>a todos aquellos con los que se encontraba, diciéndoles cómo María era la Madre de Dios y Madre de todos los que creen en Cristo. </a:t>
            </a:r>
            <a:endParaRPr lang="es-PE" b="1" dirty="0" smtClean="0">
              <a:effectLst>
                <a:outerShdw blurRad="38100" dist="38100" dir="2700000" algn="tl">
                  <a:srgbClr val="000000">
                    <a:alpha val="43137"/>
                  </a:srgbClr>
                </a:outerShdw>
              </a:effectLst>
            </a:endParaRPr>
          </a:p>
          <a:p>
            <a:r>
              <a:rPr lang="es-PE" b="1" dirty="0" smtClean="0">
                <a:effectLst>
                  <a:outerShdw blurRad="38100" dist="38100" dir="2700000" algn="tl">
                    <a:srgbClr val="000000">
                      <a:alpha val="43137"/>
                    </a:srgbClr>
                  </a:outerShdw>
                </a:effectLst>
              </a:rPr>
              <a:t>Se </a:t>
            </a:r>
            <a:r>
              <a:rPr lang="es-PE" b="1" dirty="0">
                <a:effectLst>
                  <a:outerShdw blurRad="38100" dist="38100" dir="2700000" algn="tl">
                    <a:srgbClr val="000000">
                      <a:alpha val="43137"/>
                    </a:srgbClr>
                  </a:outerShdw>
                </a:effectLst>
              </a:rPr>
              <a:t>dedicó a mucha </a:t>
            </a:r>
            <a:r>
              <a:rPr lang="es-PE" b="1" dirty="0">
                <a:solidFill>
                  <a:srgbClr val="E78712"/>
                </a:solidFill>
                <a:effectLst>
                  <a:outerShdw blurRad="38100" dist="38100" dir="2700000" algn="tl">
                    <a:srgbClr val="000000">
                      <a:alpha val="43137"/>
                    </a:srgbClr>
                  </a:outerShdw>
                </a:effectLst>
              </a:rPr>
              <a:t>actividad caritativa ministerial en nombre de María. </a:t>
            </a:r>
            <a:r>
              <a:rPr lang="es-PE" b="1" dirty="0">
                <a:effectLst>
                  <a:outerShdw blurRad="38100" dist="38100" dir="2700000" algn="tl">
                    <a:srgbClr val="000000">
                      <a:alpha val="43137"/>
                    </a:srgbClr>
                  </a:outerShdw>
                </a:effectLst>
              </a:rPr>
              <a:t>Sus oyentes no sólo oían lo que Justino les decía acerca de María; observaban también cómo la honraba y cómo le rezaba. </a:t>
            </a:r>
            <a:endParaRPr lang="es-PE" b="1" dirty="0" smtClean="0">
              <a:effectLst>
                <a:outerShdw blurRad="38100" dist="38100" dir="2700000" algn="tl">
                  <a:srgbClr val="000000">
                    <a:alpha val="43137"/>
                  </a:srgbClr>
                </a:outerShdw>
              </a:effectLst>
            </a:endParaRPr>
          </a:p>
          <a:p>
            <a:r>
              <a:rPr lang="es-PE" b="1" dirty="0" smtClean="0">
                <a:solidFill>
                  <a:srgbClr val="C00000"/>
                </a:solidFill>
                <a:effectLst>
                  <a:outerShdw blurRad="38100" dist="38100" dir="2700000" algn="tl">
                    <a:srgbClr val="000000">
                      <a:alpha val="43137"/>
                    </a:srgbClr>
                  </a:outerShdw>
                </a:effectLst>
              </a:rPr>
              <a:t>Por </a:t>
            </a:r>
            <a:r>
              <a:rPr lang="es-PE" b="1" dirty="0">
                <a:solidFill>
                  <a:srgbClr val="C00000"/>
                </a:solidFill>
                <a:effectLst>
                  <a:outerShdw blurRad="38100" dist="38100" dir="2700000" algn="tl">
                    <a:srgbClr val="000000">
                      <a:alpha val="43137"/>
                    </a:srgbClr>
                  </a:outerShdw>
                </a:effectLst>
              </a:rPr>
              <a:t>todo esto le llamaban Abba </a:t>
            </a:r>
            <a:r>
              <a:rPr lang="es-PE" b="1" dirty="0" err="1">
                <a:solidFill>
                  <a:srgbClr val="C00000"/>
                </a:solidFill>
                <a:effectLst>
                  <a:outerShdw blurRad="38100" dist="38100" dir="2700000" algn="tl">
                    <a:srgbClr val="000000">
                      <a:alpha val="43137"/>
                    </a:srgbClr>
                  </a:outerShdw>
                </a:effectLst>
              </a:rPr>
              <a:t>Yakob</a:t>
            </a:r>
            <a:r>
              <a:rPr lang="es-PE" b="1" dirty="0">
                <a:solidFill>
                  <a:srgbClr val="C00000"/>
                </a:solidFill>
                <a:effectLst>
                  <a:outerShdw blurRad="38100" dist="38100" dir="2700000" algn="tl">
                    <a:srgbClr val="000000">
                      <a:alpha val="43137"/>
                    </a:srgbClr>
                  </a:outerShdw>
                </a:effectLst>
              </a:rPr>
              <a:t> </a:t>
            </a:r>
            <a:r>
              <a:rPr lang="es-PE" b="1" dirty="0" err="1">
                <a:solidFill>
                  <a:srgbClr val="C00000"/>
                </a:solidFill>
                <a:effectLst>
                  <a:outerShdw blurRad="38100" dist="38100" dir="2700000" algn="tl">
                    <a:srgbClr val="000000">
                      <a:alpha val="43137"/>
                    </a:srgbClr>
                  </a:outerShdw>
                </a:effectLst>
              </a:rPr>
              <a:t>Zemariam</a:t>
            </a:r>
            <a:r>
              <a:rPr lang="es-PE" b="1" dirty="0">
                <a:solidFill>
                  <a:srgbClr val="C00000"/>
                </a:solidFill>
                <a:effectLst>
                  <a:outerShdw blurRad="38100" dist="38100" dir="2700000" algn="tl">
                    <a:srgbClr val="000000">
                      <a:alpha val="43137"/>
                    </a:srgbClr>
                  </a:outerShdw>
                </a:effectLst>
              </a:rPr>
              <a:t>, que sig­nifica Jacob de María.</a:t>
            </a:r>
          </a:p>
          <a:p>
            <a:endParaRPr lang="es-PE" b="1" dirty="0">
              <a:effectLst>
                <a:outerShdw blurRad="38100" dist="38100" dir="2700000" algn="tl">
                  <a:srgbClr val="000000">
                    <a:alpha val="43137"/>
                  </a:srgbClr>
                </a:outerShdw>
              </a:effectLst>
            </a:endParaRPr>
          </a:p>
        </p:txBody>
      </p:sp>
      <p:pic>
        <p:nvPicPr>
          <p:cNvPr id="13314" name="Picture 2" descr="http://stvincentimages.cstcis.cti.depaul.edu:8181/Vincentian%20Persons/Ethiopia/De%20Jacobis,%20St.%20Justin/_w/709.%20J.de%20Jacobis,%20book%20cover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023" y="1461951"/>
            <a:ext cx="3735977" cy="540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288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6343" y="531224"/>
            <a:ext cx="8035833" cy="5802494"/>
          </a:xfrm>
        </p:spPr>
        <p:txBody>
          <a:bodyPr>
            <a:normAutofit fontScale="92500" lnSpcReduction="10000"/>
          </a:bodyPr>
          <a:lstStyle/>
          <a:p>
            <a:pPr marL="0" indent="0">
              <a:buNone/>
            </a:pPr>
            <a:r>
              <a:rPr lang="es-PE" b="1" i="1" dirty="0">
                <a:solidFill>
                  <a:schemeClr val="accent5">
                    <a:lumMod val="50000"/>
                  </a:schemeClr>
                </a:solidFill>
                <a:effectLst>
                  <a:outerShdw blurRad="38100" dist="38100" dir="2700000" algn="tl">
                    <a:srgbClr val="000000">
                      <a:alpha val="43137"/>
                    </a:srgbClr>
                  </a:outerShdw>
                </a:effectLst>
              </a:rPr>
              <a:t>Pasados 35 años aún puedo recordar en buena parte los sermones que escuché por aquellos días, tan grande era la impresión que él me había producido a mí y también a otros. Ver a este hombre, serio y agradable a la vez, frugal en la comida, sencillo, modesto y nada llamativo en su manera de vestir, cortés y caritativo en su porte, siempre preparado para decir una palabra de aliento, nunca separado de sus discípulos, a los que trataba con la autoridad mansa de un padre y el afecto familiar de un hermano, siempre con ellos en lo que estuvieran haciendo, en el trabajo, en las comidas, en la oración; verle cuando celebraba misa como si estu­viera en éxtasis, verle presente en la oración común, recogido y parecido a un ángel; en una palabra, verle viviendo una vida que unía la soledad de un eremita con el celo de un apóstol: todo eso era para nosotros un sermón viviente</a:t>
            </a:r>
            <a:r>
              <a:rPr lang="es-PE" b="1" i="1" dirty="0" smtClean="0">
                <a:solidFill>
                  <a:schemeClr val="accent5">
                    <a:lumMod val="50000"/>
                  </a:schemeClr>
                </a:solidFill>
                <a:effectLst>
                  <a:outerShdw blurRad="38100" dist="38100" dir="2700000" algn="tl">
                    <a:srgbClr val="000000">
                      <a:alpha val="43137"/>
                    </a:srgbClr>
                  </a:outerShdw>
                </a:effectLst>
              </a:rPr>
              <a:t>.</a:t>
            </a:r>
          </a:p>
          <a:p>
            <a:pPr marL="0" indent="0">
              <a:buNone/>
            </a:pPr>
            <a:r>
              <a:rPr lang="es-PE" b="1" i="1" dirty="0" smtClean="0">
                <a:solidFill>
                  <a:schemeClr val="accent5">
                    <a:lumMod val="50000"/>
                  </a:schemeClr>
                </a:solidFill>
                <a:effectLst>
                  <a:outerShdw blurRad="38100" dist="38100" dir="2700000" algn="tl">
                    <a:srgbClr val="000000">
                      <a:alpha val="43137"/>
                    </a:srgbClr>
                  </a:outerShdw>
                </a:effectLst>
              </a:rPr>
              <a:t>(Cardenal </a:t>
            </a:r>
            <a:r>
              <a:rPr lang="es-PE" b="1" i="1" dirty="0" err="1" smtClean="0">
                <a:solidFill>
                  <a:schemeClr val="accent5">
                    <a:lumMod val="50000"/>
                  </a:schemeClr>
                </a:solidFill>
                <a:effectLst>
                  <a:outerShdw blurRad="38100" dist="38100" dir="2700000" algn="tl">
                    <a:srgbClr val="000000">
                      <a:alpha val="43137"/>
                    </a:srgbClr>
                  </a:outerShdw>
                </a:effectLst>
              </a:rPr>
              <a:t>Massaia</a:t>
            </a:r>
            <a:r>
              <a:rPr lang="es-PE" b="1" i="1" dirty="0" smtClean="0">
                <a:solidFill>
                  <a:schemeClr val="accent5">
                    <a:lumMod val="50000"/>
                  </a:schemeClr>
                </a:solidFill>
                <a:effectLst>
                  <a:outerShdw blurRad="38100" dist="38100" dir="2700000" algn="tl">
                    <a:srgbClr val="000000">
                      <a:alpha val="43137"/>
                    </a:srgbClr>
                  </a:outerShdw>
                </a:effectLst>
              </a:rPr>
              <a:t>)</a:t>
            </a:r>
            <a:endParaRPr lang="es-PE" b="1" dirty="0">
              <a:solidFill>
                <a:schemeClr val="accent5">
                  <a:lumMod val="50000"/>
                </a:schemeClr>
              </a:solidFill>
              <a:effectLst>
                <a:outerShdw blurRad="38100" dist="38100" dir="2700000" algn="tl">
                  <a:srgbClr val="000000">
                    <a:alpha val="43137"/>
                  </a:srgbClr>
                </a:outerShdw>
              </a:effectLst>
            </a:endParaRPr>
          </a:p>
        </p:txBody>
      </p:sp>
      <p:pic>
        <p:nvPicPr>
          <p:cNvPr id="14338" name="Picture 2" descr="http://stvincentimages.cstcis.cti.depaul.edu:8181/Vincentian%20Persons/Ethiopia/De%20Jacobis,%20St.%20Justin/_w/108.%20J.de%20Jacobis,%20detail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264227" cy="33963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vincentimages.cstcis.cti.depaul.edu:8181/Vincentian%20Persons/Ethiopia/De%20Jacobis,%20St.%20Justin/_w/108.%20J.de%20Jacobis,%20detail_jpg.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747" y="2743200"/>
            <a:ext cx="1907176" cy="2860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vincentimages.cstcis.cti.depaul.edu:8181/Vincentian%20Persons/Ethiopia/De%20Jacobis,%20St.%20Justin/_w/108.%20J.de%20Jacobis,%20detail_jpg.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 y="3997234"/>
            <a:ext cx="1907176" cy="2860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vincentimages.cstcis.cti.depaul.edu:8181/Vincentian%20Persons/Ethiopia/De%20Jacobis,%20St.%20Justin/_w/108.%20J.de%20Jacobis,%20detail_jpg.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9301" y="5451566"/>
            <a:ext cx="937622" cy="140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302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1045028"/>
            <a:ext cx="5466806" cy="5410609"/>
          </a:xfrm>
        </p:spPr>
        <p:txBody>
          <a:bodyPr>
            <a:normAutofit lnSpcReduction="10000"/>
          </a:bodyPr>
          <a:lstStyle/>
          <a:p>
            <a:r>
              <a:rPr lang="es-PE" b="1" i="1" dirty="0">
                <a:solidFill>
                  <a:schemeClr val="accent2">
                    <a:lumMod val="50000"/>
                  </a:schemeClr>
                </a:solidFill>
                <a:effectLst>
                  <a:outerShdw blurRad="38100" dist="38100" dir="2700000" algn="tl">
                    <a:srgbClr val="000000">
                      <a:alpha val="43137"/>
                    </a:srgbClr>
                  </a:outerShdw>
                </a:effectLst>
              </a:rPr>
              <a:t>“Abuna Jacob, el obispo de Lucana, hijo ilustre de la Congregación de la Misión, Justino de </a:t>
            </a:r>
            <a:r>
              <a:rPr lang="es-PE" b="1" i="1" dirty="0" err="1">
                <a:solidFill>
                  <a:schemeClr val="accent2">
                    <a:lumMod val="50000"/>
                  </a:schemeClr>
                </a:solidFill>
                <a:effectLst>
                  <a:outerShdw blurRad="38100" dist="38100" dir="2700000" algn="tl">
                    <a:srgbClr val="000000">
                      <a:alpha val="43137"/>
                    </a:srgbClr>
                  </a:outerShdw>
                </a:effectLst>
              </a:rPr>
              <a:t>Jacobis</a:t>
            </a:r>
            <a:r>
              <a:rPr lang="es-PE" b="1" i="1" dirty="0">
                <a:solidFill>
                  <a:schemeClr val="accent2">
                    <a:lumMod val="50000"/>
                  </a:schemeClr>
                </a:solidFill>
                <a:effectLst>
                  <a:outerShdw blurRad="38100" dist="38100" dir="2700000" algn="tl">
                    <a:srgbClr val="000000">
                      <a:alpha val="43137"/>
                    </a:srgbClr>
                  </a:outerShdw>
                </a:effectLst>
              </a:rPr>
              <a:t>, fue, a mediados del siglo pasado, misionero con gran coraje en la evangelización de las lejanas tierras de Etiopía. Desde ayer ha entrado en el catálogo de los santos de la Iglesia de Dios. La canonización se celebró en la plaza de San Pedro, ante una gran multitud…, a las diez de lo mañana del 26 de octubre “</a:t>
            </a:r>
            <a:endParaRPr lang="es-PE" b="1" dirty="0">
              <a:solidFill>
                <a:schemeClr val="accent2">
                  <a:lumMod val="50000"/>
                </a:schemeClr>
              </a:solidFill>
              <a:effectLst>
                <a:outerShdw blurRad="38100" dist="38100" dir="2700000" algn="tl">
                  <a:srgbClr val="000000">
                    <a:alpha val="43137"/>
                  </a:srgbClr>
                </a:outerShdw>
              </a:effectLst>
            </a:endParaRPr>
          </a:p>
        </p:txBody>
      </p:sp>
      <p:pic>
        <p:nvPicPr>
          <p:cNvPr id="4098" name="Picture 2" descr="http://stvincentimages.cstcis.cti.depaul.edu:8181/Vincentian%20Persons/Ethiopia/De%20Jacobis,%20St.%20Justin/_w/502.%20J.de%20Jacobis,%20canonization%20banner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017" y="-1"/>
            <a:ext cx="5602515" cy="691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538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orde 1"/>
          <p:cNvSpPr/>
          <p:nvPr/>
        </p:nvSpPr>
        <p:spPr>
          <a:xfrm>
            <a:off x="1663337" y="0"/>
            <a:ext cx="11599817" cy="6792686"/>
          </a:xfrm>
          <a:prstGeom prst="chor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200" name="Picture 8" descr="pppaule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27671" cy="35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3742738" y="2519147"/>
            <a:ext cx="769161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buFont typeface="Arial" panose="020B0604020202020204" pitchFamily="34" charset="0"/>
              <a:buChar char="•"/>
            </a:pPr>
            <a:r>
              <a:rPr lang="es-ES_tradnl" altLang="es-PE" sz="2200" b="1" dirty="0">
                <a:latin typeface="Georgia" panose="02040502050405020303" pitchFamily="18" charset="0"/>
              </a:rPr>
              <a:t>Justino de </a:t>
            </a:r>
            <a:r>
              <a:rPr lang="es-ES_tradnl" altLang="es-PE" sz="2200" b="1" dirty="0" err="1">
                <a:latin typeface="Georgia" panose="02040502050405020303" pitchFamily="18" charset="0"/>
              </a:rPr>
              <a:t>Jacobis</a:t>
            </a:r>
            <a:r>
              <a:rPr lang="es-ES_tradnl" altLang="es-PE" sz="2200" b="1" dirty="0">
                <a:latin typeface="Georgia" panose="02040502050405020303" pitchFamily="18" charset="0"/>
              </a:rPr>
              <a:t>  nació  el 9 de  octubre  de 1800 en San </a:t>
            </a:r>
            <a:r>
              <a:rPr lang="es-ES_tradnl" altLang="es-PE" sz="2200" b="1" dirty="0" err="1">
                <a:latin typeface="Georgia" panose="02040502050405020303" pitchFamily="18" charset="0"/>
              </a:rPr>
              <a:t>Fele</a:t>
            </a:r>
            <a:r>
              <a:rPr lang="es-ES_tradnl" altLang="es-PE" sz="2200" b="1" dirty="0">
                <a:latin typeface="Georgia" panose="02040502050405020303" pitchFamily="18" charset="0"/>
              </a:rPr>
              <a:t> (Basilicata, actualmente provincia de Potenza, Italia</a:t>
            </a:r>
            <a:r>
              <a:rPr lang="es-ES_tradnl" altLang="es-PE" sz="2200" b="1" dirty="0" smtClean="0">
                <a:latin typeface="Georgia" panose="02040502050405020303" pitchFamily="18" charset="0"/>
              </a:rPr>
              <a:t>).</a:t>
            </a:r>
          </a:p>
          <a:p>
            <a:pPr marL="342900" indent="-342900">
              <a:buFont typeface="Arial" panose="020B0604020202020204" pitchFamily="34" charset="0"/>
              <a:buChar char="•"/>
            </a:pPr>
            <a:r>
              <a:rPr lang="es-ES_tradnl" altLang="es-PE" sz="2200" b="1" dirty="0" smtClean="0">
                <a:latin typeface="Georgia" panose="02040502050405020303" pitchFamily="18" charset="0"/>
              </a:rPr>
              <a:t>Era </a:t>
            </a:r>
            <a:r>
              <a:rPr lang="es-ES_tradnl" altLang="es-PE" sz="2200" b="1" dirty="0">
                <a:latin typeface="Georgia" panose="02040502050405020303" pitchFamily="18" charset="0"/>
              </a:rPr>
              <a:t>el séptimo de los 14 hijos de una familia enriquecida con nobles tradiciones y una vida profunda de fe religiosa.</a:t>
            </a:r>
          </a:p>
          <a:p>
            <a:pPr marL="342900" indent="-342900">
              <a:buFont typeface="Arial" panose="020B0604020202020204" pitchFamily="34" charset="0"/>
              <a:buChar char="•"/>
            </a:pPr>
            <a:r>
              <a:rPr lang="es-ES_tradnl" altLang="es-PE" sz="2200" b="1" dirty="0">
                <a:latin typeface="Georgia" panose="02040502050405020303" pitchFamily="18" charset="0"/>
              </a:rPr>
              <a:t>Sus padres son: Giovanni </a:t>
            </a:r>
            <a:r>
              <a:rPr lang="es-ES_tradnl" altLang="es-PE" sz="2200" b="1" dirty="0" err="1">
                <a:latin typeface="Georgia" panose="02040502050405020303" pitchFamily="18" charset="0"/>
              </a:rPr>
              <a:t>Battista</a:t>
            </a:r>
            <a:r>
              <a:rPr lang="es-ES_tradnl" altLang="es-PE" sz="2200" b="1" dirty="0">
                <a:latin typeface="Georgia" panose="02040502050405020303" pitchFamily="18" charset="0"/>
              </a:rPr>
              <a:t> y  María </a:t>
            </a:r>
            <a:r>
              <a:rPr lang="es-ES_tradnl" altLang="es-PE" sz="2200" b="1" dirty="0" err="1">
                <a:latin typeface="Georgia" panose="02040502050405020303" pitchFamily="18" charset="0"/>
              </a:rPr>
              <a:t>Giuseppa</a:t>
            </a:r>
            <a:r>
              <a:rPr lang="es-ES_tradnl" altLang="es-PE" sz="2200" b="1" dirty="0">
                <a:latin typeface="Georgia" panose="02040502050405020303" pitchFamily="18" charset="0"/>
              </a:rPr>
              <a:t>  </a:t>
            </a:r>
            <a:r>
              <a:rPr lang="es-ES_tradnl" altLang="es-PE" sz="2200" b="1" dirty="0" err="1">
                <a:latin typeface="Georgia" panose="02040502050405020303" pitchFamily="18" charset="0"/>
              </a:rPr>
              <a:t>Murccia</a:t>
            </a:r>
            <a:r>
              <a:rPr lang="es-ES_tradnl" altLang="es-PE" sz="2200" b="1" dirty="0">
                <a:latin typeface="Georgia" panose="02040502050405020303" pitchFamily="18" charset="0"/>
              </a:rPr>
              <a:t>. Fue bautizado  al día siguiente de su nacimiento con el </a:t>
            </a:r>
            <a:r>
              <a:rPr lang="es-ES_tradnl" altLang="es-PE" sz="2200" b="1" dirty="0" smtClean="0">
                <a:latin typeface="Georgia" panose="02040502050405020303" pitchFamily="18" charset="0"/>
              </a:rPr>
              <a:t>nombre </a:t>
            </a:r>
            <a:r>
              <a:rPr lang="es-ES_tradnl" altLang="es-PE" sz="2200" b="1" dirty="0">
                <a:latin typeface="Georgia" panose="02040502050405020303" pitchFamily="18" charset="0"/>
              </a:rPr>
              <a:t>de: </a:t>
            </a:r>
            <a:r>
              <a:rPr lang="es-ES_tradnl" altLang="es-PE" sz="2200" b="1" dirty="0" err="1">
                <a:latin typeface="Georgia" panose="02040502050405020303" pitchFamily="18" charset="0"/>
              </a:rPr>
              <a:t>Giustino</a:t>
            </a:r>
            <a:r>
              <a:rPr lang="es-ES_tradnl" altLang="es-PE" sz="2200" b="1" dirty="0">
                <a:latin typeface="Georgia" panose="02040502050405020303" pitchFamily="18" charset="0"/>
              </a:rPr>
              <a:t> </a:t>
            </a:r>
            <a:r>
              <a:rPr lang="es-ES_tradnl" altLang="es-PE" sz="2200" b="1" dirty="0" err="1" smtClean="0">
                <a:latin typeface="Georgia" panose="02040502050405020303" pitchFamily="18" charset="0"/>
              </a:rPr>
              <a:t>Pasquale</a:t>
            </a:r>
            <a:r>
              <a:rPr lang="es-ES_tradnl" altLang="es-PE" sz="2200" b="1" dirty="0" smtClean="0">
                <a:latin typeface="Georgia" panose="02040502050405020303" pitchFamily="18" charset="0"/>
              </a:rPr>
              <a:t> Sebastiano</a:t>
            </a:r>
            <a:r>
              <a:rPr lang="es-ES_tradnl" altLang="es-PE" sz="2200" b="1" dirty="0">
                <a:latin typeface="Georgia" panose="02040502050405020303" pitchFamily="18" charset="0"/>
              </a:rPr>
              <a:t>.</a:t>
            </a:r>
          </a:p>
        </p:txBody>
      </p:sp>
    </p:spTree>
    <p:extLst>
      <p:ext uri="{BB962C8B-B14F-4D97-AF65-F5344CB8AC3E}">
        <p14:creationId xmlns:p14="http://schemas.microsoft.com/office/powerpoint/2010/main" val="8711157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8200"/>
                                        </p:tgtEl>
                                        <p:attrNameLst>
                                          <p:attrName>style.opacity</p:attrName>
                                        </p:attrNameLst>
                                      </p:cBhvr>
                                      <p:to>
                                        <p:strVal val="0.5"/>
                                      </p:to>
                                    </p:set>
                                    <p:animEffect filter="image" prLst="opacity: 0.5">
                                      <p:cBhvr rctx="IE">
                                        <p:cTn id="7" dur="indefinite"/>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plus(in)">
                                      <p:cBhvr>
                                        <p:cTn id="12"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ágrima 2"/>
          <p:cNvSpPr/>
          <p:nvPr/>
        </p:nvSpPr>
        <p:spPr>
          <a:xfrm rot="10800000">
            <a:off x="0" y="-1"/>
            <a:ext cx="9170126" cy="6858000"/>
          </a:xfrm>
          <a:prstGeom prst="teardrop">
            <a:avLst>
              <a:gd name="adj" fmla="val 1006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2" name="Tabla 1"/>
          <p:cNvGraphicFramePr>
            <a:graphicFrameLocks noGrp="1"/>
          </p:cNvGraphicFramePr>
          <p:nvPr>
            <p:extLst>
              <p:ext uri="{D42A27DB-BD31-4B8C-83A1-F6EECF244321}">
                <p14:modId xmlns:p14="http://schemas.microsoft.com/office/powerpoint/2010/main" val="2809884045"/>
              </p:ext>
            </p:extLst>
          </p:nvPr>
        </p:nvGraphicFramePr>
        <p:xfrm>
          <a:off x="938486" y="818605"/>
          <a:ext cx="6168479" cy="5834742"/>
        </p:xfrm>
        <a:graphic>
          <a:graphicData uri="http://schemas.openxmlformats.org/drawingml/2006/table">
            <a:tbl>
              <a:tblPr/>
              <a:tblGrid>
                <a:gridCol w="803275">
                  <a:extLst>
                    <a:ext uri="{9D8B030D-6E8A-4147-A177-3AD203B41FA5}">
                      <a16:colId xmlns:a16="http://schemas.microsoft.com/office/drawing/2014/main" val="614907551"/>
                    </a:ext>
                  </a:extLst>
                </a:gridCol>
                <a:gridCol w="5365204">
                  <a:extLst>
                    <a:ext uri="{9D8B030D-6E8A-4147-A177-3AD203B41FA5}">
                      <a16:colId xmlns:a16="http://schemas.microsoft.com/office/drawing/2014/main" val="732215543"/>
                    </a:ext>
                  </a:extLst>
                </a:gridCol>
              </a:tblGrid>
              <a:tr h="2168316">
                <a:tc>
                  <a:txBody>
                    <a:bodyPr/>
                    <a:lstStyle/>
                    <a:p>
                      <a:pPr algn="l" fontAlgn="ctr"/>
                      <a:r>
                        <a:rPr lang="es-PE" sz="2200" b="1" dirty="0">
                          <a:solidFill>
                            <a:schemeClr val="accent2">
                              <a:lumMod val="50000"/>
                            </a:schemeClr>
                          </a:solidFill>
                          <a:effectLst/>
                        </a:rPr>
                        <a:t>1818</a:t>
                      </a:r>
                      <a:endParaRPr lang="es-PE" sz="2200" dirty="0">
                        <a:solidFill>
                          <a:schemeClr val="accent2">
                            <a:lumMod val="50000"/>
                          </a:schemeClr>
                        </a:solidFill>
                        <a:effectLst/>
                      </a:endParaRPr>
                    </a:p>
                  </a:txBody>
                  <a:tcPr marL="14700" marR="14700" marT="14700" marB="14700" anchor="ctr">
                    <a:lnL>
                      <a:noFill/>
                    </a:lnL>
                    <a:lnR>
                      <a:noFill/>
                    </a:lnR>
                    <a:lnT w="7620" cap="flat" cmpd="sng" algn="ctr">
                      <a:solidFill>
                        <a:srgbClr val="F2F2F2"/>
                      </a:solidFill>
                      <a:prstDash val="solid"/>
                      <a:round/>
                      <a:headEnd type="none" w="med" len="med"/>
                      <a:tailEnd type="none" w="med" len="med"/>
                    </a:lnT>
                    <a:lnB w="7620" cap="flat" cmpd="sng" algn="ctr">
                      <a:solidFill>
                        <a:srgbClr val="F2F2F2"/>
                      </a:solidFill>
                      <a:prstDash val="solid"/>
                      <a:round/>
                      <a:headEnd type="none" w="med" len="med"/>
                      <a:tailEnd type="none" w="med" len="med"/>
                    </a:lnB>
                    <a:solidFill>
                      <a:srgbClr val="FFFFFF"/>
                    </a:solidFill>
                  </a:tcPr>
                </a:tc>
                <a:tc>
                  <a:txBody>
                    <a:bodyPr/>
                    <a:lstStyle/>
                    <a:p>
                      <a:pPr algn="l" fontAlgn="ctr"/>
                      <a:r>
                        <a:rPr lang="es-PE" sz="2200" b="1" dirty="0">
                          <a:solidFill>
                            <a:schemeClr val="accent5">
                              <a:lumMod val="50000"/>
                            </a:schemeClr>
                          </a:solidFill>
                          <a:effectLst>
                            <a:outerShdw blurRad="38100" dist="38100" dir="2700000" algn="tl">
                              <a:srgbClr val="000000">
                                <a:alpha val="43137"/>
                              </a:srgbClr>
                            </a:outerShdw>
                          </a:effectLst>
                        </a:rPr>
                        <a:t>17 de octubre ingresa a la Congregación de la Misión al seminario interno, en la casa napolitana del “Dei </a:t>
                      </a:r>
                      <a:r>
                        <a:rPr lang="es-PE" sz="2200" b="1" dirty="0" err="1">
                          <a:solidFill>
                            <a:schemeClr val="accent5">
                              <a:lumMod val="50000"/>
                            </a:schemeClr>
                          </a:solidFill>
                          <a:effectLst>
                            <a:outerShdw blurRad="38100" dist="38100" dir="2700000" algn="tl">
                              <a:srgbClr val="000000">
                                <a:alpha val="43137"/>
                              </a:srgbClr>
                            </a:outerShdw>
                          </a:effectLst>
                        </a:rPr>
                        <a:t>Vergini</a:t>
                      </a:r>
                      <a:r>
                        <a:rPr lang="es-PE" sz="2200" b="1" dirty="0">
                          <a:solidFill>
                            <a:schemeClr val="accent5">
                              <a:lumMod val="50000"/>
                            </a:schemeClr>
                          </a:solidFill>
                          <a:effectLst>
                            <a:outerShdw blurRad="38100" dist="38100" dir="2700000" algn="tl">
                              <a:srgbClr val="000000">
                                <a:alpha val="43137"/>
                              </a:srgbClr>
                            </a:outerShdw>
                          </a:effectLst>
                        </a:rPr>
                        <a:t>” bajo la guía del padre Francisco </a:t>
                      </a:r>
                      <a:r>
                        <a:rPr lang="es-PE" sz="2200" b="1" dirty="0" err="1">
                          <a:solidFill>
                            <a:schemeClr val="accent5">
                              <a:lumMod val="50000"/>
                            </a:schemeClr>
                          </a:solidFill>
                          <a:effectLst>
                            <a:outerShdw blurRad="38100" dist="38100" dir="2700000" algn="tl">
                              <a:srgbClr val="000000">
                                <a:alpha val="43137"/>
                              </a:srgbClr>
                            </a:outerShdw>
                          </a:effectLst>
                        </a:rPr>
                        <a:t>Saverio</a:t>
                      </a:r>
                      <a:r>
                        <a:rPr lang="es-PE" sz="2200" b="1" dirty="0">
                          <a:solidFill>
                            <a:schemeClr val="accent5">
                              <a:lumMod val="50000"/>
                            </a:schemeClr>
                          </a:solidFill>
                          <a:effectLst>
                            <a:outerShdw blurRad="38100" dist="38100" dir="2700000" algn="tl">
                              <a:srgbClr val="000000">
                                <a:alpha val="43137"/>
                              </a:srgbClr>
                            </a:outerShdw>
                          </a:effectLst>
                        </a:rPr>
                        <a:t> al principio del seminario y en los últimos meses al padre Antonio </a:t>
                      </a:r>
                      <a:r>
                        <a:rPr lang="es-PE" sz="2200" b="1" dirty="0" err="1">
                          <a:solidFill>
                            <a:schemeClr val="accent5">
                              <a:lumMod val="50000"/>
                            </a:schemeClr>
                          </a:solidFill>
                          <a:effectLst>
                            <a:outerShdw blurRad="38100" dist="38100" dir="2700000" algn="tl">
                              <a:srgbClr val="000000">
                                <a:alpha val="43137"/>
                              </a:srgbClr>
                            </a:outerShdw>
                          </a:effectLst>
                        </a:rPr>
                        <a:t>Castellane</a:t>
                      </a:r>
                      <a:endParaRPr lang="es-PE" sz="2200" b="1" dirty="0">
                        <a:solidFill>
                          <a:schemeClr val="accent5">
                            <a:lumMod val="50000"/>
                          </a:schemeClr>
                        </a:solidFill>
                        <a:effectLst>
                          <a:outerShdw blurRad="38100" dist="38100" dir="2700000" algn="tl">
                            <a:srgbClr val="000000">
                              <a:alpha val="43137"/>
                            </a:srgbClr>
                          </a:outerShdw>
                        </a:effectLst>
                      </a:endParaRPr>
                    </a:p>
                  </a:txBody>
                  <a:tcPr marL="14700" marR="14700" marT="14700" marB="14700" anchor="ctr">
                    <a:lnL>
                      <a:noFill/>
                    </a:lnL>
                    <a:lnR>
                      <a:noFill/>
                    </a:lnR>
                    <a:lnT w="7620" cap="flat" cmpd="sng" algn="ctr">
                      <a:solidFill>
                        <a:srgbClr val="F2F2F2"/>
                      </a:solidFill>
                      <a:prstDash val="solid"/>
                      <a:round/>
                      <a:headEnd type="none" w="med" len="med"/>
                      <a:tailEnd type="none" w="med" len="med"/>
                    </a:lnT>
                    <a:lnB w="762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3104640734"/>
                  </a:ext>
                </a:extLst>
              </a:tr>
              <a:tr h="749055">
                <a:tc>
                  <a:txBody>
                    <a:bodyPr/>
                    <a:lstStyle/>
                    <a:p>
                      <a:pPr algn="l" fontAlgn="ctr"/>
                      <a:r>
                        <a:rPr lang="es-PE" sz="2200" b="1" dirty="0">
                          <a:solidFill>
                            <a:schemeClr val="accent2">
                              <a:lumMod val="50000"/>
                            </a:schemeClr>
                          </a:solidFill>
                          <a:effectLst/>
                        </a:rPr>
                        <a:t>1820</a:t>
                      </a:r>
                      <a:endParaRPr lang="es-PE" sz="2200" dirty="0">
                        <a:solidFill>
                          <a:schemeClr val="accent2">
                            <a:lumMod val="50000"/>
                          </a:schemeClr>
                        </a:solidFill>
                        <a:effectLst/>
                      </a:endParaRPr>
                    </a:p>
                  </a:txBody>
                  <a:tcPr marL="14700" marR="14700" marT="14700" marB="14700" anchor="ctr">
                    <a:lnL>
                      <a:noFill/>
                    </a:lnL>
                    <a:lnR>
                      <a:noFill/>
                    </a:lnR>
                    <a:lnT w="7620" cap="flat" cmpd="sng" algn="ctr">
                      <a:solidFill>
                        <a:srgbClr val="F2F2F2"/>
                      </a:solidFill>
                      <a:prstDash val="solid"/>
                      <a:round/>
                      <a:headEnd type="none" w="med" len="med"/>
                      <a:tailEnd type="none" w="med" len="med"/>
                    </a:lnT>
                    <a:lnB w="7620" cap="flat" cmpd="sng" algn="ctr">
                      <a:solidFill>
                        <a:srgbClr val="F2F2F2"/>
                      </a:solidFill>
                      <a:prstDash val="solid"/>
                      <a:round/>
                      <a:headEnd type="none" w="med" len="med"/>
                      <a:tailEnd type="none" w="med" len="med"/>
                    </a:lnB>
                    <a:solidFill>
                      <a:srgbClr val="FFFFFF"/>
                    </a:solidFill>
                  </a:tcPr>
                </a:tc>
                <a:tc>
                  <a:txBody>
                    <a:bodyPr/>
                    <a:lstStyle/>
                    <a:p>
                      <a:pPr algn="l" fontAlgn="ctr"/>
                      <a:r>
                        <a:rPr lang="es-PE" sz="2200" b="1">
                          <a:solidFill>
                            <a:schemeClr val="accent5">
                              <a:lumMod val="50000"/>
                            </a:schemeClr>
                          </a:solidFill>
                          <a:effectLst>
                            <a:outerShdw blurRad="38100" dist="38100" dir="2700000" algn="tl">
                              <a:srgbClr val="000000">
                                <a:alpha val="43137"/>
                              </a:srgbClr>
                            </a:outerShdw>
                          </a:effectLst>
                        </a:rPr>
                        <a:t>Emite sus votos después de su noviciado y continua sus estudio en teología</a:t>
                      </a:r>
                    </a:p>
                  </a:txBody>
                  <a:tcPr marL="14700" marR="14700" marT="14700" marB="14700" anchor="ctr">
                    <a:lnL>
                      <a:noFill/>
                    </a:lnL>
                    <a:lnR>
                      <a:noFill/>
                    </a:lnR>
                    <a:lnT w="7620" cap="flat" cmpd="sng" algn="ctr">
                      <a:solidFill>
                        <a:srgbClr val="F2F2F2"/>
                      </a:solidFill>
                      <a:prstDash val="solid"/>
                      <a:round/>
                      <a:headEnd type="none" w="med" len="med"/>
                      <a:tailEnd type="none" w="med" len="med"/>
                    </a:lnT>
                    <a:lnB w="762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169670017"/>
                  </a:ext>
                </a:extLst>
              </a:tr>
              <a:tr h="1103870">
                <a:tc>
                  <a:txBody>
                    <a:bodyPr/>
                    <a:lstStyle/>
                    <a:p>
                      <a:pPr algn="l" fontAlgn="ctr"/>
                      <a:r>
                        <a:rPr lang="es-PE" sz="2200" b="1" dirty="0">
                          <a:solidFill>
                            <a:schemeClr val="accent2">
                              <a:lumMod val="50000"/>
                            </a:schemeClr>
                          </a:solidFill>
                          <a:effectLst/>
                        </a:rPr>
                        <a:t>1823</a:t>
                      </a:r>
                      <a:endParaRPr lang="es-PE" sz="2200" dirty="0">
                        <a:solidFill>
                          <a:schemeClr val="accent2">
                            <a:lumMod val="50000"/>
                          </a:schemeClr>
                        </a:solidFill>
                        <a:effectLst/>
                      </a:endParaRPr>
                    </a:p>
                  </a:txBody>
                  <a:tcPr marL="14700" marR="14700" marT="14700" marB="14700" anchor="ctr">
                    <a:lnL>
                      <a:noFill/>
                    </a:lnL>
                    <a:lnR>
                      <a:noFill/>
                    </a:lnR>
                    <a:lnT w="7620" cap="flat" cmpd="sng" algn="ctr">
                      <a:solidFill>
                        <a:srgbClr val="F2F2F2"/>
                      </a:solidFill>
                      <a:prstDash val="solid"/>
                      <a:round/>
                      <a:headEnd type="none" w="med" len="med"/>
                      <a:tailEnd type="none" w="med" len="med"/>
                    </a:lnT>
                    <a:lnB w="7620" cap="flat" cmpd="sng" algn="ctr">
                      <a:solidFill>
                        <a:srgbClr val="F2F2F2"/>
                      </a:solidFill>
                      <a:prstDash val="solid"/>
                      <a:round/>
                      <a:headEnd type="none" w="med" len="med"/>
                      <a:tailEnd type="none" w="med" len="med"/>
                    </a:lnB>
                    <a:solidFill>
                      <a:srgbClr val="FFFFFF"/>
                    </a:solidFill>
                  </a:tcPr>
                </a:tc>
                <a:tc>
                  <a:txBody>
                    <a:bodyPr/>
                    <a:lstStyle/>
                    <a:p>
                      <a:pPr algn="l" fontAlgn="ctr"/>
                      <a:r>
                        <a:rPr lang="es-PE" sz="2200" b="1">
                          <a:solidFill>
                            <a:schemeClr val="accent5">
                              <a:lumMod val="50000"/>
                            </a:schemeClr>
                          </a:solidFill>
                          <a:effectLst>
                            <a:outerShdw blurRad="38100" dist="38100" dir="2700000" algn="tl">
                              <a:srgbClr val="000000">
                                <a:alpha val="43137"/>
                              </a:srgbClr>
                            </a:outerShdw>
                          </a:effectLst>
                        </a:rPr>
                        <a:t>27 de octubre es trasladado a Oria en Apulia, 7 de diciembre le son dadas las órdenes menores, 20 de diciembre el subdiaconado</a:t>
                      </a:r>
                    </a:p>
                  </a:txBody>
                  <a:tcPr marL="14700" marR="14700" marT="14700" marB="14700" anchor="ctr">
                    <a:lnL>
                      <a:noFill/>
                    </a:lnL>
                    <a:lnR>
                      <a:noFill/>
                    </a:lnR>
                    <a:lnT w="7620" cap="flat" cmpd="sng" algn="ctr">
                      <a:solidFill>
                        <a:srgbClr val="F2F2F2"/>
                      </a:solidFill>
                      <a:prstDash val="solid"/>
                      <a:round/>
                      <a:headEnd type="none" w="med" len="med"/>
                      <a:tailEnd type="none" w="med" len="med"/>
                    </a:lnT>
                    <a:lnB w="762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1154390006"/>
                  </a:ext>
                </a:extLst>
              </a:tr>
              <a:tr h="1813501">
                <a:tc>
                  <a:txBody>
                    <a:bodyPr/>
                    <a:lstStyle/>
                    <a:p>
                      <a:pPr algn="l" fontAlgn="ctr"/>
                      <a:r>
                        <a:rPr lang="es-PE" sz="2200" b="1" dirty="0">
                          <a:solidFill>
                            <a:schemeClr val="accent2">
                              <a:lumMod val="50000"/>
                            </a:schemeClr>
                          </a:solidFill>
                          <a:effectLst/>
                        </a:rPr>
                        <a:t>1824</a:t>
                      </a:r>
                      <a:endParaRPr lang="es-PE" sz="2200" dirty="0">
                        <a:solidFill>
                          <a:schemeClr val="accent2">
                            <a:lumMod val="50000"/>
                          </a:schemeClr>
                        </a:solidFill>
                        <a:effectLst/>
                      </a:endParaRPr>
                    </a:p>
                  </a:txBody>
                  <a:tcPr marL="14700" marR="14700" marT="14700" marB="14700" anchor="ctr">
                    <a:lnL>
                      <a:noFill/>
                    </a:lnL>
                    <a:lnR>
                      <a:noFill/>
                    </a:lnR>
                    <a:lnT w="7620" cap="flat" cmpd="sng" algn="ctr">
                      <a:solidFill>
                        <a:srgbClr val="F2F2F2"/>
                      </a:solidFill>
                      <a:prstDash val="solid"/>
                      <a:round/>
                      <a:headEnd type="none" w="med" len="med"/>
                      <a:tailEnd type="none" w="med" len="med"/>
                    </a:lnT>
                    <a:lnB>
                      <a:noFill/>
                    </a:lnB>
                    <a:solidFill>
                      <a:srgbClr val="FFFFFF"/>
                    </a:solidFill>
                  </a:tcPr>
                </a:tc>
                <a:tc>
                  <a:txBody>
                    <a:bodyPr/>
                    <a:lstStyle/>
                    <a:p>
                      <a:pPr algn="l" fontAlgn="ctr"/>
                      <a:r>
                        <a:rPr lang="es-PE" sz="2200" b="1" dirty="0">
                          <a:solidFill>
                            <a:schemeClr val="accent5">
                              <a:lumMod val="50000"/>
                            </a:schemeClr>
                          </a:solidFill>
                          <a:effectLst>
                            <a:outerShdw blurRad="38100" dist="38100" dir="2700000" algn="tl">
                              <a:srgbClr val="000000">
                                <a:alpha val="43137"/>
                              </a:srgbClr>
                            </a:outerShdw>
                          </a:effectLst>
                        </a:rPr>
                        <a:t>El 13 de marzo le es dado el diaconado, el 12 de junio es ordenado sacerdote, en la catedral de Brindis por el arzobispo Mons. Giuseppe </a:t>
                      </a:r>
                      <a:r>
                        <a:rPr lang="es-PE" sz="2200" b="1" dirty="0" err="1">
                          <a:solidFill>
                            <a:schemeClr val="accent5">
                              <a:lumMod val="50000"/>
                            </a:schemeClr>
                          </a:solidFill>
                          <a:effectLst>
                            <a:outerShdw blurRad="38100" dist="38100" dir="2700000" algn="tl">
                              <a:srgbClr val="000000">
                                <a:alpha val="43137"/>
                              </a:srgbClr>
                            </a:outerShdw>
                          </a:effectLst>
                        </a:rPr>
                        <a:t>Maria</a:t>
                      </a:r>
                      <a:r>
                        <a:rPr lang="es-PE" sz="2200" b="1" dirty="0">
                          <a:solidFill>
                            <a:schemeClr val="accent5">
                              <a:lumMod val="50000"/>
                            </a:schemeClr>
                          </a:solidFill>
                          <a:effectLst>
                            <a:outerShdw blurRad="38100" dist="38100" dir="2700000" algn="tl">
                              <a:srgbClr val="000000">
                                <a:alpha val="43137"/>
                              </a:srgbClr>
                            </a:outerShdw>
                          </a:effectLst>
                        </a:rPr>
                        <a:t> </a:t>
                      </a:r>
                      <a:r>
                        <a:rPr lang="es-PE" sz="2200" b="1" dirty="0" err="1">
                          <a:solidFill>
                            <a:schemeClr val="accent5">
                              <a:lumMod val="50000"/>
                            </a:schemeClr>
                          </a:solidFill>
                          <a:effectLst>
                            <a:outerShdw blurRad="38100" dist="38100" dir="2700000" algn="tl">
                              <a:srgbClr val="000000">
                                <a:alpha val="43137"/>
                              </a:srgbClr>
                            </a:outerShdw>
                          </a:effectLst>
                        </a:rPr>
                        <a:t>Teschi</a:t>
                      </a:r>
                      <a:r>
                        <a:rPr lang="es-PE" sz="2200" b="1" dirty="0">
                          <a:solidFill>
                            <a:schemeClr val="accent5">
                              <a:lumMod val="50000"/>
                            </a:schemeClr>
                          </a:solidFill>
                          <a:effectLst>
                            <a:outerShdw blurRad="38100" dist="38100" dir="2700000" algn="tl">
                              <a:srgbClr val="000000">
                                <a:alpha val="43137"/>
                              </a:srgbClr>
                            </a:outerShdw>
                          </a:effectLst>
                        </a:rPr>
                        <a:t>. en noviembre inicia el trabajo de predicación.</a:t>
                      </a:r>
                    </a:p>
                  </a:txBody>
                  <a:tcPr marL="14700" marR="14700" marT="14700" marB="14700" anchor="ctr">
                    <a:lnL>
                      <a:noFill/>
                    </a:lnL>
                    <a:lnR>
                      <a:noFill/>
                    </a:lnR>
                    <a:lnT w="7620" cap="flat" cmpd="sng" algn="ctr">
                      <a:solidFill>
                        <a:srgbClr val="F2F2F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88225215"/>
                  </a:ext>
                </a:extLst>
              </a:tr>
            </a:tbl>
          </a:graphicData>
        </a:graphic>
      </p:graphicFrame>
      <p:pic>
        <p:nvPicPr>
          <p:cNvPr id="5122" name="Picture 2" descr="http://stvincentimages.cstcis.cti.depaul.edu:8181/Vincentian%20Persons/Ethiopia/De%20Jacobis,%20St.%20Justin/_w/808.%20J.de%20Jacobis,%20Siena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450" y="749571"/>
            <a:ext cx="4146550" cy="560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561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971" y="365126"/>
            <a:ext cx="11713029" cy="1175030"/>
          </a:xfrm>
          <a:solidFill>
            <a:schemeClr val="accent2">
              <a:lumMod val="50000"/>
            </a:schemeClr>
          </a:solidFill>
        </p:spPr>
        <p:txBody>
          <a:bodyPr>
            <a:normAutofit/>
          </a:bodyPr>
          <a:lstStyle/>
          <a:p>
            <a:r>
              <a:rPr lang="es-PE" sz="3600" dirty="0" smtClean="0">
                <a:solidFill>
                  <a:schemeClr val="accent3">
                    <a:lumMod val="20000"/>
                    <a:lumOff val="80000"/>
                  </a:schemeClr>
                </a:solidFill>
                <a:effectLst>
                  <a:outerShdw blurRad="38100" dist="38100" dir="2700000" algn="tl">
                    <a:srgbClr val="000000">
                      <a:alpha val="43137"/>
                    </a:srgbClr>
                  </a:outerShdw>
                </a:effectLst>
                <a:latin typeface="Arial Black" panose="020B0A04020102020204" pitchFamily="34" charset="0"/>
              </a:rPr>
              <a:t>Preparación para la misión…</a:t>
            </a:r>
            <a:endParaRPr lang="es-PE" sz="3600" dirty="0">
              <a:solidFill>
                <a:schemeClr val="accent3">
                  <a:lumMod val="20000"/>
                  <a:lumOff val="8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Marcador de contenido 2"/>
          <p:cNvSpPr>
            <a:spLocks noGrp="1"/>
          </p:cNvSpPr>
          <p:nvPr>
            <p:ph idx="1"/>
          </p:nvPr>
        </p:nvSpPr>
        <p:spPr/>
        <p:txBody>
          <a:bodyPr>
            <a:normAutofit fontScale="85000" lnSpcReduction="20000"/>
          </a:bodyPr>
          <a:lstStyle/>
          <a:p>
            <a:r>
              <a:rPr lang="es-PE" dirty="0"/>
              <a:t>Una vez ordenado, pasó 15 años de ministerio antes de partir a la misión “ad gentes”. Quince años “haciendo su equipaje”. </a:t>
            </a:r>
            <a:r>
              <a:rPr lang="es-PE" b="1" dirty="0">
                <a:solidFill>
                  <a:srgbClr val="C00000"/>
                </a:solidFill>
              </a:rPr>
              <a:t>¿En dónde estuvo?: </a:t>
            </a:r>
            <a:r>
              <a:rPr lang="es-PE" dirty="0"/>
              <a:t>En Oria hasta 1829, en </a:t>
            </a:r>
            <a:r>
              <a:rPr lang="es-PE" dirty="0" err="1"/>
              <a:t>Monopoli</a:t>
            </a:r>
            <a:r>
              <a:rPr lang="es-PE" dirty="0"/>
              <a:t> hasta 1834, superior en Leche hasta 1836, en Nápoles como Director del Seminario Interno hasta 1837, asistente y luego superior de </a:t>
            </a:r>
            <a:r>
              <a:rPr lang="es-PE" dirty="0" smtClean="0"/>
              <a:t>“Dei </a:t>
            </a:r>
            <a:r>
              <a:rPr lang="es-PE" dirty="0" err="1"/>
              <a:t>Vergini</a:t>
            </a:r>
            <a:r>
              <a:rPr lang="es-PE" dirty="0"/>
              <a:t>” hasta 1838, donde lo encuentra el destino.</a:t>
            </a:r>
          </a:p>
          <a:p>
            <a:r>
              <a:rPr lang="es-PE" b="1" dirty="0">
                <a:solidFill>
                  <a:srgbClr val="C00000"/>
                </a:solidFill>
              </a:rPr>
              <a:t>Y durante este tiempo ¿qué hizo? </a:t>
            </a:r>
            <a:r>
              <a:rPr lang="es-PE" dirty="0"/>
              <a:t>Hizo lo que cualquier misionero vicentino: Predicar misiones, acompañar espiritualmente a los fieles, ejercicios espirituales, promoción de las obras vicentinas. Participó en unas 50 misiones. Trabajó mucho dando ejercicios espirituales y en la atención a enfermos y pobres, fundando y dirigiendo asociaciones de caridad.</a:t>
            </a:r>
          </a:p>
          <a:p>
            <a:r>
              <a:rPr lang="es-PE" dirty="0" smtClean="0">
                <a:solidFill>
                  <a:srgbClr val="C00000"/>
                </a:solidFill>
                <a:effectLst>
                  <a:outerShdw blurRad="38100" dist="38100" dir="2700000" algn="tl">
                    <a:srgbClr val="000000">
                      <a:alpha val="43137"/>
                    </a:srgbClr>
                  </a:outerShdw>
                </a:effectLst>
              </a:rPr>
              <a:t>Fue </a:t>
            </a:r>
            <a:r>
              <a:rPr lang="es-PE" dirty="0">
                <a:solidFill>
                  <a:srgbClr val="C00000"/>
                </a:solidFill>
                <a:effectLst>
                  <a:outerShdw blurRad="38100" dist="38100" dir="2700000" algn="tl">
                    <a:srgbClr val="000000">
                      <a:alpha val="43137"/>
                    </a:srgbClr>
                  </a:outerShdw>
                </a:effectLst>
              </a:rPr>
              <a:t>viviendo y profundizando los principios de la espiritualidad vicentina, centrada en la figura de Cristo evangelizador de los pobres, la docilidad a la Divina Providencia, el cultivo de las virtudes del misionero: humildad, sencillez, mansedumbre, mortificación y celo apostólico. </a:t>
            </a:r>
          </a:p>
        </p:txBody>
      </p:sp>
      <p:pic>
        <p:nvPicPr>
          <p:cNvPr id="7170" name="Picture 2" descr="http://stvincentimages.cstcis.cti.depaul.edu:8181/Vincentian%20Persons/Ethiopia/De%20Jacobis,%20St.%20Justin/_w/820.%20J.de%20Jacobis,%20medallion%20obverse_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672" b="11971"/>
          <a:stretch/>
        </p:blipFill>
        <p:spPr bwMode="auto">
          <a:xfrm>
            <a:off x="8259183" y="365125"/>
            <a:ext cx="1330486" cy="11750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vincentimages.cstcis.cti.depaul.edu:8181/Vincentian%20Persons/Ethiopia/De%20Jacobis,%20St.%20Justin/_w/821.%20J.de%20Jacobis,%20medal%20reverse_jp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77" r="17266"/>
          <a:stretch/>
        </p:blipFill>
        <p:spPr bwMode="auto">
          <a:xfrm>
            <a:off x="10253652" y="342807"/>
            <a:ext cx="1274365" cy="119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6442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nja diagonal 3"/>
          <p:cNvSpPr/>
          <p:nvPr/>
        </p:nvSpPr>
        <p:spPr>
          <a:xfrm>
            <a:off x="0" y="0"/>
            <a:ext cx="12122331" cy="6858000"/>
          </a:xfrm>
          <a:prstGeom prst="diagStrip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a:solidFill>
                <a:schemeClr val="tx1"/>
              </a:solidFill>
            </a:endParaRPr>
          </a:p>
        </p:txBody>
      </p:sp>
      <p:sp>
        <p:nvSpPr>
          <p:cNvPr id="10244" name="Rectangle 4"/>
          <p:cNvSpPr>
            <a:spLocks noChangeArrowheads="1"/>
          </p:cNvSpPr>
          <p:nvPr/>
        </p:nvSpPr>
        <p:spPr bwMode="auto">
          <a:xfrm>
            <a:off x="6148251" y="993065"/>
            <a:ext cx="5381897"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lang="es-ES_tradnl" altLang="es-PE" sz="2200" b="1" dirty="0">
                <a:solidFill>
                  <a:schemeClr val="accent5">
                    <a:lumMod val="50000"/>
                  </a:schemeClr>
                </a:solidFill>
                <a:effectLst>
                  <a:outerShdw blurRad="38100" dist="38100" dir="2700000" algn="tl">
                    <a:srgbClr val="C0C0C0"/>
                  </a:outerShdw>
                </a:effectLst>
                <a:latin typeface="Tahoma" panose="020B0604030504040204" pitchFamily="34" charset="0"/>
              </a:rPr>
              <a:t>En 1838</a:t>
            </a:r>
            <a:r>
              <a:rPr lang="es-ES_tradnl" altLang="es-PE" sz="2200" b="1" dirty="0">
                <a:solidFill>
                  <a:srgbClr val="C00000"/>
                </a:solidFill>
                <a:effectLst>
                  <a:outerShdw blurRad="38100" dist="38100" dir="2700000" algn="tl">
                    <a:srgbClr val="C0C0C0"/>
                  </a:outerShdw>
                </a:effectLst>
                <a:latin typeface="Tahoma" panose="020B0604030504040204" pitchFamily="34" charset="0"/>
              </a:rPr>
              <a:t>, tras muchas insistencias del Cardenal Prefecto de la Sagrada Congregación de Propaganda Fide, aceptó marchar a la misión de Abisinia, confiada a la Congregación de la Misión. Su intensa vida apostólica está salpicada de complejas dificultades, entre ellas las delicadas relaciones con las autoridades del lugar y la Iglesia copto-ortodoxa, que evidenciaron los talentos y las capacidades organizativas del misionero. </a:t>
            </a:r>
            <a:endParaRPr lang="es-ES_tradnl" altLang="es-PE" sz="2200" b="1" dirty="0" smtClean="0">
              <a:solidFill>
                <a:srgbClr val="C00000"/>
              </a:solidFill>
              <a:effectLst>
                <a:outerShdw blurRad="38100" dist="38100" dir="2700000" algn="tl">
                  <a:srgbClr val="C0C0C0"/>
                </a:outerShdw>
              </a:effectLst>
              <a:latin typeface="Tahoma" panose="020B0604030504040204" pitchFamily="34" charset="0"/>
            </a:endParaRPr>
          </a:p>
          <a:p>
            <a:pPr>
              <a:defRPr/>
            </a:pPr>
            <a:r>
              <a:rPr lang="es-ES_tradnl" altLang="es-PE" sz="2200" b="1" dirty="0" smtClean="0">
                <a:solidFill>
                  <a:schemeClr val="accent5">
                    <a:lumMod val="50000"/>
                  </a:schemeClr>
                </a:solidFill>
                <a:effectLst>
                  <a:outerShdw blurRad="38100" dist="38100" dir="2700000" algn="tl">
                    <a:srgbClr val="C0C0C0"/>
                  </a:outerShdw>
                </a:effectLst>
                <a:latin typeface="Tahoma" panose="020B0604030504040204" pitchFamily="34" charset="0"/>
              </a:rPr>
              <a:t>En 1849, </a:t>
            </a:r>
            <a:r>
              <a:rPr lang="es-ES_tradnl" altLang="es-PE" sz="2200" b="1" dirty="0" smtClean="0">
                <a:solidFill>
                  <a:srgbClr val="C00000"/>
                </a:solidFill>
                <a:effectLst>
                  <a:outerShdw blurRad="38100" dist="38100" dir="2700000" algn="tl">
                    <a:srgbClr val="C0C0C0"/>
                  </a:outerShdw>
                </a:effectLst>
                <a:latin typeface="Tahoma" panose="020B0604030504040204" pitchFamily="34" charset="0"/>
              </a:rPr>
              <a:t>Justino </a:t>
            </a:r>
            <a:r>
              <a:rPr lang="es-ES_tradnl" altLang="es-PE" sz="2200" b="1" dirty="0">
                <a:solidFill>
                  <a:srgbClr val="C00000"/>
                </a:solidFill>
                <a:effectLst>
                  <a:outerShdw blurRad="38100" dist="38100" dir="2700000" algn="tl">
                    <a:srgbClr val="C0C0C0"/>
                  </a:outerShdw>
                </a:effectLst>
                <a:latin typeface="Tahoma" panose="020B0604030504040204" pitchFamily="34" charset="0"/>
              </a:rPr>
              <a:t>es consagrado obispo por Guillermo </a:t>
            </a:r>
            <a:r>
              <a:rPr lang="es-ES_tradnl" altLang="es-PE" sz="2200" b="1" dirty="0" err="1">
                <a:solidFill>
                  <a:srgbClr val="C00000"/>
                </a:solidFill>
                <a:effectLst>
                  <a:outerShdw blurRad="38100" dist="38100" dir="2700000" algn="tl">
                    <a:srgbClr val="C0C0C0"/>
                  </a:outerShdw>
                </a:effectLst>
                <a:latin typeface="Tahoma" panose="020B0604030504040204" pitchFamily="34" charset="0"/>
              </a:rPr>
              <a:t>Massaia</a:t>
            </a:r>
            <a:r>
              <a:rPr lang="es-ES_tradnl" altLang="es-PE" sz="2200" b="1" dirty="0">
                <a:solidFill>
                  <a:srgbClr val="C00000"/>
                </a:solidFill>
                <a:effectLst>
                  <a:outerShdw blurRad="38100" dist="38100" dir="2700000" algn="tl">
                    <a:srgbClr val="C0C0C0"/>
                  </a:outerShdw>
                </a:effectLst>
                <a:latin typeface="Tahoma" panose="020B0604030504040204" pitchFamily="34" charset="0"/>
              </a:rPr>
              <a:t>, (capuchino) </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4184" t="6358" r="4543" b="897"/>
          <a:stretch/>
        </p:blipFill>
        <p:spPr>
          <a:xfrm>
            <a:off x="391885" y="252549"/>
            <a:ext cx="5129349" cy="3683725"/>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66" y="3971925"/>
            <a:ext cx="4406536" cy="3036379"/>
          </a:xfrm>
          <a:prstGeom prst="rect">
            <a:avLst/>
          </a:prstGeom>
        </p:spPr>
      </p:pic>
    </p:spTree>
    <p:extLst>
      <p:ext uri="{BB962C8B-B14F-4D97-AF65-F5344CB8AC3E}">
        <p14:creationId xmlns:p14="http://schemas.microsoft.com/office/powerpoint/2010/main" val="5999333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9684" name="Rectangle 4"/>
          <p:cNvSpPr>
            <a:spLocks noChangeArrowheads="1"/>
          </p:cNvSpPr>
          <p:nvPr/>
        </p:nvSpPr>
        <p:spPr bwMode="auto">
          <a:xfrm>
            <a:off x="652917" y="802791"/>
            <a:ext cx="5390832" cy="58785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E" sz="2400" dirty="0">
                <a:solidFill>
                  <a:srgbClr val="002060"/>
                </a:solidFill>
                <a:effectLst>
                  <a:outerShdw blurRad="38100" dist="38100" dir="2700000" algn="tl">
                    <a:srgbClr val="000000">
                      <a:alpha val="43137"/>
                    </a:srgbClr>
                  </a:outerShdw>
                </a:effectLst>
                <a:latin typeface="Tahoma" panose="020B0604030504040204" pitchFamily="34" charset="0"/>
              </a:rPr>
              <a:t>En 1854, al negarse  abandonar </a:t>
            </a:r>
            <a:r>
              <a:rPr lang="es-ES_tradnl" altLang="es-PE" sz="2400" dirty="0" err="1">
                <a:solidFill>
                  <a:srgbClr val="002060"/>
                </a:solidFill>
                <a:effectLst>
                  <a:outerShdw blurRad="38100" dist="38100" dir="2700000" algn="tl">
                    <a:srgbClr val="000000">
                      <a:alpha val="43137"/>
                    </a:srgbClr>
                  </a:outerShdw>
                </a:effectLst>
                <a:latin typeface="Tahoma" panose="020B0604030504040204" pitchFamily="34" charset="0"/>
              </a:rPr>
              <a:t>Gondar</a:t>
            </a:r>
            <a:r>
              <a:rPr lang="es-ES_tradnl" altLang="es-PE" sz="2400" dirty="0">
                <a:solidFill>
                  <a:srgbClr val="002060"/>
                </a:solidFill>
                <a:effectLst>
                  <a:outerShdw blurRad="38100" dist="38100" dir="2700000" algn="tl">
                    <a:srgbClr val="000000">
                      <a:alpha val="43137"/>
                    </a:srgbClr>
                  </a:outerShdw>
                </a:effectLst>
                <a:latin typeface="Tahoma" panose="020B0604030504040204" pitchFamily="34" charset="0"/>
              </a:rPr>
              <a:t> y Abisinia, después de diversos acontecimientos fue encarcelado. Liberado y después expulsado de nuevo, evitó la captura refugiándose en las montañas de </a:t>
            </a:r>
            <a:r>
              <a:rPr lang="es-ES_tradnl" altLang="es-PE" sz="2400" dirty="0" err="1">
                <a:solidFill>
                  <a:srgbClr val="002060"/>
                </a:solidFill>
                <a:effectLst>
                  <a:outerShdw blurRad="38100" dist="38100" dir="2700000" algn="tl">
                    <a:srgbClr val="000000">
                      <a:alpha val="43137"/>
                    </a:srgbClr>
                  </a:outerShdw>
                </a:effectLst>
                <a:latin typeface="Tahoma" panose="020B0604030504040204" pitchFamily="34" charset="0"/>
              </a:rPr>
              <a:t>Semien</a:t>
            </a:r>
            <a:r>
              <a:rPr lang="es-ES_tradnl" altLang="es-PE" sz="2400" dirty="0">
                <a:solidFill>
                  <a:srgbClr val="002060"/>
                </a:solidFill>
                <a:effectLst>
                  <a:outerShdw blurRad="38100" dist="38100" dir="2700000" algn="tl">
                    <a:srgbClr val="000000">
                      <a:alpha val="43137"/>
                    </a:srgbClr>
                  </a:outerShdw>
                </a:effectLst>
                <a:latin typeface="Tahoma" panose="020B0604030504040204" pitchFamily="34" charset="0"/>
              </a:rPr>
              <a:t>. </a:t>
            </a:r>
          </a:p>
          <a:p>
            <a:pPr eaLnBrk="1" hangingPunct="1"/>
            <a:r>
              <a:rPr lang="es-ES_tradnl" altLang="es-PE" sz="2400" dirty="0" smtClean="0">
                <a:solidFill>
                  <a:srgbClr val="002060"/>
                </a:solidFill>
                <a:effectLst>
                  <a:outerShdw blurRad="38100" dist="38100" dir="2700000" algn="tl">
                    <a:srgbClr val="000000">
                      <a:alpha val="43137"/>
                    </a:srgbClr>
                  </a:outerShdw>
                </a:effectLst>
                <a:latin typeface="Tahoma" panose="020B0604030504040204" pitchFamily="34" charset="0"/>
              </a:rPr>
              <a:t>Estos </a:t>
            </a:r>
            <a:r>
              <a:rPr lang="es-ES_tradnl" altLang="es-PE" sz="2400" dirty="0">
                <a:solidFill>
                  <a:srgbClr val="002060"/>
                </a:solidFill>
                <a:effectLst>
                  <a:outerShdw blurRad="38100" dist="38100" dir="2700000" algn="tl">
                    <a:srgbClr val="000000">
                      <a:alpha val="43137"/>
                    </a:srgbClr>
                  </a:outerShdw>
                </a:effectLst>
                <a:latin typeface="Tahoma" panose="020B0604030504040204" pitchFamily="34" charset="0"/>
              </a:rPr>
              <a:t>hechos templaron el espíritu de Justino De </a:t>
            </a:r>
            <a:r>
              <a:rPr lang="es-ES_tradnl" altLang="es-PE" sz="2400" dirty="0" err="1">
                <a:solidFill>
                  <a:srgbClr val="002060"/>
                </a:solidFill>
                <a:effectLst>
                  <a:outerShdw blurRad="38100" dist="38100" dir="2700000" algn="tl">
                    <a:srgbClr val="000000">
                      <a:alpha val="43137"/>
                    </a:srgbClr>
                  </a:outerShdw>
                </a:effectLst>
                <a:latin typeface="Tahoma" panose="020B0604030504040204" pitchFamily="34" charset="0"/>
              </a:rPr>
              <a:t>Jacobis</a:t>
            </a:r>
            <a:r>
              <a:rPr lang="es-ES_tradnl" altLang="es-PE" sz="2400" dirty="0">
                <a:solidFill>
                  <a:srgbClr val="002060"/>
                </a:solidFill>
                <a:effectLst>
                  <a:outerShdw blurRad="38100" dist="38100" dir="2700000" algn="tl">
                    <a:srgbClr val="000000">
                      <a:alpha val="43137"/>
                    </a:srgbClr>
                  </a:outerShdw>
                </a:effectLst>
                <a:latin typeface="Tahoma" panose="020B0604030504040204" pitchFamily="34" charset="0"/>
              </a:rPr>
              <a:t>; la fama de sus virtudes y su heroico apostolado echaban raíces fecundas de una evangelización de la que todavía hoy se manifiestan las huellas de las líneas trazadas por él.</a:t>
            </a:r>
            <a:br>
              <a:rPr lang="es-ES_tradnl" altLang="es-PE" sz="2400" dirty="0">
                <a:solidFill>
                  <a:srgbClr val="002060"/>
                </a:solidFill>
                <a:effectLst>
                  <a:outerShdw blurRad="38100" dist="38100" dir="2700000" algn="tl">
                    <a:srgbClr val="000000">
                      <a:alpha val="43137"/>
                    </a:srgbClr>
                  </a:outerShdw>
                </a:effectLst>
                <a:latin typeface="Tahoma" panose="020B0604030504040204" pitchFamily="34" charset="0"/>
              </a:rPr>
            </a:br>
            <a:r>
              <a:rPr lang="es-ES_tradnl" altLang="es-PE" sz="2000" dirty="0">
                <a:solidFill>
                  <a:srgbClr val="002060"/>
                </a:solidFill>
                <a:effectLst>
                  <a:outerShdw blurRad="38100" dist="38100" dir="2700000" algn="tl">
                    <a:srgbClr val="000000">
                      <a:alpha val="43137"/>
                    </a:srgbClr>
                  </a:outerShdw>
                </a:effectLst>
                <a:latin typeface="Tahoma" panose="020B0604030504040204" pitchFamily="34" charset="0"/>
              </a:rPr>
              <a:t/>
            </a:r>
            <a:br>
              <a:rPr lang="es-ES_tradnl" altLang="es-PE" sz="2000" dirty="0">
                <a:solidFill>
                  <a:srgbClr val="002060"/>
                </a:solidFill>
                <a:effectLst>
                  <a:outerShdw blurRad="38100" dist="38100" dir="2700000" algn="tl">
                    <a:srgbClr val="000000">
                      <a:alpha val="43137"/>
                    </a:srgbClr>
                  </a:outerShdw>
                </a:effectLst>
                <a:latin typeface="Tahoma" panose="020B0604030504040204" pitchFamily="34" charset="0"/>
              </a:rPr>
            </a:br>
            <a:endParaRPr lang="es-ES_tradnl" altLang="es-PE" sz="2000" dirty="0">
              <a:solidFill>
                <a:srgbClr val="002060"/>
              </a:solidFill>
              <a:effectLst>
                <a:outerShdw blurRad="38100" dist="38100" dir="2700000" algn="tl">
                  <a:srgbClr val="000000">
                    <a:alpha val="43137"/>
                  </a:srgbClr>
                </a:outerShdw>
              </a:effectLst>
              <a:latin typeface="Tahoma" panose="020B060403050404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987" y="433459"/>
            <a:ext cx="5346700" cy="6096000"/>
          </a:xfrm>
          <a:prstGeom prst="rect">
            <a:avLst/>
          </a:prstGeom>
        </p:spPr>
      </p:pic>
    </p:spTree>
    <p:extLst>
      <p:ext uri="{BB962C8B-B14F-4D97-AF65-F5344CB8AC3E}">
        <p14:creationId xmlns:p14="http://schemas.microsoft.com/office/powerpoint/2010/main" val="8627467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99684"/>
                                        </p:tgtEl>
                                      </p:cBhvr>
                                    </p:animEffect>
                                    <p:animScale>
                                      <p:cBhvr>
                                        <p:cTn id="7" dur="250" autoRev="1" fill="hold"/>
                                        <p:tgtEl>
                                          <p:spTgt spid="19968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89315" y="774683"/>
            <a:ext cx="4392613" cy="5262979"/>
          </a:xfrm>
          <a:prstGeom prst="rect">
            <a:avLst/>
          </a:prstGeom>
          <a:ln>
            <a:solidFill>
              <a:srgbClr val="C00000"/>
            </a:solidFill>
          </a:ln>
        </p:spPr>
        <p:style>
          <a:lnRef idx="1">
            <a:schemeClr val="accent2"/>
          </a:lnRef>
          <a:fillRef idx="3">
            <a:schemeClr val="accent2"/>
          </a:fillRef>
          <a:effectRef idx="2">
            <a:schemeClr val="accent2"/>
          </a:effectRef>
          <a:fontRef idx="minor">
            <a:schemeClr val="lt1"/>
          </a:fontRef>
        </p:style>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PE" sz="2400" b="1" dirty="0">
                <a:solidFill>
                  <a:srgbClr val="C00000"/>
                </a:solidFill>
                <a:effectLst>
                  <a:outerShdw blurRad="38100" dist="38100" dir="2700000" algn="tl">
                    <a:srgbClr val="000000">
                      <a:alpha val="43137"/>
                    </a:srgbClr>
                  </a:outerShdw>
                </a:effectLst>
                <a:latin typeface="Tahoma" panose="020B0604030504040204" pitchFamily="34" charset="0"/>
              </a:rPr>
              <a:t>Murió en el Valle de </a:t>
            </a:r>
            <a:r>
              <a:rPr lang="es-ES_tradnl" altLang="es-PE" sz="2400" b="1" dirty="0" err="1">
                <a:solidFill>
                  <a:srgbClr val="C00000"/>
                </a:solidFill>
                <a:effectLst>
                  <a:outerShdw blurRad="38100" dist="38100" dir="2700000" algn="tl">
                    <a:srgbClr val="000000">
                      <a:alpha val="43137"/>
                    </a:srgbClr>
                  </a:outerShdw>
                </a:effectLst>
                <a:latin typeface="Tahoma" panose="020B0604030504040204" pitchFamily="34" charset="0"/>
              </a:rPr>
              <a:t>Aligadé</a:t>
            </a:r>
            <a:r>
              <a:rPr lang="es-ES_tradnl" altLang="es-PE" sz="2400" b="1" dirty="0">
                <a:solidFill>
                  <a:srgbClr val="C00000"/>
                </a:solidFill>
                <a:effectLst>
                  <a:outerShdw blurRad="38100" dist="38100" dir="2700000" algn="tl">
                    <a:srgbClr val="000000">
                      <a:alpha val="43137"/>
                    </a:srgbClr>
                  </a:outerShdw>
                </a:effectLst>
                <a:latin typeface="Tahoma" panose="020B0604030504040204" pitchFamily="34" charset="0"/>
              </a:rPr>
              <a:t> el 31 de julio de 1860. El 28 de julio de 1935 fue publicado el decreto sobre la heroicidad de sus virtudes, y el 25 de junio de 1939 Pío XII lo proclamó Beato.</a:t>
            </a:r>
            <a:br>
              <a:rPr lang="es-ES_tradnl" altLang="es-PE" sz="2400" b="1" dirty="0">
                <a:solidFill>
                  <a:srgbClr val="C00000"/>
                </a:solidFill>
                <a:effectLst>
                  <a:outerShdw blurRad="38100" dist="38100" dir="2700000" algn="tl">
                    <a:srgbClr val="000000">
                      <a:alpha val="43137"/>
                    </a:srgbClr>
                  </a:outerShdw>
                </a:effectLst>
                <a:latin typeface="Tahoma" panose="020B0604030504040204" pitchFamily="34" charset="0"/>
              </a:rPr>
            </a:br>
            <a:endParaRPr lang="es-ES_tradnl" altLang="es-PE" sz="2400" b="1" dirty="0">
              <a:solidFill>
                <a:srgbClr val="C00000"/>
              </a:solidFill>
              <a:effectLst>
                <a:outerShdw blurRad="38100" dist="38100" dir="2700000" algn="tl">
                  <a:srgbClr val="000000">
                    <a:alpha val="43137"/>
                  </a:srgbClr>
                </a:outerShdw>
              </a:effectLst>
              <a:latin typeface="Tahoma" panose="020B0604030504040204" pitchFamily="34" charset="0"/>
            </a:endParaRPr>
          </a:p>
          <a:p>
            <a:pPr eaLnBrk="1" hangingPunct="1"/>
            <a:r>
              <a:rPr lang="es-ES_tradnl" altLang="es-PE" sz="2400" b="1" dirty="0">
                <a:solidFill>
                  <a:srgbClr val="C00000"/>
                </a:solidFill>
                <a:effectLst>
                  <a:outerShdw blurRad="38100" dist="38100" dir="2700000" algn="tl">
                    <a:srgbClr val="000000">
                      <a:alpha val="43137"/>
                    </a:srgbClr>
                  </a:outerShdw>
                </a:effectLst>
                <a:latin typeface="Tahoma" panose="020B0604030504040204" pitchFamily="34" charset="0"/>
              </a:rPr>
              <a:t>El Papa Pablo VI, lo canonizó el 26 de octubre de 1975. Su fiesta se celebra el 30 de julio.</a:t>
            </a:r>
          </a:p>
          <a:p>
            <a:endParaRPr lang="es-ES_tradnl" altLang="es-PE" sz="2400" b="1" dirty="0">
              <a:solidFill>
                <a:srgbClr val="C00000"/>
              </a:solidFill>
              <a:effectLst>
                <a:outerShdw blurRad="38100" dist="38100" dir="2700000" algn="tl">
                  <a:srgbClr val="000000">
                    <a:alpha val="43137"/>
                  </a:srgbClr>
                </a:outerShdw>
              </a:effectLst>
              <a:latin typeface="Tahoma" panose="020B060403050404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435" y="-45653"/>
            <a:ext cx="6975566" cy="6903653"/>
          </a:xfrm>
          <a:prstGeom prst="rect">
            <a:avLst/>
          </a:prstGeom>
        </p:spPr>
      </p:pic>
    </p:spTree>
    <p:extLst>
      <p:ext uri="{BB962C8B-B14F-4D97-AF65-F5344CB8AC3E}">
        <p14:creationId xmlns:p14="http://schemas.microsoft.com/office/powerpoint/2010/main" val="32343961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800" decel="100000"/>
                                        <p:tgtEl>
                                          <p:spTgt spid="11268"/>
                                        </p:tgtEl>
                                      </p:cBhvr>
                                    </p:animEffect>
                                    <p:anim calcmode="lin" valueType="num">
                                      <p:cBhvr>
                                        <p:cTn id="8" dur="800" decel="100000" fill="hold"/>
                                        <p:tgtEl>
                                          <p:spTgt spid="11268"/>
                                        </p:tgtEl>
                                        <p:attrNameLst>
                                          <p:attrName>style.rotation</p:attrName>
                                        </p:attrNameLst>
                                      </p:cBhvr>
                                      <p:tavLst>
                                        <p:tav tm="0">
                                          <p:val>
                                            <p:fltVal val="-90"/>
                                          </p:val>
                                        </p:tav>
                                        <p:tav tm="100000">
                                          <p:val>
                                            <p:fltVal val="0"/>
                                          </p:val>
                                        </p:tav>
                                      </p:tavLst>
                                    </p:anim>
                                    <p:anim calcmode="lin" valueType="num">
                                      <p:cBhvr>
                                        <p:cTn id="9" dur="800" decel="100000" fill="hold"/>
                                        <p:tgtEl>
                                          <p:spTgt spid="11268"/>
                                        </p:tgtEl>
                                        <p:attrNameLst>
                                          <p:attrName>ppt_x</p:attrName>
                                        </p:attrNameLst>
                                      </p:cBhvr>
                                      <p:tavLst>
                                        <p:tav tm="0">
                                          <p:val>
                                            <p:strVal val="#ppt_x+0.4"/>
                                          </p:val>
                                        </p:tav>
                                        <p:tav tm="100000">
                                          <p:val>
                                            <p:strVal val="#ppt_x-0.05"/>
                                          </p:val>
                                        </p:tav>
                                      </p:tavLst>
                                    </p:anim>
                                    <p:anim calcmode="lin" valueType="num">
                                      <p:cBhvr>
                                        <p:cTn id="10" dur="800" decel="100000" fill="hold"/>
                                        <p:tgtEl>
                                          <p:spTgt spid="112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2_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914</TotalTime>
  <Words>2254</Words>
  <Application>Microsoft Office PowerPoint</Application>
  <PresentationFormat>Panorámica</PresentationFormat>
  <Paragraphs>69</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23</vt:i4>
      </vt:variant>
    </vt:vector>
  </HeadingPairs>
  <TitlesOfParts>
    <vt:vector size="35" baseType="lpstr">
      <vt:lpstr>Arial</vt:lpstr>
      <vt:lpstr>Arial Black</vt:lpstr>
      <vt:lpstr>Calibri</vt:lpstr>
      <vt:lpstr>Calibri Light</vt:lpstr>
      <vt:lpstr>Century Gothic</vt:lpstr>
      <vt:lpstr>Georgia</vt:lpstr>
      <vt:lpstr>Tahoma</vt:lpstr>
      <vt:lpstr>Wingdings 3</vt:lpstr>
      <vt:lpstr>Tema de Office</vt:lpstr>
      <vt:lpstr>Espiral</vt:lpstr>
      <vt:lpstr>1_Espiral</vt:lpstr>
      <vt:lpstr>2_Espiral</vt:lpstr>
      <vt:lpstr>Presentación de PowerPoint</vt:lpstr>
      <vt:lpstr>Presentación de PowerPoint</vt:lpstr>
      <vt:lpstr>Presentación de PowerPoint</vt:lpstr>
      <vt:lpstr>Presentación de PowerPoint</vt:lpstr>
      <vt:lpstr>Presentación de PowerPoint</vt:lpstr>
      <vt:lpstr>Preparación para la misión…</vt:lpstr>
      <vt:lpstr>Presentación de PowerPoint</vt:lpstr>
      <vt:lpstr>Presentación de PowerPoint</vt:lpstr>
      <vt:lpstr>Presentación de PowerPoint</vt:lpstr>
      <vt:lpstr>I. Etíope para los Etíopes, Eritreo para los Eritreos</vt:lpstr>
      <vt:lpstr>Presentación de PowerPoint</vt:lpstr>
      <vt:lpstr>Presentación de PowerPoint</vt:lpstr>
      <vt:lpstr>II. Formador del Clero</vt:lpstr>
      <vt:lpstr>Presentación de PowerPoint</vt:lpstr>
      <vt:lpstr>Relación con el clero ortodoxo</vt:lpstr>
      <vt:lpstr>Presentación de PowerPoint</vt:lpstr>
      <vt:lpstr>III. Totalmente Inculturado</vt:lpstr>
      <vt:lpstr>Presentación de PowerPoint</vt:lpstr>
      <vt:lpstr>IV. Profundamente Humano, Profundamente Santo</vt:lpstr>
      <vt:lpstr>Amistad</vt:lpstr>
      <vt:lpstr>Obras prácticas de caridad</vt:lpstr>
      <vt:lpstr>Devoción a María la Madre de Dios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JUSTINO DE JACOBIS</dc:title>
  <dc:creator>Chuno</dc:creator>
  <cp:lastModifiedBy>Chuno</cp:lastModifiedBy>
  <cp:revision>26</cp:revision>
  <dcterms:created xsi:type="dcterms:W3CDTF">2018-06-15T03:55:38Z</dcterms:created>
  <dcterms:modified xsi:type="dcterms:W3CDTF">2018-06-15T22:58:58Z</dcterms:modified>
</cp:coreProperties>
</file>