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B9A47A02-DD9C-4235-8015-6568B342C706}" type="datetimeFigureOut">
              <a:rPr lang="es-PE" smtClean="0"/>
              <a:t>03/09/2017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112083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9A47A02-DD9C-4235-8015-6568B342C706}" type="datetimeFigureOut">
              <a:rPr lang="es-PE" smtClean="0"/>
              <a:t>03/09/2017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240753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9A47A02-DD9C-4235-8015-6568B342C706}" type="datetimeFigureOut">
              <a:rPr lang="es-PE" smtClean="0"/>
              <a:t>03/09/2017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328097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9A47A02-DD9C-4235-8015-6568B342C706}" type="datetimeFigureOut">
              <a:rPr lang="es-PE" smtClean="0"/>
              <a:t>03/09/2017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76459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9A47A02-DD9C-4235-8015-6568B342C706}" type="datetimeFigureOut">
              <a:rPr lang="es-PE" smtClean="0"/>
              <a:t>03/09/2017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266060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B9A47A02-DD9C-4235-8015-6568B342C706}" type="datetimeFigureOut">
              <a:rPr lang="es-PE" smtClean="0"/>
              <a:t>03/09/2017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3524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B9A47A02-DD9C-4235-8015-6568B342C706}" type="datetimeFigureOut">
              <a:rPr lang="es-PE" smtClean="0"/>
              <a:t>03/09/2017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326484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B9A47A02-DD9C-4235-8015-6568B342C706}" type="datetimeFigureOut">
              <a:rPr lang="es-PE" smtClean="0"/>
              <a:t>03/09/2017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3078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A47A02-DD9C-4235-8015-6568B342C706}" type="datetimeFigureOut">
              <a:rPr lang="es-PE" smtClean="0"/>
              <a:t>03/09/2017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407424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9A47A02-DD9C-4235-8015-6568B342C706}" type="datetimeFigureOut">
              <a:rPr lang="es-PE" smtClean="0"/>
              <a:t>03/09/2017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102754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9A47A02-DD9C-4235-8015-6568B342C706}" type="datetimeFigureOut">
              <a:rPr lang="es-PE" smtClean="0"/>
              <a:t>03/09/2017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510F360-9CB4-4178-B1B2-C9BD97E5841A}" type="slidenum">
              <a:rPr lang="es-PE" smtClean="0"/>
              <a:t>‹Nº›</a:t>
            </a:fld>
            <a:endParaRPr lang="es-PE"/>
          </a:p>
        </p:txBody>
      </p:sp>
    </p:spTree>
    <p:extLst>
      <p:ext uri="{BB962C8B-B14F-4D97-AF65-F5344CB8AC3E}">
        <p14:creationId xmlns:p14="http://schemas.microsoft.com/office/powerpoint/2010/main" val="150199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47A02-DD9C-4235-8015-6568B342C706}" type="datetimeFigureOut">
              <a:rPr lang="es-PE" smtClean="0"/>
              <a:t>03/09/2017</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0F360-9CB4-4178-B1B2-C9BD97E5841A}" type="slidenum">
              <a:rPr lang="es-PE" smtClean="0"/>
              <a:t>‹Nº›</a:t>
            </a:fld>
            <a:endParaRPr lang="es-PE"/>
          </a:p>
        </p:txBody>
      </p:sp>
    </p:spTree>
    <p:extLst>
      <p:ext uri="{BB962C8B-B14F-4D97-AF65-F5344CB8AC3E}">
        <p14:creationId xmlns:p14="http://schemas.microsoft.com/office/powerpoint/2010/main" val="90932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468192"/>
            <a:ext cx="9144000" cy="2479653"/>
          </a:xfrm>
        </p:spPr>
        <p:txBody>
          <a:bodyPr>
            <a:normAutofit/>
          </a:bodyPr>
          <a:lstStyle/>
          <a:p>
            <a:r>
              <a:rPr lang="es-PE" sz="4000" b="1" dirty="0">
                <a:solidFill>
                  <a:srgbClr val="C00000"/>
                </a:solidFill>
                <a:effectLst>
                  <a:outerShdw blurRad="38100" dist="38100" dir="2700000" algn="tl">
                    <a:srgbClr val="000000">
                      <a:alpha val="43137"/>
                    </a:srgbClr>
                  </a:outerShdw>
                </a:effectLst>
              </a:rPr>
              <a:t>“FUI FORASTERO Y ME ACOGIERON…”</a:t>
            </a:r>
            <a:br>
              <a:rPr lang="es-PE" sz="4000" b="1" dirty="0">
                <a:solidFill>
                  <a:srgbClr val="C00000"/>
                </a:solidFill>
                <a:effectLst>
                  <a:outerShdw blurRad="38100" dist="38100" dir="2700000" algn="tl">
                    <a:srgbClr val="000000">
                      <a:alpha val="43137"/>
                    </a:srgbClr>
                  </a:outerShdw>
                </a:effectLst>
              </a:rPr>
            </a:br>
            <a:r>
              <a:rPr lang="es-PE" sz="4000" b="1" dirty="0">
                <a:solidFill>
                  <a:srgbClr val="C00000"/>
                </a:solidFill>
                <a:effectLst>
                  <a:outerShdw blurRad="38100" dist="38100" dir="2700000" algn="tl">
                    <a:srgbClr val="000000">
                      <a:alpha val="43137"/>
                    </a:srgbClr>
                  </a:outerShdw>
                </a:effectLst>
              </a:rPr>
              <a:t>PERSPECTIVAS BÍBLICAS </a:t>
            </a:r>
            <a:br>
              <a:rPr lang="es-PE" sz="4000" b="1" dirty="0">
                <a:solidFill>
                  <a:srgbClr val="C00000"/>
                </a:solidFill>
                <a:effectLst>
                  <a:outerShdw blurRad="38100" dist="38100" dir="2700000" algn="tl">
                    <a:srgbClr val="000000">
                      <a:alpha val="43137"/>
                    </a:srgbClr>
                  </a:outerShdw>
                </a:effectLst>
              </a:rPr>
            </a:br>
            <a:r>
              <a:rPr lang="es-PE" sz="4000" b="1" dirty="0">
                <a:solidFill>
                  <a:srgbClr val="C00000"/>
                </a:solidFill>
                <a:effectLst>
                  <a:outerShdw blurRad="38100" dist="38100" dir="2700000" algn="tl">
                    <a:srgbClr val="000000">
                      <a:alpha val="43137"/>
                    </a:srgbClr>
                  </a:outerShdw>
                </a:effectLst>
              </a:rPr>
              <a:t>A LA LUZ DEL AÑO JUBILAR DE LOS 400 AÑOS DEL CARISMA </a:t>
            </a:r>
            <a:r>
              <a:rPr lang="es-PE" sz="4000" b="1" dirty="0" smtClean="0">
                <a:solidFill>
                  <a:srgbClr val="C00000"/>
                </a:solidFill>
                <a:effectLst>
                  <a:outerShdw blurRad="38100" dist="38100" dir="2700000" algn="tl">
                    <a:srgbClr val="000000">
                      <a:alpha val="43137"/>
                    </a:srgbClr>
                  </a:outerShdw>
                </a:effectLst>
              </a:rPr>
              <a:t>VICENTINO</a:t>
            </a:r>
            <a:endParaRPr lang="es-PE" sz="4000" b="1" dirty="0">
              <a:solidFill>
                <a:srgbClr val="C0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524000" y="4481848"/>
            <a:ext cx="9144000" cy="775952"/>
          </a:xfrm>
        </p:spPr>
        <p:txBody>
          <a:bodyPr>
            <a:normAutofit/>
          </a:bodyPr>
          <a:lstStyle/>
          <a:p>
            <a:r>
              <a:rPr lang="es-PE" sz="3200" b="1" dirty="0" smtClean="0">
                <a:solidFill>
                  <a:srgbClr val="002060"/>
                </a:solidFill>
              </a:rPr>
              <a:t>P. Mario Yépez Barrientos, cm</a:t>
            </a:r>
            <a:endParaRPr lang="es-PE" sz="3200" b="1" dirty="0">
              <a:solidFill>
                <a:srgbClr val="002060"/>
              </a:solidFill>
            </a:endParaRPr>
          </a:p>
        </p:txBody>
      </p:sp>
    </p:spTree>
    <p:extLst>
      <p:ext uri="{BB962C8B-B14F-4D97-AF65-F5344CB8AC3E}">
        <p14:creationId xmlns:p14="http://schemas.microsoft.com/office/powerpoint/2010/main" val="96422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89430" y="592428"/>
            <a:ext cx="6168981" cy="5584535"/>
          </a:xfrm>
        </p:spPr>
        <p:txBody>
          <a:bodyPr/>
          <a:lstStyle/>
          <a:p>
            <a:pPr algn="just"/>
            <a:r>
              <a:rPr lang="es-PE" dirty="0">
                <a:solidFill>
                  <a:srgbClr val="C00000"/>
                </a:solidFill>
              </a:rPr>
              <a:t>La figura de Abraham no solo se encumbra al llamarlo el Padre de la fe o del pueblo de Israel, sino que se le reconoce también como un notable ejemplo de anfitrión generoso convenientemente presentado en el episodio conocido como la hospitalidad de Abraham para con los tres forasteros en el encinar de </a:t>
            </a:r>
            <a:r>
              <a:rPr lang="es-PE" dirty="0" err="1">
                <a:solidFill>
                  <a:srgbClr val="C00000"/>
                </a:solidFill>
              </a:rPr>
              <a:t>Mambré</a:t>
            </a:r>
            <a:r>
              <a:rPr lang="es-PE" dirty="0">
                <a:solidFill>
                  <a:srgbClr val="C00000"/>
                </a:solidFill>
              </a:rPr>
              <a:t> (</a:t>
            </a:r>
            <a:r>
              <a:rPr lang="es-PE" dirty="0" err="1">
                <a:solidFill>
                  <a:srgbClr val="C00000"/>
                </a:solidFill>
              </a:rPr>
              <a:t>Gn</a:t>
            </a:r>
            <a:r>
              <a:rPr lang="es-PE" dirty="0">
                <a:solidFill>
                  <a:srgbClr val="C00000"/>
                </a:solidFill>
              </a:rPr>
              <a:t> 18). El narrador nos anticipa lo que contará a continuación: “</a:t>
            </a:r>
            <a:r>
              <a:rPr lang="es-PE" i="1" dirty="0">
                <a:solidFill>
                  <a:srgbClr val="C00000"/>
                </a:solidFill>
              </a:rPr>
              <a:t>se apareció el Señor</a:t>
            </a:r>
            <a:r>
              <a:rPr lang="es-PE" dirty="0">
                <a:solidFill>
                  <a:srgbClr val="C00000"/>
                </a:solidFill>
              </a:rPr>
              <a:t>” a Abraham. Pero de pronto, son tres hombres los que se detienen en la entrada de su tienda. </a:t>
            </a:r>
          </a:p>
        </p:txBody>
      </p:sp>
      <p:pic>
        <p:nvPicPr>
          <p:cNvPr id="3074" name="Picture 2" descr="Resultado de imagen para abraham y los visit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365863"/>
            <a:ext cx="4762500" cy="611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6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13094" y="443752"/>
            <a:ext cx="4531659" cy="6037729"/>
          </a:xfrm>
        </p:spPr>
        <p:txBody>
          <a:bodyPr>
            <a:normAutofit lnSpcReduction="10000"/>
          </a:bodyPr>
          <a:lstStyle/>
          <a:p>
            <a:pPr algn="just"/>
            <a:r>
              <a:rPr lang="es-PE" dirty="0">
                <a:solidFill>
                  <a:srgbClr val="C00000"/>
                </a:solidFill>
              </a:rPr>
              <a:t>Así tenemos, pues, en primer lugar, la aparición del ángel del Señor cerca del terebinto de </a:t>
            </a:r>
            <a:r>
              <a:rPr lang="es-PE" dirty="0" err="1">
                <a:solidFill>
                  <a:srgbClr val="C00000"/>
                </a:solidFill>
              </a:rPr>
              <a:t>Ofrá</a:t>
            </a:r>
            <a:r>
              <a:rPr lang="es-PE" dirty="0">
                <a:solidFill>
                  <a:srgbClr val="C00000"/>
                </a:solidFill>
              </a:rPr>
              <a:t> en el entorno de la casa de </a:t>
            </a:r>
            <a:r>
              <a:rPr lang="es-PE" dirty="0" err="1">
                <a:solidFill>
                  <a:srgbClr val="C00000"/>
                </a:solidFill>
              </a:rPr>
              <a:t>Abiezer</a:t>
            </a:r>
            <a:r>
              <a:rPr lang="es-PE" dirty="0">
                <a:solidFill>
                  <a:srgbClr val="C00000"/>
                </a:solidFill>
              </a:rPr>
              <a:t>, para anunciar a Gedeón su misión de salvar a Israel del poder de </a:t>
            </a:r>
            <a:r>
              <a:rPr lang="es-PE" dirty="0" err="1">
                <a:solidFill>
                  <a:srgbClr val="C00000"/>
                </a:solidFill>
              </a:rPr>
              <a:t>Madián</a:t>
            </a:r>
            <a:r>
              <a:rPr lang="es-PE" dirty="0">
                <a:solidFill>
                  <a:srgbClr val="C00000"/>
                </a:solidFill>
              </a:rPr>
              <a:t> (Jue </a:t>
            </a:r>
            <a:r>
              <a:rPr lang="es-PE" dirty="0" smtClean="0">
                <a:solidFill>
                  <a:srgbClr val="C00000"/>
                </a:solidFill>
              </a:rPr>
              <a:t>6,11-12ª</a:t>
            </a:r>
            <a:r>
              <a:rPr lang="es-PE" dirty="0">
                <a:solidFill>
                  <a:srgbClr val="C00000"/>
                </a:solidFill>
              </a:rPr>
              <a:t>) </a:t>
            </a:r>
            <a:endParaRPr lang="es-PE" dirty="0" smtClean="0">
              <a:solidFill>
                <a:srgbClr val="C00000"/>
              </a:solidFill>
            </a:endParaRPr>
          </a:p>
          <a:p>
            <a:pPr algn="just"/>
            <a:r>
              <a:rPr lang="es-PE" dirty="0">
                <a:solidFill>
                  <a:srgbClr val="C00000"/>
                </a:solidFill>
              </a:rPr>
              <a:t>y en segundo lugar tenemos la aparición otra vez del ángel del Señor quien se apareció a la mujer de </a:t>
            </a:r>
            <a:r>
              <a:rPr lang="es-PE" dirty="0" err="1">
                <a:solidFill>
                  <a:srgbClr val="C00000"/>
                </a:solidFill>
              </a:rPr>
              <a:t>Manoj</a:t>
            </a:r>
            <a:r>
              <a:rPr lang="es-PE" dirty="0">
                <a:solidFill>
                  <a:srgbClr val="C00000"/>
                </a:solidFill>
              </a:rPr>
              <a:t> para anunciarle el nacimiento de su hijo Sansón (Jue 13,3). </a:t>
            </a:r>
          </a:p>
        </p:txBody>
      </p:sp>
      <p:pic>
        <p:nvPicPr>
          <p:cNvPr id="4098" name="Picture 2" descr="Resultado de imagen para gedeon y el an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9" y="806824"/>
            <a:ext cx="3281082" cy="53701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anuncio del nacimiento de sa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815" y="806824"/>
            <a:ext cx="3119536" cy="537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4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837" y="4018208"/>
            <a:ext cx="10515600" cy="2163651"/>
          </a:xfrm>
        </p:spPr>
        <p:txBody>
          <a:bodyPr/>
          <a:lstStyle/>
          <a:p>
            <a:pPr algn="just"/>
            <a:r>
              <a:rPr lang="es-PE" dirty="0">
                <a:solidFill>
                  <a:srgbClr val="C00000"/>
                </a:solidFill>
              </a:rPr>
              <a:t>Un segundo pasaje que nos habla de la aplicación de la ley de hospitalidad es el caso de </a:t>
            </a:r>
            <a:r>
              <a:rPr lang="es-PE" b="1" dirty="0">
                <a:solidFill>
                  <a:srgbClr val="C00000"/>
                </a:solidFill>
              </a:rPr>
              <a:t>Lot</a:t>
            </a:r>
            <a:r>
              <a:rPr lang="es-PE" dirty="0">
                <a:solidFill>
                  <a:srgbClr val="C00000"/>
                </a:solidFill>
              </a:rPr>
              <a:t>, sobrino de Abraham. Si Abraham abre las cortinas de su tienda en </a:t>
            </a:r>
            <a:r>
              <a:rPr lang="es-PE" dirty="0" err="1">
                <a:solidFill>
                  <a:srgbClr val="C00000"/>
                </a:solidFill>
              </a:rPr>
              <a:t>Mambré</a:t>
            </a:r>
            <a:r>
              <a:rPr lang="es-PE" dirty="0">
                <a:solidFill>
                  <a:srgbClr val="C00000"/>
                </a:solidFill>
              </a:rPr>
              <a:t> a los visitantes, Lot sentado a la entrada de la ciudad, les abre las puertas de su casa en la gran ciudad de Sodoma (</a:t>
            </a:r>
            <a:r>
              <a:rPr lang="es-PE" dirty="0" err="1">
                <a:solidFill>
                  <a:srgbClr val="C00000"/>
                </a:solidFill>
              </a:rPr>
              <a:t>Gn</a:t>
            </a:r>
            <a:r>
              <a:rPr lang="es-PE" dirty="0">
                <a:solidFill>
                  <a:srgbClr val="C00000"/>
                </a:solidFill>
              </a:rPr>
              <a:t> 19,1ss). </a:t>
            </a:r>
          </a:p>
        </p:txBody>
      </p:sp>
      <p:pic>
        <p:nvPicPr>
          <p:cNvPr id="5122" name="Picture 2" descr="Resultado de imagen para lot y los visitantes de sod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45" y="305676"/>
            <a:ext cx="9401578" cy="355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4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9740" y="631065"/>
            <a:ext cx="5087156" cy="5545898"/>
          </a:xfrm>
        </p:spPr>
        <p:txBody>
          <a:bodyPr>
            <a:normAutofit fontScale="92500" lnSpcReduction="10000"/>
          </a:bodyPr>
          <a:lstStyle/>
          <a:p>
            <a:pPr algn="just"/>
            <a:r>
              <a:rPr lang="es-PE" dirty="0">
                <a:solidFill>
                  <a:srgbClr val="C00000"/>
                </a:solidFill>
              </a:rPr>
              <a:t>Los espías israelitas son enviados para explorar la región y en especial la ciudad de Jericó y para pasar desapercibidos llegan a la casa de una prostituta llamada </a:t>
            </a:r>
            <a:r>
              <a:rPr lang="es-PE" dirty="0" err="1">
                <a:solidFill>
                  <a:srgbClr val="C00000"/>
                </a:solidFill>
              </a:rPr>
              <a:t>Rahab</a:t>
            </a:r>
            <a:r>
              <a:rPr lang="es-PE" dirty="0">
                <a:solidFill>
                  <a:srgbClr val="C00000"/>
                </a:solidFill>
              </a:rPr>
              <a:t> siendo hospedados por ella. Ante el miedo que generaba la presencia de Israel en las cercanías de Jericó y avisados de la presencia de tales espías, los habitantes de Jericó emprenden una búsqueda para dar con ellos. </a:t>
            </a:r>
            <a:r>
              <a:rPr lang="es-PE" dirty="0" err="1">
                <a:solidFill>
                  <a:srgbClr val="C00000"/>
                </a:solidFill>
              </a:rPr>
              <a:t>Rahab</a:t>
            </a:r>
            <a:r>
              <a:rPr lang="es-PE" dirty="0">
                <a:solidFill>
                  <a:srgbClr val="C00000"/>
                </a:solidFill>
              </a:rPr>
              <a:t> los esconde y ante la insistencia de sus captores niega que se hallasen en su casa y más bien les anima a perseguirlos pues ya se habían marchado.</a:t>
            </a:r>
          </a:p>
        </p:txBody>
      </p:sp>
      <p:pic>
        <p:nvPicPr>
          <p:cNvPr id="6146" name="Picture 2" descr="Resultado de imagen para rahab y los esp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2" y="949045"/>
            <a:ext cx="5650561" cy="491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1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5" y="708338"/>
            <a:ext cx="6310648" cy="2343956"/>
          </a:xfrm>
        </p:spPr>
        <p:txBody>
          <a:bodyPr/>
          <a:lstStyle/>
          <a:p>
            <a:pPr algn="just"/>
            <a:r>
              <a:rPr lang="es-PE" dirty="0">
                <a:solidFill>
                  <a:srgbClr val="C00000"/>
                </a:solidFill>
              </a:rPr>
              <a:t>Pero Elías, el huésped, le pedirá que confié sin temor de que lo poco de harina y de aceite persistirá para ella, su hijo y él mismo como provisión por un buen tiempo (1Re 17,7s). </a:t>
            </a:r>
          </a:p>
        </p:txBody>
      </p:sp>
      <p:pic>
        <p:nvPicPr>
          <p:cNvPr id="7170" name="Picture 2" descr="Resultado de imagen para elias y la vi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13" y="372717"/>
            <a:ext cx="4749039" cy="32816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eliseo yla sunami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713" y="3840352"/>
            <a:ext cx="4749039" cy="280514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2125" y="3518381"/>
            <a:ext cx="6220495" cy="2893100"/>
          </a:xfrm>
          <a:prstGeom prst="rect">
            <a:avLst/>
          </a:prstGeom>
          <a:noFill/>
        </p:spPr>
        <p:txBody>
          <a:bodyPr wrap="square" rtlCol="0">
            <a:spAutoFit/>
          </a:bodyPr>
          <a:lstStyle/>
          <a:p>
            <a:pPr algn="just"/>
            <a:r>
              <a:rPr lang="es-PE" sz="2600" dirty="0">
                <a:solidFill>
                  <a:srgbClr val="C00000"/>
                </a:solidFill>
              </a:rPr>
              <a:t>Por su parte, Eliseo, sucesor de Elías, tiene un pasaje similar (2Re 4,8-37). Eliseo atravesaba </a:t>
            </a:r>
            <a:r>
              <a:rPr lang="es-PE" sz="2600" dirty="0" err="1">
                <a:solidFill>
                  <a:srgbClr val="C00000"/>
                </a:solidFill>
              </a:rPr>
              <a:t>Sunam</a:t>
            </a:r>
            <a:r>
              <a:rPr lang="es-PE" sz="2600" dirty="0">
                <a:solidFill>
                  <a:srgbClr val="C00000"/>
                </a:solidFill>
              </a:rPr>
              <a:t> y una mujer rica le sale al encuentro y le insiste en que reciba su atención. Cumple con toda la atención y con su esposo le instan al profeta a quedarse en una sala preparada cuando se dé la ocasión. </a:t>
            </a:r>
          </a:p>
        </p:txBody>
      </p:sp>
    </p:spTree>
    <p:extLst>
      <p:ext uri="{BB962C8B-B14F-4D97-AF65-F5344CB8AC3E}">
        <p14:creationId xmlns:p14="http://schemas.microsoft.com/office/powerpoint/2010/main" val="213394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00035" y="270116"/>
            <a:ext cx="6825802" cy="6246594"/>
          </a:xfrm>
        </p:spPr>
        <p:txBody>
          <a:bodyPr>
            <a:normAutofit lnSpcReduction="10000"/>
          </a:bodyPr>
          <a:lstStyle/>
          <a:p>
            <a:pPr algn="just"/>
            <a:r>
              <a:rPr lang="es-PE" dirty="0">
                <a:solidFill>
                  <a:srgbClr val="C00000"/>
                </a:solidFill>
              </a:rPr>
              <a:t>Otro grupo de narraciones relacionados con la hospitalidad la encontramos con los viajeros que llegan alrededor de </a:t>
            </a:r>
            <a:r>
              <a:rPr lang="es-PE" b="1" dirty="0">
                <a:solidFill>
                  <a:srgbClr val="C00000"/>
                </a:solidFill>
              </a:rPr>
              <a:t>los pozos de los pueblos.</a:t>
            </a:r>
            <a:r>
              <a:rPr lang="es-PE" dirty="0">
                <a:solidFill>
                  <a:srgbClr val="C00000"/>
                </a:solidFill>
              </a:rPr>
              <a:t> Estos lugares son puntos de encuentro obligado no solo de los forasteros que llegan para saciar de su sed y asearse convenientemente sino también de las mujeres donde se concentran para abrevar a los rebaños, lavar sus enseres y las ropas, recolectar el agua necesaria para preparar los alimentos y demás requerimientos para la atención de la casa, así como también se convierte en un espacio de comunicación entre ellas. Si hay algo que une a estas narraciones también es la posibilidad de encontrar allí a una futura esposa dándose así el necesario cortejo</a:t>
            </a:r>
          </a:p>
        </p:txBody>
      </p:sp>
      <p:pic>
        <p:nvPicPr>
          <p:cNvPr id="8194" name="Picture 2" descr="Resultado de imagen para el mayordomo de abraham y rebe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5" y="270115"/>
            <a:ext cx="4520482" cy="31110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noticiasjovenes.com/im/mad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24" y="3517420"/>
            <a:ext cx="4520483"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6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154" y="631065"/>
            <a:ext cx="6310649" cy="5666706"/>
          </a:xfrm>
        </p:spPr>
        <p:txBody>
          <a:bodyPr>
            <a:noAutofit/>
          </a:bodyPr>
          <a:lstStyle/>
          <a:p>
            <a:pPr algn="just"/>
            <a:r>
              <a:rPr lang="es-PE" sz="3000" dirty="0">
                <a:solidFill>
                  <a:srgbClr val="C00000"/>
                </a:solidFill>
              </a:rPr>
              <a:t>Esta terrible experiencia plasmará lo contrario de la hospitalidad contra el extranjero, </a:t>
            </a:r>
            <a:r>
              <a:rPr lang="es-PE" sz="3000" b="1" dirty="0">
                <a:solidFill>
                  <a:srgbClr val="C00000"/>
                </a:solidFill>
              </a:rPr>
              <a:t>la opresión y esclavitud</a:t>
            </a:r>
            <a:r>
              <a:rPr lang="es-PE" sz="3000" dirty="0">
                <a:solidFill>
                  <a:srgbClr val="C00000"/>
                </a:solidFill>
              </a:rPr>
              <a:t>. Dios tomará partido por Israel y se empezará a tejer una historia de lucha entre dos poderes, el del Dios de los patriarcas y el del faraón, el primero que les ofrecerá libertad si saben confiar y llegar hasta el Sinaí donde sellarán su alianza, y el segundo que les conminará a vivir en sus tierras solo para servirles con humillaciones y explotación laboral. </a:t>
            </a:r>
          </a:p>
        </p:txBody>
      </p:sp>
      <p:pic>
        <p:nvPicPr>
          <p:cNvPr id="9218" name="Picture 2" descr="Resultado de imagen para esclavitud de egip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288" y="394839"/>
            <a:ext cx="4712639" cy="31983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moisés sacó a israel de egip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88" y="3760631"/>
            <a:ext cx="4712639" cy="285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5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03808" y="321971"/>
            <a:ext cx="4237149" cy="2826233"/>
          </a:xfrm>
        </p:spPr>
        <p:txBody>
          <a:bodyPr>
            <a:normAutofit fontScale="85000" lnSpcReduction="20000"/>
          </a:bodyPr>
          <a:lstStyle/>
          <a:p>
            <a:pPr algn="just"/>
            <a:r>
              <a:rPr lang="es-PE" dirty="0">
                <a:solidFill>
                  <a:srgbClr val="C00000"/>
                </a:solidFill>
              </a:rPr>
              <a:t>Por tanto, un grupo muy importante que habría aportado estas tradiciones galileas y cercanas a Jerusalén corresponderían a los dueños de las casas que abrieron sus puertas a Jesús y a sus discípulos, y guardaron celosamente su predicación y sus portentos.</a:t>
            </a:r>
          </a:p>
          <a:p>
            <a:endParaRPr lang="es-PE" dirty="0"/>
          </a:p>
        </p:txBody>
      </p:sp>
      <p:pic>
        <p:nvPicPr>
          <p:cNvPr id="10242" name="Picture 2" descr="Resultado de imagen para suegra de pe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4" y="152436"/>
            <a:ext cx="2484594" cy="299576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jesus en casa de le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020" y="188874"/>
            <a:ext cx="4128752" cy="292289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jesus en casa de le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44" y="3334270"/>
            <a:ext cx="10405056" cy="31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9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34883" y="335813"/>
            <a:ext cx="6452317" cy="3099016"/>
          </a:xfrm>
        </p:spPr>
        <p:txBody>
          <a:bodyPr>
            <a:normAutofit fontScale="92500"/>
          </a:bodyPr>
          <a:lstStyle/>
          <a:p>
            <a:pPr algn="just"/>
            <a:r>
              <a:rPr lang="es-PE" dirty="0">
                <a:solidFill>
                  <a:srgbClr val="C00000"/>
                </a:solidFill>
              </a:rPr>
              <a:t>La hospitalidad se describe ávidamente en la persona de Marta atareada en los quehaceres de la casa, y aunque la petición de Marta no es ajena a algo propio de la hospitalidad, sirve para escuchar la enseñanza del huésped: “una sola cosa es necesaria: María ha elegido la mejor parte y no se le quitará” (</a:t>
            </a:r>
            <a:r>
              <a:rPr lang="es-PE" dirty="0" err="1">
                <a:solidFill>
                  <a:srgbClr val="C00000"/>
                </a:solidFill>
              </a:rPr>
              <a:t>Lc</a:t>
            </a:r>
            <a:r>
              <a:rPr lang="es-PE" dirty="0">
                <a:solidFill>
                  <a:srgbClr val="C00000"/>
                </a:solidFill>
              </a:rPr>
              <a:t> 10,42).</a:t>
            </a:r>
          </a:p>
        </p:txBody>
      </p:sp>
      <p:pic>
        <p:nvPicPr>
          <p:cNvPr id="11266" name="Picture 2" descr="Resultado de imagen para marta y 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6" y="335813"/>
            <a:ext cx="4558092" cy="29998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jesus y zaqu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06" y="3434829"/>
            <a:ext cx="4558092" cy="308188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602308" y="3329164"/>
            <a:ext cx="6117465" cy="3293209"/>
          </a:xfrm>
          <a:prstGeom prst="rect">
            <a:avLst/>
          </a:prstGeom>
          <a:noFill/>
        </p:spPr>
        <p:txBody>
          <a:bodyPr wrap="square" rtlCol="0">
            <a:spAutoFit/>
          </a:bodyPr>
          <a:lstStyle/>
          <a:p>
            <a:pPr algn="just"/>
            <a:r>
              <a:rPr lang="es-PE" sz="2600" dirty="0">
                <a:solidFill>
                  <a:srgbClr val="C00000"/>
                </a:solidFill>
              </a:rPr>
              <a:t>Otro de los relatos muy comentados es la </a:t>
            </a:r>
            <a:r>
              <a:rPr lang="es-PE" sz="2600" b="1" dirty="0">
                <a:solidFill>
                  <a:srgbClr val="C00000"/>
                </a:solidFill>
              </a:rPr>
              <a:t>hospitalidad de Zaqueo</a:t>
            </a:r>
            <a:r>
              <a:rPr lang="es-PE" sz="2600" dirty="0">
                <a:solidFill>
                  <a:srgbClr val="C00000"/>
                </a:solidFill>
              </a:rPr>
              <a:t> (</a:t>
            </a:r>
            <a:r>
              <a:rPr lang="es-PE" sz="2600" dirty="0" err="1">
                <a:solidFill>
                  <a:srgbClr val="C00000"/>
                </a:solidFill>
              </a:rPr>
              <a:t>Lc</a:t>
            </a:r>
            <a:r>
              <a:rPr lang="es-PE" sz="2600" dirty="0">
                <a:solidFill>
                  <a:srgbClr val="C00000"/>
                </a:solidFill>
              </a:rPr>
              <a:t> 19). El caso es distinto a los demás, porque esta vez es el mismo Jesús quien indica a Zaqueo que va a quedarse en su casa. Pero el pequeño anfitrión no escatima ningún detalle en la atención al huésped, resaltándose su alegría (</a:t>
            </a:r>
            <a:r>
              <a:rPr lang="es-PE" sz="2600" dirty="0" err="1">
                <a:solidFill>
                  <a:srgbClr val="C00000"/>
                </a:solidFill>
              </a:rPr>
              <a:t>Lc</a:t>
            </a:r>
            <a:r>
              <a:rPr lang="es-PE" sz="2600" dirty="0">
                <a:solidFill>
                  <a:srgbClr val="C00000"/>
                </a:solidFill>
              </a:rPr>
              <a:t> 19,6). </a:t>
            </a:r>
          </a:p>
        </p:txBody>
      </p:sp>
    </p:spTree>
    <p:extLst>
      <p:ext uri="{BB962C8B-B14F-4D97-AF65-F5344CB8AC3E}">
        <p14:creationId xmlns:p14="http://schemas.microsoft.com/office/powerpoint/2010/main" val="2760351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003" y="321972"/>
            <a:ext cx="5975797" cy="3142445"/>
          </a:xfrm>
        </p:spPr>
        <p:txBody>
          <a:bodyPr>
            <a:normAutofit fontScale="92500"/>
          </a:bodyPr>
          <a:lstStyle/>
          <a:p>
            <a:pPr algn="just"/>
            <a:r>
              <a:rPr lang="es-PE" dirty="0">
                <a:solidFill>
                  <a:srgbClr val="C00000"/>
                </a:solidFill>
              </a:rPr>
              <a:t>A lo dicho acerca de las casas de los “temerosos de Dios” podemos sumar a los grandes colaboradores de la misión de Pablo que le ofrecieron su hospitalidad más generosa como Prisca y </a:t>
            </a:r>
            <a:r>
              <a:rPr lang="es-PE" dirty="0" err="1">
                <a:solidFill>
                  <a:srgbClr val="C00000"/>
                </a:solidFill>
              </a:rPr>
              <a:t>Áquila</a:t>
            </a:r>
            <a:r>
              <a:rPr lang="es-PE" dirty="0">
                <a:solidFill>
                  <a:srgbClr val="C00000"/>
                </a:solidFill>
              </a:rPr>
              <a:t> en Corinto (</a:t>
            </a:r>
            <a:r>
              <a:rPr lang="es-PE" dirty="0" err="1">
                <a:solidFill>
                  <a:srgbClr val="C00000"/>
                </a:solidFill>
              </a:rPr>
              <a:t>Hch</a:t>
            </a:r>
            <a:r>
              <a:rPr lang="es-PE" dirty="0">
                <a:solidFill>
                  <a:srgbClr val="C00000"/>
                </a:solidFill>
              </a:rPr>
              <a:t> 18,1ss), aunque Pablo aquí optó por trabajar con ellos y ganar su sustento </a:t>
            </a:r>
            <a:r>
              <a:rPr lang="es-PE" dirty="0" smtClean="0">
                <a:solidFill>
                  <a:srgbClr val="C00000"/>
                </a:solidFill>
              </a:rPr>
              <a:t>propio.</a:t>
            </a:r>
            <a:endParaRPr lang="es-PE" dirty="0">
              <a:solidFill>
                <a:srgbClr val="C00000"/>
              </a:solidFill>
            </a:endParaRPr>
          </a:p>
        </p:txBody>
      </p:sp>
      <p:pic>
        <p:nvPicPr>
          <p:cNvPr id="12290" name="Picture 2" descr="Resultado de imagen para prisca y aquila con pab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075" y="161946"/>
            <a:ext cx="5219884" cy="313504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pablo escribe a filem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074" y="3464417"/>
            <a:ext cx="5219884" cy="308014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56823" y="3757995"/>
            <a:ext cx="5743977" cy="2492990"/>
          </a:xfrm>
          <a:prstGeom prst="rect">
            <a:avLst/>
          </a:prstGeom>
          <a:noFill/>
        </p:spPr>
        <p:txBody>
          <a:bodyPr wrap="square" rtlCol="0">
            <a:spAutoFit/>
          </a:bodyPr>
          <a:lstStyle/>
          <a:p>
            <a:pPr algn="just"/>
            <a:r>
              <a:rPr lang="es-PE" sz="2600" dirty="0" smtClean="0">
                <a:solidFill>
                  <a:srgbClr val="C00000"/>
                </a:solidFill>
              </a:rPr>
              <a:t>Con </a:t>
            </a:r>
            <a:r>
              <a:rPr lang="es-PE" sz="2600" dirty="0">
                <a:solidFill>
                  <a:srgbClr val="C00000"/>
                </a:solidFill>
              </a:rPr>
              <a:t>una retórica extraordinaria y su capacidad de persuasión ordena a Filemón que acepte nuevamente en su casa a su esclavo Onésimo que se había escapado, quizá por alguna imprudencia en su servicio. </a:t>
            </a:r>
          </a:p>
        </p:txBody>
      </p:sp>
    </p:spTree>
    <p:extLst>
      <p:ext uri="{BB962C8B-B14F-4D97-AF65-F5344CB8AC3E}">
        <p14:creationId xmlns:p14="http://schemas.microsoft.com/office/powerpoint/2010/main" val="4237830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60641" y="669701"/>
            <a:ext cx="6117465" cy="5507262"/>
          </a:xfrm>
        </p:spPr>
        <p:txBody>
          <a:bodyPr>
            <a:normAutofit/>
          </a:bodyPr>
          <a:lstStyle/>
          <a:p>
            <a:pPr algn="just"/>
            <a:r>
              <a:rPr lang="es-PE" sz="3000" dirty="0">
                <a:solidFill>
                  <a:srgbClr val="C00000"/>
                </a:solidFill>
              </a:rPr>
              <a:t>La consigna de este año jubilar es meditar esta frase </a:t>
            </a:r>
            <a:r>
              <a:rPr lang="es-PE" sz="3000" b="1" dirty="0">
                <a:solidFill>
                  <a:srgbClr val="C00000"/>
                </a:solidFill>
              </a:rPr>
              <a:t>“fui forastero y me acogieron”</a:t>
            </a:r>
            <a:r>
              <a:rPr lang="es-PE" sz="3000" dirty="0">
                <a:solidFill>
                  <a:srgbClr val="C00000"/>
                </a:solidFill>
              </a:rPr>
              <a:t> que se encuentra en una </a:t>
            </a:r>
            <a:r>
              <a:rPr lang="es-PE" sz="3000" dirty="0" err="1">
                <a:solidFill>
                  <a:srgbClr val="C00000"/>
                </a:solidFill>
              </a:rPr>
              <a:t>perícopa</a:t>
            </a:r>
            <a:r>
              <a:rPr lang="es-PE" sz="3000" dirty="0">
                <a:solidFill>
                  <a:srgbClr val="C00000"/>
                </a:solidFill>
              </a:rPr>
              <a:t> del evangelio de Mateo (25,35) muchas veces leída y escuchada por todos los presentes, y de seguro tantas veces meditada por San Vicente, y que la Iglesia, en su meditación posterior, la propuso como una de las obras de misericordia corporales que todo cristiano está llamado a poner en práctica</a:t>
            </a:r>
          </a:p>
        </p:txBody>
      </p:sp>
      <p:pic>
        <p:nvPicPr>
          <p:cNvPr id="1028" name="Picture 4" descr="Resultado de imagen para san vicente y el mendi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6" y="669701"/>
            <a:ext cx="4533363" cy="550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8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7232" y="429420"/>
            <a:ext cx="3769290" cy="3009239"/>
          </a:xfrm>
        </p:spPr>
        <p:txBody>
          <a:bodyPr>
            <a:normAutofit fontScale="92500" lnSpcReduction="20000"/>
          </a:bodyPr>
          <a:lstStyle/>
          <a:p>
            <a:pPr algn="just"/>
            <a:r>
              <a:rPr lang="es-PE" dirty="0">
                <a:solidFill>
                  <a:srgbClr val="C00000"/>
                </a:solidFill>
              </a:rPr>
              <a:t>Ser extranjero en otra tierra no es fácil, es sin duda, un acto de fe, es confiar que puede irnos bien sabiendo también que se abre la posibilidad de que nos pueda ir mal. Pero se insiste y se lucha porque se logre salir adelante</a:t>
            </a:r>
          </a:p>
        </p:txBody>
      </p:sp>
      <p:pic>
        <p:nvPicPr>
          <p:cNvPr id="13314" name="Picture 2" descr="Resultado de imagen para dar hospedaje al pereg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7" y="429419"/>
            <a:ext cx="3533775" cy="291908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migra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57" y="3644721"/>
            <a:ext cx="5717191" cy="30568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sultado de imagen para migran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353" y="3644721"/>
            <a:ext cx="5324967" cy="303369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esultado de imagen para migrantes de la sierra del pe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522" y="429419"/>
            <a:ext cx="3977797" cy="29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2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1972" y="334850"/>
            <a:ext cx="11475076" cy="3670480"/>
          </a:xfrm>
        </p:spPr>
        <p:txBody>
          <a:bodyPr>
            <a:normAutofit/>
          </a:bodyPr>
          <a:lstStyle/>
          <a:p>
            <a:pPr algn="just"/>
            <a:r>
              <a:rPr lang="es-PE" dirty="0">
                <a:solidFill>
                  <a:srgbClr val="FF0000"/>
                </a:solidFill>
              </a:rPr>
              <a:t>“En cambio, cuando el inmigrante adquiere una conciencia de pertenencia al grupo, las diferencias culturales se atenúan – sin llegar a perderse -, y se acercan los “mundos” de origen y de destino suavemente, sin traumas. Muchas aparentes incompatibilidades culturales tienen su raíz en diferencias sociales, y en cuanto estas distancias se acortan, la diversidad cultural renace no solo como aceptable y oportuna, sino como enriquecedora y modificadora, en parte, tanto de la cultura de origen como de la de destino” (p. 98, </a:t>
            </a:r>
            <a:r>
              <a:rPr lang="es-PE" dirty="0" err="1">
                <a:solidFill>
                  <a:srgbClr val="FF0000"/>
                </a:solidFill>
              </a:rPr>
              <a:t>Gortázar</a:t>
            </a:r>
            <a:r>
              <a:rPr lang="es-PE" dirty="0">
                <a:solidFill>
                  <a:srgbClr val="FF0000"/>
                </a:solidFill>
              </a:rPr>
              <a:t> Cristina, “</a:t>
            </a:r>
            <a:r>
              <a:rPr lang="es-PE" i="1" dirty="0">
                <a:solidFill>
                  <a:srgbClr val="FF0000"/>
                </a:solidFill>
              </a:rPr>
              <a:t>Hacia la normalización de la inmigración en la sociedad diversa</a:t>
            </a:r>
            <a:r>
              <a:rPr lang="es-PE" dirty="0">
                <a:solidFill>
                  <a:srgbClr val="FF0000"/>
                </a:solidFill>
              </a:rPr>
              <a:t>”, Sal </a:t>
            </a:r>
            <a:r>
              <a:rPr lang="es-PE" dirty="0" err="1">
                <a:solidFill>
                  <a:srgbClr val="FF0000"/>
                </a:solidFill>
              </a:rPr>
              <a:t>terrae</a:t>
            </a:r>
            <a:r>
              <a:rPr lang="es-PE" dirty="0">
                <a:solidFill>
                  <a:srgbClr val="FF0000"/>
                </a:solidFill>
              </a:rPr>
              <a:t>, febrero 2009).</a:t>
            </a:r>
          </a:p>
          <a:p>
            <a:pPr marL="0" indent="0" algn="just">
              <a:buNone/>
            </a:pPr>
            <a:endParaRPr lang="es-PE" dirty="0">
              <a:solidFill>
                <a:srgbClr val="FF0000"/>
              </a:solidFill>
            </a:endParaRPr>
          </a:p>
          <a:p>
            <a:pPr marL="0" indent="0">
              <a:buNone/>
            </a:pPr>
            <a:endParaRPr lang="es-PE" dirty="0"/>
          </a:p>
        </p:txBody>
      </p:sp>
      <p:pic>
        <p:nvPicPr>
          <p:cNvPr id="1030" name="Picture 6" descr="Resultado de imagen para manos distintas unidas a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020" y="4005330"/>
            <a:ext cx="4984123" cy="248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8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40936" y="321972"/>
            <a:ext cx="7881870" cy="6156101"/>
          </a:xfrm>
        </p:spPr>
        <p:txBody>
          <a:bodyPr>
            <a:normAutofit fontScale="92500" lnSpcReduction="10000"/>
          </a:bodyPr>
          <a:lstStyle/>
          <a:p>
            <a:pPr algn="just"/>
            <a:r>
              <a:rPr lang="es-PE" dirty="0">
                <a:solidFill>
                  <a:srgbClr val="FF0000"/>
                </a:solidFill>
              </a:rPr>
              <a:t>La historia está llena de encuentros culturales; de ellos siempre hay alguien que se favorece. En muchos casos, ese encuentro ha generado mucha injusticia y sufrimiento, pero siempre ha supuesto una magnifica posibilidad de crecimiento y superación. Los grupos, las culturas y las naciones necesitan de esos encuentros para desarrollarse; sin interacción con otro distinto no hay desarrollo. La diversidad es esencial para que las culturas y los grupos prosperen y tengan éxito. De la misma forma que la diversidad que existe en una especie es una ventaja crítica para su supervivencia y éxito evolutivo, el que dentro de los grupos humanos haya diferencias, formas distintas de mirar y analizar el entorno, capacidades y habilidades específicas, hace que esos grupos tengan muchas más probabilidades de mejorar. Esos grupos y sociedades se adaptarán con mayor eficacia y eficiencia a los requerimientos de un entorno cada vez más exigente. (Labrador Jesús, </a:t>
            </a:r>
            <a:r>
              <a:rPr lang="es-PE" i="1" dirty="0">
                <a:solidFill>
                  <a:srgbClr val="FF0000"/>
                </a:solidFill>
              </a:rPr>
              <a:t>Nadie debe perder</a:t>
            </a:r>
            <a:r>
              <a:rPr lang="es-PE" dirty="0">
                <a:solidFill>
                  <a:srgbClr val="FF0000"/>
                </a:solidFill>
              </a:rPr>
              <a:t>, Sal </a:t>
            </a:r>
            <a:r>
              <a:rPr lang="es-PE" dirty="0" err="1">
                <a:solidFill>
                  <a:srgbClr val="FF0000"/>
                </a:solidFill>
              </a:rPr>
              <a:t>terrae</a:t>
            </a:r>
            <a:r>
              <a:rPr lang="es-PE" dirty="0">
                <a:solidFill>
                  <a:srgbClr val="FF0000"/>
                </a:solidFill>
              </a:rPr>
              <a:t>, febrero 2009, p. 113).</a:t>
            </a:r>
            <a:endParaRPr lang="es-PE" dirty="0">
              <a:solidFill>
                <a:srgbClr val="FF0000"/>
              </a:solidFill>
            </a:endParaRPr>
          </a:p>
        </p:txBody>
      </p:sp>
      <p:pic>
        <p:nvPicPr>
          <p:cNvPr id="2050" name="Picture 2" descr="Resultado de imagen para encuentro de cultu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3" y="1313645"/>
            <a:ext cx="3335629" cy="422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99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003" y="370312"/>
            <a:ext cx="11204620" cy="3622139"/>
          </a:xfrm>
        </p:spPr>
        <p:txBody>
          <a:bodyPr>
            <a:normAutofit/>
          </a:bodyPr>
          <a:lstStyle/>
          <a:p>
            <a:pPr algn="just"/>
            <a:r>
              <a:rPr lang="es-PE" dirty="0">
                <a:solidFill>
                  <a:srgbClr val="FF0000"/>
                </a:solidFill>
              </a:rPr>
              <a:t>“La pastoral con inmigrantes, si quiere tener éxito, ha de ser “global”, es decir, destinada no sólo a responder a sus anhelos espirituales, sino también a sus necesidades económicas, culturales, </a:t>
            </a:r>
            <a:r>
              <a:rPr lang="es-PE" dirty="0" err="1">
                <a:solidFill>
                  <a:srgbClr val="FF0000"/>
                </a:solidFill>
              </a:rPr>
              <a:t>identitarias</a:t>
            </a:r>
            <a:r>
              <a:rPr lang="es-PE" dirty="0">
                <a:solidFill>
                  <a:srgbClr val="FF0000"/>
                </a:solidFill>
              </a:rPr>
              <a:t>, etc. Por ello, es necesario que las parroquias, y los centros pastorales trabajen coordinadamente con las instituciones sociales de la Iglesia, tanto las que están ligadas a las parroquias como las que dependen de las diócesis, de las Congregaciones Religiosas o de otras entidades de la Iglesia”. (</a:t>
            </a:r>
            <a:r>
              <a:rPr lang="es-PE" dirty="0" err="1">
                <a:solidFill>
                  <a:srgbClr val="FF0000"/>
                </a:solidFill>
              </a:rPr>
              <a:t>Flaquer</a:t>
            </a:r>
            <a:r>
              <a:rPr lang="es-PE" dirty="0">
                <a:solidFill>
                  <a:srgbClr val="FF0000"/>
                </a:solidFill>
              </a:rPr>
              <a:t> Jaume, </a:t>
            </a:r>
            <a:r>
              <a:rPr lang="es-PE" i="1" dirty="0">
                <a:solidFill>
                  <a:srgbClr val="FF0000"/>
                </a:solidFill>
              </a:rPr>
              <a:t>Fui forastero y me </a:t>
            </a:r>
            <a:r>
              <a:rPr lang="es-PE" i="1" dirty="0" smtClean="0">
                <a:solidFill>
                  <a:srgbClr val="FF0000"/>
                </a:solidFill>
              </a:rPr>
              <a:t>acogisteis”</a:t>
            </a:r>
            <a:r>
              <a:rPr lang="es-PE" dirty="0" smtClean="0">
                <a:solidFill>
                  <a:srgbClr val="FF0000"/>
                </a:solidFill>
              </a:rPr>
              <a:t>, </a:t>
            </a:r>
            <a:r>
              <a:rPr lang="es-PE" dirty="0">
                <a:solidFill>
                  <a:srgbClr val="FF0000"/>
                </a:solidFill>
              </a:rPr>
              <a:t>Sal </a:t>
            </a:r>
            <a:r>
              <a:rPr lang="es-PE" dirty="0" err="1">
                <a:solidFill>
                  <a:srgbClr val="FF0000"/>
                </a:solidFill>
              </a:rPr>
              <a:t>terrae</a:t>
            </a:r>
            <a:r>
              <a:rPr lang="es-PE" dirty="0">
                <a:solidFill>
                  <a:srgbClr val="FF0000"/>
                </a:solidFill>
              </a:rPr>
              <a:t>, febrero 2009, p. 119-120).</a:t>
            </a:r>
          </a:p>
          <a:p>
            <a:endParaRPr lang="es-PE" dirty="0"/>
          </a:p>
        </p:txBody>
      </p:sp>
      <p:pic>
        <p:nvPicPr>
          <p:cNvPr id="3074" name="Picture 2" descr="Resultado de imagen para iglesia ayuda a mig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351" y="4097481"/>
            <a:ext cx="3713229" cy="2472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glesia ayuda a migra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226" y="4097481"/>
            <a:ext cx="3940804" cy="247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8955" y="2871989"/>
            <a:ext cx="11461124" cy="3760631"/>
          </a:xfrm>
        </p:spPr>
        <p:txBody>
          <a:bodyPr>
            <a:normAutofit/>
          </a:bodyPr>
          <a:lstStyle/>
          <a:p>
            <a:pPr algn="just"/>
            <a:r>
              <a:rPr lang="es-PE" dirty="0" smtClean="0">
                <a:solidFill>
                  <a:srgbClr val="FF0000"/>
                </a:solidFill>
              </a:rPr>
              <a:t>“Recuerda </a:t>
            </a:r>
            <a:r>
              <a:rPr lang="es-PE" dirty="0">
                <a:solidFill>
                  <a:srgbClr val="FF0000"/>
                </a:solidFill>
              </a:rPr>
              <a:t>lo dicho por Juan XXIII en la </a:t>
            </a:r>
            <a:r>
              <a:rPr lang="es-PE" dirty="0" err="1">
                <a:solidFill>
                  <a:srgbClr val="FF0000"/>
                </a:solidFill>
              </a:rPr>
              <a:t>Pacem</a:t>
            </a:r>
            <a:r>
              <a:rPr lang="es-PE" dirty="0">
                <a:solidFill>
                  <a:srgbClr val="FF0000"/>
                </a:solidFill>
              </a:rPr>
              <a:t> in </a:t>
            </a:r>
            <a:r>
              <a:rPr lang="es-PE" dirty="0" err="1">
                <a:solidFill>
                  <a:srgbClr val="FF0000"/>
                </a:solidFill>
              </a:rPr>
              <a:t>terris</a:t>
            </a:r>
            <a:r>
              <a:rPr lang="es-PE" dirty="0">
                <a:solidFill>
                  <a:srgbClr val="FF0000"/>
                </a:solidFill>
              </a:rPr>
              <a:t>: Ha de respetarse íntegramente el derecho de cada ser humano a conservar o cambiar su residencia dentro de los límites geográficos del país, más aún, es necesario que le sea lícito, cuando lo aconsejen justos motivos, emigrar a otros países y fijar allí su domicilio. El hecho de pertenecer como ciudadano a una determinada comunidad política no impide en modo alguno ser miembro de la familia humana y ciudadano de la sociedad y convivencia (</a:t>
            </a:r>
            <a:r>
              <a:rPr lang="es-PE" dirty="0" err="1">
                <a:solidFill>
                  <a:srgbClr val="FF0000"/>
                </a:solidFill>
              </a:rPr>
              <a:t>coniunctus</a:t>
            </a:r>
            <a:r>
              <a:rPr lang="es-PE" dirty="0">
                <a:solidFill>
                  <a:srgbClr val="FF0000"/>
                </a:solidFill>
              </a:rPr>
              <a:t>) universal, común a todos los hombres”. (Gonzáles-Carvajal Luis, </a:t>
            </a:r>
            <a:r>
              <a:rPr lang="es-PE" i="1" dirty="0">
                <a:solidFill>
                  <a:srgbClr val="FF0000"/>
                </a:solidFill>
              </a:rPr>
              <a:t>Un diálogo ético sobre las migraciones</a:t>
            </a:r>
            <a:r>
              <a:rPr lang="es-PE" dirty="0">
                <a:solidFill>
                  <a:srgbClr val="FF0000"/>
                </a:solidFill>
              </a:rPr>
              <a:t>, Sal </a:t>
            </a:r>
            <a:r>
              <a:rPr lang="es-PE" dirty="0" err="1">
                <a:solidFill>
                  <a:srgbClr val="FF0000"/>
                </a:solidFill>
              </a:rPr>
              <a:t>terrae</a:t>
            </a:r>
            <a:r>
              <a:rPr lang="es-PE" dirty="0">
                <a:solidFill>
                  <a:srgbClr val="FF0000"/>
                </a:solidFill>
              </a:rPr>
              <a:t>, febrero 2009, p. 135,).</a:t>
            </a:r>
          </a:p>
          <a:p>
            <a:endParaRPr lang="es-PE" dirty="0"/>
          </a:p>
        </p:txBody>
      </p:sp>
      <p:pic>
        <p:nvPicPr>
          <p:cNvPr id="4098" name="Picture 2" descr="Resultado de imagen para juan xx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12" y="363718"/>
            <a:ext cx="2595584" cy="23818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la humanidad es una fam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318" y="623654"/>
            <a:ext cx="4895509" cy="186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8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045" y="370312"/>
            <a:ext cx="11396730" cy="3725170"/>
          </a:xfrm>
        </p:spPr>
        <p:txBody>
          <a:bodyPr/>
          <a:lstStyle/>
          <a:p>
            <a:pPr algn="just"/>
            <a:r>
              <a:rPr lang="es-PE" dirty="0">
                <a:solidFill>
                  <a:srgbClr val="FF0000"/>
                </a:solidFill>
              </a:rPr>
              <a:t>La Iglesia que durante tiempo ha trabajado en el mundo de la emigración, contribuye al debate desde su ángulo específico de “experta en humanidad”. Desde esta perspectiva, ha indicado dos requisitos básicos: la persona debe ser lo prioritario en todo momento, incluso en el ámbito de la emigración; la condición de los emigrantes merece una atención especial porque constituyen una categoría de población en desventaja que está fuera de su contexto social y cultural, y a menudo, en el último lugar de la escala social en sus países anfitriones (</a:t>
            </a:r>
            <a:r>
              <a:rPr lang="es-PE" dirty="0" err="1">
                <a:solidFill>
                  <a:srgbClr val="FF0000"/>
                </a:solidFill>
              </a:rPr>
              <a:t>Tomasi</a:t>
            </a:r>
            <a:r>
              <a:rPr lang="es-PE" dirty="0">
                <a:solidFill>
                  <a:srgbClr val="FF0000"/>
                </a:solidFill>
              </a:rPr>
              <a:t>, Silvano, </a:t>
            </a:r>
            <a:r>
              <a:rPr lang="es-PE" i="1" dirty="0">
                <a:solidFill>
                  <a:srgbClr val="FF0000"/>
                </a:solidFill>
              </a:rPr>
              <a:t>La emigración y el catolicismo en un contexto global,</a:t>
            </a:r>
            <a:r>
              <a:rPr lang="es-PE" dirty="0">
                <a:solidFill>
                  <a:srgbClr val="FF0000"/>
                </a:solidFill>
              </a:rPr>
              <a:t> </a:t>
            </a:r>
            <a:r>
              <a:rPr lang="es-PE" dirty="0" err="1">
                <a:solidFill>
                  <a:srgbClr val="FF0000"/>
                </a:solidFill>
              </a:rPr>
              <a:t>Concilium</a:t>
            </a:r>
            <a:r>
              <a:rPr lang="es-PE" dirty="0">
                <a:solidFill>
                  <a:srgbClr val="FF0000"/>
                </a:solidFill>
              </a:rPr>
              <a:t> 328, noviembre 2008, p. 667,)</a:t>
            </a:r>
          </a:p>
          <a:p>
            <a:endParaRPr lang="es-PE" dirty="0"/>
          </a:p>
        </p:txBody>
      </p:sp>
      <p:pic>
        <p:nvPicPr>
          <p:cNvPr id="5122" name="Picture 2" descr="Resultado de imagen para la persona hum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32" y="4095482"/>
            <a:ext cx="3362414" cy="25218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niños migra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617" y="4095481"/>
            <a:ext cx="3646571" cy="252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0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411" y="837127"/>
            <a:ext cx="7275490" cy="5434884"/>
          </a:xfrm>
        </p:spPr>
        <p:txBody>
          <a:bodyPr>
            <a:normAutofit lnSpcReduction="10000"/>
          </a:bodyPr>
          <a:lstStyle/>
          <a:p>
            <a:pPr algn="just"/>
            <a:r>
              <a:rPr lang="es-PE" sz="3200" dirty="0" smtClean="0">
                <a:solidFill>
                  <a:srgbClr val="FF0000"/>
                </a:solidFill>
              </a:rPr>
              <a:t>“Se </a:t>
            </a:r>
            <a:r>
              <a:rPr lang="es-PE" sz="3200" dirty="0">
                <a:solidFill>
                  <a:srgbClr val="FF0000"/>
                </a:solidFill>
              </a:rPr>
              <a:t>necesita una nueva mentalidad. La acogida de los extranjeros no es solamente una opción por la caridad, sino una cuestión de justicia, tanto para la Iglesia como para la sociedad. La visión que la Iglesia tiene de la emigración está determinada por su fe fundamental en que todas las personas son iguales, imagen de Dios (</a:t>
            </a:r>
            <a:r>
              <a:rPr lang="es-PE" sz="3200" dirty="0" err="1">
                <a:solidFill>
                  <a:srgbClr val="FF0000"/>
                </a:solidFill>
              </a:rPr>
              <a:t>Gn</a:t>
            </a:r>
            <a:r>
              <a:rPr lang="es-PE" sz="3200" dirty="0">
                <a:solidFill>
                  <a:srgbClr val="FF0000"/>
                </a:solidFill>
              </a:rPr>
              <a:t> 1,26), y que la creación es un don para todos los hijos de Dios que pertenecen a la misma familia bendecida por una común </a:t>
            </a:r>
            <a:r>
              <a:rPr lang="es-PE" sz="3200" dirty="0" smtClean="0">
                <a:solidFill>
                  <a:srgbClr val="FF0000"/>
                </a:solidFill>
              </a:rPr>
              <a:t>redención”. </a:t>
            </a:r>
            <a:r>
              <a:rPr lang="es-PE" sz="3200" dirty="0">
                <a:solidFill>
                  <a:srgbClr val="FF0000"/>
                </a:solidFill>
              </a:rPr>
              <a:t>(p. 682, </a:t>
            </a:r>
            <a:r>
              <a:rPr lang="es-PE" sz="3200" dirty="0" err="1">
                <a:solidFill>
                  <a:srgbClr val="FF0000"/>
                </a:solidFill>
              </a:rPr>
              <a:t>ibid</a:t>
            </a:r>
            <a:r>
              <a:rPr lang="es-PE" sz="3200" dirty="0">
                <a:solidFill>
                  <a:srgbClr val="FF0000"/>
                </a:solidFill>
              </a:rPr>
              <a:t>).</a:t>
            </a:r>
          </a:p>
          <a:p>
            <a:endParaRPr lang="es-PE" dirty="0"/>
          </a:p>
        </p:txBody>
      </p:sp>
      <p:pic>
        <p:nvPicPr>
          <p:cNvPr id="6146" name="Picture 2" descr="Resultado de imagen para hombres imagen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967" y="1178415"/>
            <a:ext cx="2505075" cy="452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0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99586" y="605307"/>
            <a:ext cx="7584583" cy="6001555"/>
          </a:xfrm>
        </p:spPr>
        <p:txBody>
          <a:bodyPr>
            <a:normAutofit fontScale="92500" lnSpcReduction="10000"/>
          </a:bodyPr>
          <a:lstStyle/>
          <a:p>
            <a:pPr algn="just"/>
            <a:r>
              <a:rPr lang="es-PE" dirty="0">
                <a:solidFill>
                  <a:srgbClr val="FF0000"/>
                </a:solidFill>
              </a:rPr>
              <a:t>Así pues, las migraciones ofrecen una interpretación simbólica de la vida, sirven de recordatorio de una creación sin fronteras y exigen que los derechos de las personas se lleven a cabo como parte del sentido de conjunto de la justicia que debería dirigir las relaciones entre los pueblos ricos y los pobres y entre los individuos de un estatus y otro (p. 683, </a:t>
            </a:r>
            <a:r>
              <a:rPr lang="es-PE" dirty="0" err="1">
                <a:solidFill>
                  <a:srgbClr val="FF0000"/>
                </a:solidFill>
              </a:rPr>
              <a:t>ibid</a:t>
            </a:r>
            <a:r>
              <a:rPr lang="es-PE" dirty="0">
                <a:solidFill>
                  <a:srgbClr val="FF0000"/>
                </a:solidFill>
              </a:rPr>
              <a:t>)</a:t>
            </a:r>
          </a:p>
          <a:p>
            <a:pPr marL="0" indent="0" algn="just">
              <a:buNone/>
            </a:pPr>
            <a:endParaRPr lang="es-PE" dirty="0">
              <a:solidFill>
                <a:srgbClr val="FF0000"/>
              </a:solidFill>
            </a:endParaRPr>
          </a:p>
          <a:p>
            <a:pPr algn="just"/>
            <a:r>
              <a:rPr lang="es-PE" dirty="0">
                <a:solidFill>
                  <a:srgbClr val="FF0000"/>
                </a:solidFill>
              </a:rPr>
              <a:t>La auténtica hospitalidad puede abrir la puerta a un encuentro amistoso entre las religiones. Las personas se descubren de un modo nuevo y pueden curarse los prejuicios y heridas del pasado. En el encuentro pueden desvanecerse las antiguas barreras mediante el amor y puede iniciarse aquel progreso de la mera coexistencia hacia un conocimiento mutuo, el respeto, el amor y la libertad para buscar conjuntamente la verdad. (p. 684, </a:t>
            </a:r>
            <a:r>
              <a:rPr lang="es-PE" dirty="0" err="1">
                <a:solidFill>
                  <a:srgbClr val="FF0000"/>
                </a:solidFill>
              </a:rPr>
              <a:t>ibid</a:t>
            </a:r>
            <a:r>
              <a:rPr lang="es-PE" dirty="0">
                <a:solidFill>
                  <a:srgbClr val="FF0000"/>
                </a:solidFill>
              </a:rPr>
              <a:t>)</a:t>
            </a:r>
          </a:p>
          <a:p>
            <a:pPr marL="0" indent="0">
              <a:buNone/>
            </a:pPr>
            <a:endParaRPr lang="es-PE" dirty="0"/>
          </a:p>
          <a:p>
            <a:endParaRPr lang="es-PE" dirty="0"/>
          </a:p>
        </p:txBody>
      </p:sp>
      <p:pic>
        <p:nvPicPr>
          <p:cNvPr id="7170" name="Picture 2" descr="Resultado de imagen para encuentro de religi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08" y="1068929"/>
            <a:ext cx="3721995" cy="22023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encuentro de relig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07" y="3683340"/>
            <a:ext cx="3721995" cy="22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435" y="670619"/>
            <a:ext cx="10515600" cy="1325563"/>
          </a:xfrm>
        </p:spPr>
        <p:txBody>
          <a:bodyPr/>
          <a:lstStyle/>
          <a:p>
            <a:pPr algn="ctr"/>
            <a:r>
              <a:rPr lang="es-PE" b="1" dirty="0" smtClean="0">
                <a:solidFill>
                  <a:srgbClr val="FF0000"/>
                </a:solidFill>
              </a:rPr>
              <a:t>GRACIAS</a:t>
            </a:r>
            <a:endParaRPr lang="es-PE" b="1" dirty="0">
              <a:solidFill>
                <a:srgbClr val="FF0000"/>
              </a:solidFill>
            </a:endParaRPr>
          </a:p>
        </p:txBody>
      </p:sp>
      <p:pic>
        <p:nvPicPr>
          <p:cNvPr id="8194" name="Picture 2" descr="Resultado de imagen para LOGO DE 400 AÑOS DEL CARISMA VICENTI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459" y="1996182"/>
            <a:ext cx="5997388" cy="393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9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639" y="440062"/>
            <a:ext cx="5725551" cy="6008194"/>
          </a:xfrm>
        </p:spPr>
        <p:txBody>
          <a:bodyPr>
            <a:noAutofit/>
          </a:bodyPr>
          <a:lstStyle/>
          <a:p>
            <a:pPr marL="0" lvl="0" indent="0" algn="just">
              <a:buNone/>
            </a:pPr>
            <a:r>
              <a:rPr lang="es-PE" sz="3000" b="1" dirty="0" smtClean="0">
                <a:solidFill>
                  <a:srgbClr val="C00000"/>
                </a:solidFill>
              </a:rPr>
              <a:t>1. Frase </a:t>
            </a:r>
            <a:r>
              <a:rPr lang="es-PE" sz="3000" b="1" dirty="0">
                <a:solidFill>
                  <a:srgbClr val="C00000"/>
                </a:solidFill>
              </a:rPr>
              <a:t>de Mt 25,35 dentro de su contexto amplio y su contexto próximo.</a:t>
            </a:r>
            <a:endParaRPr lang="es-PE" sz="3000" dirty="0">
              <a:solidFill>
                <a:srgbClr val="C00000"/>
              </a:solidFill>
            </a:endParaRPr>
          </a:p>
          <a:p>
            <a:pPr algn="just"/>
            <a:r>
              <a:rPr lang="es-PE" sz="3000" dirty="0">
                <a:solidFill>
                  <a:srgbClr val="C00000"/>
                </a:solidFill>
              </a:rPr>
              <a:t>Sin duda, que es una narración muy sugerente pues dadas las circunstancias acerca de la venida del Hijo del hombre y de un juicio inminente se precisa qué se debe hacer para estar listo ante el juicio imparcial del gran Rey. Siguiendo la ilación del relato no hay ninguna exhortación a pensar o reflexionar sino a actuar, solo actuar. </a:t>
            </a:r>
          </a:p>
        </p:txBody>
      </p:sp>
      <p:pic>
        <p:nvPicPr>
          <p:cNvPr id="2050" name="Picture 2" descr="Resultado de imagen para el juicio final Mt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206" y="440061"/>
            <a:ext cx="5400772" cy="600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7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625" y="3742006"/>
            <a:ext cx="11549575" cy="2883877"/>
          </a:xfrm>
        </p:spPr>
        <p:txBody>
          <a:bodyPr>
            <a:normAutofit/>
          </a:bodyPr>
          <a:lstStyle/>
          <a:p>
            <a:pPr algn="just"/>
            <a:r>
              <a:rPr lang="es-PE" dirty="0">
                <a:solidFill>
                  <a:srgbClr val="C00000"/>
                </a:solidFill>
              </a:rPr>
              <a:t>“De modo que, si hay algunos entre nosotros que crean que están para evangelizar a los pobres y no para cuidarlos, para remediar sus necesidades espirituales y no las temporales, les diré que tenemos que asistirles y hacer que les asistan de todas las maneras, nosotros y los demás… Hacer esto es evangelizar de palabra y de obra; es lo más perfecto; y es lo que nuestro Señor </a:t>
            </a:r>
            <a:r>
              <a:rPr lang="es-PE" dirty="0" smtClean="0">
                <a:solidFill>
                  <a:srgbClr val="C00000"/>
                </a:solidFill>
              </a:rPr>
              <a:t>practicó y </a:t>
            </a:r>
            <a:r>
              <a:rPr lang="es-PE" dirty="0">
                <a:solidFill>
                  <a:srgbClr val="C00000"/>
                </a:solidFill>
              </a:rPr>
              <a:t>tienen que practicar los que lo representan en la tierra” (SV XI, 108).</a:t>
            </a:r>
            <a:r>
              <a:rPr lang="es-PE" dirty="0" smtClean="0">
                <a:solidFill>
                  <a:srgbClr val="C00000"/>
                </a:solidFill>
              </a:rPr>
              <a:t> </a:t>
            </a:r>
            <a:endParaRPr lang="es-PE" dirty="0">
              <a:solidFill>
                <a:srgbClr val="C00000"/>
              </a:solidFill>
            </a:endParaRPr>
          </a:p>
        </p:txBody>
      </p:sp>
      <p:pic>
        <p:nvPicPr>
          <p:cNvPr id="3076" name="Picture 4" descr="cinco cosas cua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1" y="402919"/>
            <a:ext cx="11077136" cy="333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4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8846" y="304187"/>
            <a:ext cx="4774809" cy="1252660"/>
          </a:xfrm>
        </p:spPr>
        <p:txBody>
          <a:bodyPr/>
          <a:lstStyle/>
          <a:p>
            <a:r>
              <a:rPr lang="es-PE" b="1" i="1" dirty="0" smtClean="0">
                <a:solidFill>
                  <a:srgbClr val="C00000"/>
                </a:solidFill>
              </a:rPr>
              <a:t>GOY = </a:t>
            </a:r>
            <a:r>
              <a:rPr lang="es-PE" i="1" dirty="0" smtClean="0">
                <a:solidFill>
                  <a:srgbClr val="C00000"/>
                </a:solidFill>
              </a:rPr>
              <a:t>nación, gentil</a:t>
            </a:r>
            <a:endParaRPr lang="es-PE" i="1" dirty="0">
              <a:solidFill>
                <a:srgbClr val="C00000"/>
              </a:solidFill>
            </a:endParaRPr>
          </a:p>
        </p:txBody>
      </p:sp>
      <p:sp>
        <p:nvSpPr>
          <p:cNvPr id="10" name="Título 1"/>
          <p:cNvSpPr txBox="1">
            <a:spLocks/>
          </p:cNvSpPr>
          <p:nvPr/>
        </p:nvSpPr>
        <p:spPr>
          <a:xfrm>
            <a:off x="6814625" y="304187"/>
            <a:ext cx="3496994" cy="1252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i="1" dirty="0" smtClean="0">
                <a:solidFill>
                  <a:srgbClr val="C00000"/>
                </a:solidFill>
              </a:rPr>
              <a:t>´AM = </a:t>
            </a:r>
            <a:r>
              <a:rPr lang="es-PE" i="1" dirty="0" smtClean="0">
                <a:solidFill>
                  <a:srgbClr val="C00000"/>
                </a:solidFill>
              </a:rPr>
              <a:t>pueblo</a:t>
            </a:r>
            <a:endParaRPr lang="es-PE" i="1" dirty="0">
              <a:solidFill>
                <a:srgbClr val="C00000"/>
              </a:solidFill>
            </a:endParaRPr>
          </a:p>
        </p:txBody>
      </p:sp>
      <p:sp>
        <p:nvSpPr>
          <p:cNvPr id="11" name="Título 1"/>
          <p:cNvSpPr txBox="1">
            <a:spLocks/>
          </p:cNvSpPr>
          <p:nvPr/>
        </p:nvSpPr>
        <p:spPr>
          <a:xfrm>
            <a:off x="902757" y="1143498"/>
            <a:ext cx="4774809" cy="1252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i="1" dirty="0" smtClean="0">
                <a:solidFill>
                  <a:srgbClr val="C00000"/>
                </a:solidFill>
              </a:rPr>
              <a:t>GER = </a:t>
            </a:r>
            <a:r>
              <a:rPr lang="es-PE" i="1" dirty="0" smtClean="0">
                <a:solidFill>
                  <a:srgbClr val="C00000"/>
                </a:solidFill>
              </a:rPr>
              <a:t>extranjero</a:t>
            </a:r>
            <a:endParaRPr lang="es-PE" i="1" dirty="0">
              <a:solidFill>
                <a:srgbClr val="C00000"/>
              </a:solidFill>
            </a:endParaRPr>
          </a:p>
        </p:txBody>
      </p:sp>
      <p:sp>
        <p:nvSpPr>
          <p:cNvPr id="7" name="Rectángulo 6"/>
          <p:cNvSpPr/>
          <p:nvPr/>
        </p:nvSpPr>
        <p:spPr>
          <a:xfrm>
            <a:off x="4866253" y="1891005"/>
            <a:ext cx="2378715" cy="646331"/>
          </a:xfrm>
          <a:prstGeom prst="rect">
            <a:avLst/>
          </a:prstGeom>
        </p:spPr>
        <p:txBody>
          <a:bodyPr wrap="square">
            <a:spAutoFit/>
          </a:bodyPr>
          <a:lstStyle/>
          <a:p>
            <a:r>
              <a:rPr lang="el-GR" b="1" i="0" u="none" strike="noStrike" dirty="0" smtClean="0">
                <a:solidFill>
                  <a:srgbClr val="0066AA"/>
                </a:solidFill>
                <a:effectLst/>
                <a:latin typeface="Arial" panose="020B0604020202020204" pitchFamily="34" charset="0"/>
              </a:rPr>
              <a:t> </a:t>
            </a:r>
            <a:r>
              <a:rPr lang="el-GR" sz="3600" b="1" i="0" u="none" strike="noStrike" dirty="0" smtClean="0">
                <a:solidFill>
                  <a:srgbClr val="C00000"/>
                </a:solidFill>
                <a:effectLst/>
                <a:latin typeface="Cardo"/>
              </a:rPr>
              <a:t>πάροικος</a:t>
            </a:r>
            <a:endParaRPr lang="es-PE" sz="3600" b="1" dirty="0">
              <a:solidFill>
                <a:srgbClr val="C00000"/>
              </a:solidFill>
            </a:endParaRPr>
          </a:p>
        </p:txBody>
      </p:sp>
      <p:sp>
        <p:nvSpPr>
          <p:cNvPr id="17" name="Título 1"/>
          <p:cNvSpPr txBox="1">
            <a:spLocks/>
          </p:cNvSpPr>
          <p:nvPr/>
        </p:nvSpPr>
        <p:spPr>
          <a:xfrm>
            <a:off x="7484011" y="4029326"/>
            <a:ext cx="3342249" cy="10664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b="1" i="1" dirty="0"/>
          </a:p>
        </p:txBody>
      </p:sp>
      <p:sp>
        <p:nvSpPr>
          <p:cNvPr id="8" name="Rectángulo 7"/>
          <p:cNvSpPr/>
          <p:nvPr/>
        </p:nvSpPr>
        <p:spPr>
          <a:xfrm>
            <a:off x="8134545" y="2458274"/>
            <a:ext cx="184731" cy="646331"/>
          </a:xfrm>
          <a:prstGeom prst="rect">
            <a:avLst/>
          </a:prstGeom>
        </p:spPr>
        <p:txBody>
          <a:bodyPr wrap="none">
            <a:spAutoFit/>
          </a:bodyPr>
          <a:lstStyle/>
          <a:p>
            <a:endParaRPr lang="es-PE" sz="3600" dirty="0"/>
          </a:p>
        </p:txBody>
      </p:sp>
      <p:sp>
        <p:nvSpPr>
          <p:cNvPr id="9" name="Rectángulo 8"/>
          <p:cNvSpPr/>
          <p:nvPr/>
        </p:nvSpPr>
        <p:spPr>
          <a:xfrm>
            <a:off x="7711804" y="1939930"/>
            <a:ext cx="2627642" cy="584775"/>
          </a:xfrm>
          <a:prstGeom prst="rect">
            <a:avLst/>
          </a:prstGeom>
        </p:spPr>
        <p:txBody>
          <a:bodyPr wrap="none">
            <a:spAutoFit/>
          </a:bodyPr>
          <a:lstStyle/>
          <a:p>
            <a:r>
              <a:rPr lang="el-GR" sz="3200" b="1" dirty="0" smtClean="0">
                <a:solidFill>
                  <a:srgbClr val="C00000"/>
                </a:solidFill>
                <a:latin typeface="Cardo"/>
              </a:rPr>
              <a:t>προσήλυτος</a:t>
            </a:r>
            <a:endParaRPr lang="es-PE" sz="3200" b="1" dirty="0">
              <a:solidFill>
                <a:srgbClr val="C00000"/>
              </a:solidFill>
            </a:endParaRPr>
          </a:p>
        </p:txBody>
      </p:sp>
      <p:sp>
        <p:nvSpPr>
          <p:cNvPr id="12" name="CuadroTexto 11"/>
          <p:cNvSpPr txBox="1"/>
          <p:nvPr/>
        </p:nvSpPr>
        <p:spPr>
          <a:xfrm>
            <a:off x="7248675" y="1860227"/>
            <a:ext cx="555569" cy="707886"/>
          </a:xfrm>
          <a:prstGeom prst="rect">
            <a:avLst/>
          </a:prstGeom>
          <a:noFill/>
        </p:spPr>
        <p:txBody>
          <a:bodyPr wrap="square" rtlCol="0">
            <a:spAutoFit/>
          </a:bodyPr>
          <a:lstStyle/>
          <a:p>
            <a:r>
              <a:rPr lang="es-PE" sz="4000" dirty="0">
                <a:solidFill>
                  <a:srgbClr val="C00000"/>
                </a:solidFill>
              </a:rPr>
              <a:t>=</a:t>
            </a:r>
          </a:p>
        </p:txBody>
      </p:sp>
      <p:sp>
        <p:nvSpPr>
          <p:cNvPr id="21" name="Título 1"/>
          <p:cNvSpPr txBox="1">
            <a:spLocks/>
          </p:cNvSpPr>
          <p:nvPr/>
        </p:nvSpPr>
        <p:spPr>
          <a:xfrm>
            <a:off x="941082" y="1982809"/>
            <a:ext cx="4267097" cy="1252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i="1" dirty="0" smtClean="0">
                <a:solidFill>
                  <a:srgbClr val="C00000"/>
                </a:solidFill>
              </a:rPr>
              <a:t>GUR = </a:t>
            </a:r>
            <a:r>
              <a:rPr lang="es-PE" i="1" dirty="0" smtClean="0">
                <a:solidFill>
                  <a:srgbClr val="C00000"/>
                </a:solidFill>
              </a:rPr>
              <a:t>forastero</a:t>
            </a:r>
            <a:endParaRPr lang="es-PE" i="1" dirty="0">
              <a:solidFill>
                <a:srgbClr val="C00000"/>
              </a:solidFill>
            </a:endParaRPr>
          </a:p>
        </p:txBody>
      </p:sp>
      <p:sp>
        <p:nvSpPr>
          <p:cNvPr id="22" name="Título 1"/>
          <p:cNvSpPr txBox="1">
            <a:spLocks/>
          </p:cNvSpPr>
          <p:nvPr/>
        </p:nvSpPr>
        <p:spPr>
          <a:xfrm>
            <a:off x="1770848" y="2852013"/>
            <a:ext cx="8319871" cy="1199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i="1" dirty="0" smtClean="0">
                <a:solidFill>
                  <a:srgbClr val="C00000"/>
                </a:solidFill>
              </a:rPr>
              <a:t>NAJERI - NEJAR = </a:t>
            </a:r>
            <a:r>
              <a:rPr lang="es-PE" i="1" dirty="0" smtClean="0">
                <a:solidFill>
                  <a:srgbClr val="C00000"/>
                </a:solidFill>
              </a:rPr>
              <a:t>extranjero, ext</a:t>
            </a:r>
            <a:r>
              <a:rPr lang="es-PE" b="1" i="1" dirty="0" smtClean="0">
                <a:solidFill>
                  <a:srgbClr val="C00000"/>
                </a:solidFill>
              </a:rPr>
              <a:t>raño</a:t>
            </a:r>
            <a:endParaRPr lang="es-PE" b="1" i="1" dirty="0">
              <a:solidFill>
                <a:srgbClr val="C00000"/>
              </a:solidFill>
            </a:endParaRPr>
          </a:p>
        </p:txBody>
      </p:sp>
      <p:sp>
        <p:nvSpPr>
          <p:cNvPr id="14" name="Rectángulo 13"/>
          <p:cNvSpPr/>
          <p:nvPr/>
        </p:nvSpPr>
        <p:spPr>
          <a:xfrm>
            <a:off x="2515795" y="3863591"/>
            <a:ext cx="2556298" cy="646331"/>
          </a:xfrm>
          <a:prstGeom prst="rect">
            <a:avLst/>
          </a:prstGeom>
        </p:spPr>
        <p:txBody>
          <a:bodyPr wrap="square">
            <a:spAutoFit/>
          </a:bodyPr>
          <a:lstStyle/>
          <a:p>
            <a:r>
              <a:rPr lang="el-GR" sz="3600" b="1" i="0" dirty="0" smtClean="0">
                <a:solidFill>
                  <a:srgbClr val="C00000"/>
                </a:solidFill>
                <a:effectLst/>
                <a:latin typeface="Cardo"/>
              </a:rPr>
              <a:t>ἀλλότριος</a:t>
            </a:r>
            <a:endParaRPr lang="es-PE" sz="3600" b="1" dirty="0">
              <a:solidFill>
                <a:srgbClr val="C00000"/>
              </a:solidFill>
            </a:endParaRPr>
          </a:p>
        </p:txBody>
      </p:sp>
      <p:sp>
        <p:nvSpPr>
          <p:cNvPr id="15" name="Rectángulo 14"/>
          <p:cNvSpPr/>
          <p:nvPr/>
        </p:nvSpPr>
        <p:spPr>
          <a:xfrm>
            <a:off x="5806280" y="3861301"/>
            <a:ext cx="2512996" cy="646331"/>
          </a:xfrm>
          <a:prstGeom prst="rect">
            <a:avLst/>
          </a:prstGeom>
        </p:spPr>
        <p:txBody>
          <a:bodyPr wrap="none">
            <a:spAutoFit/>
          </a:bodyPr>
          <a:lstStyle/>
          <a:p>
            <a:r>
              <a:rPr lang="el-GR" sz="3600" b="1" i="0" dirty="0" smtClean="0">
                <a:solidFill>
                  <a:srgbClr val="C00000"/>
                </a:solidFill>
                <a:effectLst/>
                <a:latin typeface="Cardo"/>
              </a:rPr>
              <a:t>ἀλλογενής</a:t>
            </a:r>
            <a:endParaRPr lang="es-PE" sz="3600" b="1" dirty="0">
              <a:solidFill>
                <a:srgbClr val="C00000"/>
              </a:solidFill>
            </a:endParaRPr>
          </a:p>
        </p:txBody>
      </p:sp>
      <p:sp>
        <p:nvSpPr>
          <p:cNvPr id="25" name="CuadroTexto 24"/>
          <p:cNvSpPr txBox="1"/>
          <p:nvPr/>
        </p:nvSpPr>
        <p:spPr>
          <a:xfrm>
            <a:off x="5145415" y="3892008"/>
            <a:ext cx="555569" cy="707886"/>
          </a:xfrm>
          <a:prstGeom prst="rect">
            <a:avLst/>
          </a:prstGeom>
          <a:noFill/>
        </p:spPr>
        <p:txBody>
          <a:bodyPr wrap="square" rtlCol="0">
            <a:spAutoFit/>
          </a:bodyPr>
          <a:lstStyle/>
          <a:p>
            <a:r>
              <a:rPr lang="es-PE" sz="4000" dirty="0">
                <a:solidFill>
                  <a:srgbClr val="C00000"/>
                </a:solidFill>
              </a:rPr>
              <a:t>=</a:t>
            </a:r>
          </a:p>
        </p:txBody>
      </p:sp>
      <p:sp>
        <p:nvSpPr>
          <p:cNvPr id="18" name="Rectángulo 17"/>
          <p:cNvSpPr/>
          <p:nvPr/>
        </p:nvSpPr>
        <p:spPr>
          <a:xfrm>
            <a:off x="1912861" y="4850885"/>
            <a:ext cx="1377300" cy="646331"/>
          </a:xfrm>
          <a:prstGeom prst="rect">
            <a:avLst/>
          </a:prstGeom>
        </p:spPr>
        <p:txBody>
          <a:bodyPr wrap="none">
            <a:spAutoFit/>
          </a:bodyPr>
          <a:lstStyle/>
          <a:p>
            <a:r>
              <a:rPr lang="el-GR" sz="3600" b="1" dirty="0">
                <a:solidFill>
                  <a:srgbClr val="C00000"/>
                </a:solidFill>
                <a:latin typeface="Cardo"/>
              </a:rPr>
              <a:t>ξένος</a:t>
            </a:r>
            <a:endParaRPr lang="es-PE" sz="3600" b="1" dirty="0">
              <a:solidFill>
                <a:srgbClr val="C00000"/>
              </a:solidFill>
            </a:endParaRPr>
          </a:p>
        </p:txBody>
      </p:sp>
      <p:sp>
        <p:nvSpPr>
          <p:cNvPr id="28" name="Título 1"/>
          <p:cNvSpPr txBox="1">
            <a:spLocks/>
          </p:cNvSpPr>
          <p:nvPr/>
        </p:nvSpPr>
        <p:spPr>
          <a:xfrm>
            <a:off x="4115971" y="4629208"/>
            <a:ext cx="6710289" cy="1199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smtClean="0">
                <a:solidFill>
                  <a:srgbClr val="C00000"/>
                </a:solidFill>
              </a:rPr>
              <a:t>Extranjero, extraño, huésped</a:t>
            </a:r>
            <a:endParaRPr lang="es-PE" i="1" dirty="0">
              <a:solidFill>
                <a:srgbClr val="C00000"/>
              </a:solidFill>
            </a:endParaRPr>
          </a:p>
        </p:txBody>
      </p:sp>
      <p:sp>
        <p:nvSpPr>
          <p:cNvPr id="29" name="CuadroTexto 28"/>
          <p:cNvSpPr txBox="1"/>
          <p:nvPr/>
        </p:nvSpPr>
        <p:spPr>
          <a:xfrm>
            <a:off x="3490681" y="4850885"/>
            <a:ext cx="555569" cy="707886"/>
          </a:xfrm>
          <a:prstGeom prst="rect">
            <a:avLst/>
          </a:prstGeom>
          <a:noFill/>
        </p:spPr>
        <p:txBody>
          <a:bodyPr wrap="square" rtlCol="0">
            <a:spAutoFit/>
          </a:bodyPr>
          <a:lstStyle/>
          <a:p>
            <a:r>
              <a:rPr lang="es-PE" sz="4000" dirty="0">
                <a:solidFill>
                  <a:srgbClr val="C00000"/>
                </a:solidFill>
              </a:rPr>
              <a:t>=</a:t>
            </a:r>
          </a:p>
        </p:txBody>
      </p:sp>
    </p:spTree>
    <p:extLst>
      <p:ext uri="{BB962C8B-B14F-4D97-AF65-F5344CB8AC3E}">
        <p14:creationId xmlns:p14="http://schemas.microsoft.com/office/powerpoint/2010/main" val="179572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23691" y="534572"/>
            <a:ext cx="6963509" cy="5859633"/>
          </a:xfrm>
        </p:spPr>
        <p:txBody>
          <a:bodyPr/>
          <a:lstStyle/>
          <a:p>
            <a:pPr algn="just"/>
            <a:r>
              <a:rPr lang="es-PE" dirty="0">
                <a:solidFill>
                  <a:srgbClr val="C00000"/>
                </a:solidFill>
              </a:rPr>
              <a:t>El Código de la Alianza, que para muchos es la sección más antigua referida a leyes para el pueblo de Israel, tiene una consideración muy especial con los </a:t>
            </a:r>
            <a:r>
              <a:rPr lang="es-PE" i="1" dirty="0">
                <a:solidFill>
                  <a:srgbClr val="C00000"/>
                </a:solidFill>
              </a:rPr>
              <a:t>extranjeros</a:t>
            </a:r>
            <a:r>
              <a:rPr lang="es-PE" dirty="0">
                <a:solidFill>
                  <a:srgbClr val="C00000"/>
                </a:solidFill>
              </a:rPr>
              <a:t>. En cuanto a las normativas sociales se habla decididamente que Israel no deberá oprimir jamás al extranjero y da incluso la razón “porque ustedes también fueron extranjeros en Egipto” (Ex 22,20; 23,9). Y empieza a unirse así al extranjero con las viudas y los huérfanos, convirtiéndose en la triada que expresa la mayor situación de pobreza dentro del pueblo de Israel (Ex 22,21), y por quien Israel deberá comprometerse a ayudarles debido a su vulnerabilidad social. </a:t>
            </a:r>
          </a:p>
        </p:txBody>
      </p:sp>
      <p:pic>
        <p:nvPicPr>
          <p:cNvPr id="5122" name="Picture 2" descr="Resultado de imagen para moises enseña al pueblo la ali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65" y="534572"/>
            <a:ext cx="4437185" cy="58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81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1355" y="253219"/>
            <a:ext cx="5922498" cy="6161649"/>
          </a:xfrm>
        </p:spPr>
        <p:txBody>
          <a:bodyPr>
            <a:noAutofit/>
          </a:bodyPr>
          <a:lstStyle/>
          <a:p>
            <a:pPr algn="just"/>
            <a:r>
              <a:rPr lang="es-PE" b="1" dirty="0">
                <a:solidFill>
                  <a:srgbClr val="C00000"/>
                </a:solidFill>
              </a:rPr>
              <a:t>La influencia del exilio y la recuperación del valor de la ley de hospitalidad de los tiempos antiguos</a:t>
            </a:r>
            <a:r>
              <a:rPr lang="es-PE" dirty="0">
                <a:solidFill>
                  <a:srgbClr val="C00000"/>
                </a:solidFill>
              </a:rPr>
              <a:t> apoyó decididamente a la fundamentación religiosa del trato a los extranjeros en Israel (</a:t>
            </a:r>
            <a:r>
              <a:rPr lang="es-PE" dirty="0" err="1">
                <a:solidFill>
                  <a:srgbClr val="C00000"/>
                </a:solidFill>
              </a:rPr>
              <a:t>Dt</a:t>
            </a:r>
            <a:r>
              <a:rPr lang="es-PE" dirty="0">
                <a:solidFill>
                  <a:srgbClr val="C00000"/>
                </a:solidFill>
              </a:rPr>
              <a:t> 23,8). Y esta reflexión les llevó a mirar su propio pasado, su origen migrante, y quizá en esto el judaísmo de la diáspora colaboró decididamente. Un ejemplo claro del cambio de perspectiva son las conocidas “historias ejemplares” o “historias noveladas” que fueron editadas en el tiempo del judaísmo del Segundo Templo, es decir, después del exilio. </a:t>
            </a:r>
          </a:p>
        </p:txBody>
      </p:sp>
      <p:pic>
        <p:nvPicPr>
          <p:cNvPr id="6148" name="Picture 4" descr="Resultado de imagen para tob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707" y="351694"/>
            <a:ext cx="3391339" cy="23347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rut la moabi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4581" y="1971521"/>
            <a:ext cx="2845672" cy="24759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jonas profe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249" y="4264072"/>
            <a:ext cx="3652597" cy="228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0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98523" y="1687060"/>
            <a:ext cx="5911403" cy="4752377"/>
          </a:xfrm>
        </p:spPr>
        <p:txBody>
          <a:bodyPr>
            <a:normAutofit fontScale="92500" lnSpcReduction="20000"/>
          </a:bodyPr>
          <a:lstStyle/>
          <a:p>
            <a:pPr algn="just"/>
            <a:r>
              <a:rPr lang="es-PE" dirty="0" smtClean="0">
                <a:solidFill>
                  <a:srgbClr val="C00000"/>
                </a:solidFill>
              </a:rPr>
              <a:t>Pero </a:t>
            </a:r>
            <a:r>
              <a:rPr lang="es-PE" dirty="0">
                <a:solidFill>
                  <a:srgbClr val="C00000"/>
                </a:solidFill>
              </a:rPr>
              <a:t>el estilo de predicación y su acción taumatúrgica lo hacían un personaje muy particular (Mt 11,2-6: encuentro con los discípulos de Bautista), pues no apelaba a la violencia, ni al conflicto a expensas de la situación de opresión ante Roma, sino a una renovación profundamente espiritual interpretando desde esta perspectiva la Ley (ir más allá de lo estrictamente estipulado, Mt 5-7) y con ciertos matices de apertura ya conocida por Israel para los paganos o extranjeros (Mt 15,21-28: la mujer cananea; Mt 28,5-13: la curación del criado de un oficial romano; Mt 12,38-42: ejemplos de extranjeros en el AT). </a:t>
            </a:r>
          </a:p>
        </p:txBody>
      </p:sp>
      <p:sp>
        <p:nvSpPr>
          <p:cNvPr id="4" name="Rectángulo 3"/>
          <p:cNvSpPr/>
          <p:nvPr/>
        </p:nvSpPr>
        <p:spPr>
          <a:xfrm>
            <a:off x="883513" y="718931"/>
            <a:ext cx="2080441" cy="646331"/>
          </a:xfrm>
          <a:prstGeom prst="rect">
            <a:avLst/>
          </a:prstGeom>
        </p:spPr>
        <p:txBody>
          <a:bodyPr wrap="none">
            <a:spAutoFit/>
          </a:bodyPr>
          <a:lstStyle/>
          <a:p>
            <a:r>
              <a:rPr lang="el-GR" sz="3600" dirty="0">
                <a:solidFill>
                  <a:srgbClr val="C00000"/>
                </a:solidFill>
                <a:latin typeface="Cardo"/>
              </a:rPr>
              <a:t>φιλοξενία</a:t>
            </a:r>
            <a:endParaRPr lang="es-PE" sz="3600" dirty="0">
              <a:solidFill>
                <a:srgbClr val="C00000"/>
              </a:solidFill>
            </a:endParaRPr>
          </a:p>
        </p:txBody>
      </p:sp>
      <p:sp>
        <p:nvSpPr>
          <p:cNvPr id="5" name="Rectángulo 4"/>
          <p:cNvSpPr/>
          <p:nvPr/>
        </p:nvSpPr>
        <p:spPr>
          <a:xfrm>
            <a:off x="6717767" y="732953"/>
            <a:ext cx="1813317" cy="646331"/>
          </a:xfrm>
          <a:prstGeom prst="rect">
            <a:avLst/>
          </a:prstGeom>
        </p:spPr>
        <p:txBody>
          <a:bodyPr wrap="none">
            <a:spAutoFit/>
          </a:bodyPr>
          <a:lstStyle/>
          <a:p>
            <a:r>
              <a:rPr lang="el-GR" sz="3600" dirty="0">
                <a:solidFill>
                  <a:srgbClr val="C00000"/>
                </a:solidFill>
                <a:latin typeface="Cardo"/>
              </a:rPr>
              <a:t>συναγω</a:t>
            </a:r>
            <a:endParaRPr lang="es-PE" sz="3600" dirty="0">
              <a:solidFill>
                <a:srgbClr val="C00000"/>
              </a:solidFill>
            </a:endParaRPr>
          </a:p>
        </p:txBody>
      </p:sp>
      <p:sp>
        <p:nvSpPr>
          <p:cNvPr id="7" name="CuadroTexto 6"/>
          <p:cNvSpPr txBox="1"/>
          <p:nvPr/>
        </p:nvSpPr>
        <p:spPr>
          <a:xfrm>
            <a:off x="8759780" y="620019"/>
            <a:ext cx="2684172" cy="954107"/>
          </a:xfrm>
          <a:prstGeom prst="rect">
            <a:avLst/>
          </a:prstGeom>
          <a:noFill/>
        </p:spPr>
        <p:txBody>
          <a:bodyPr wrap="square" rtlCol="0">
            <a:spAutoFit/>
          </a:bodyPr>
          <a:lstStyle/>
          <a:p>
            <a:r>
              <a:rPr lang="es-PE" sz="2800" dirty="0" smtClean="0">
                <a:solidFill>
                  <a:srgbClr val="C00000"/>
                </a:solidFill>
              </a:rPr>
              <a:t>Acoger como a un invitado</a:t>
            </a:r>
            <a:endParaRPr lang="es-PE" sz="2800" dirty="0">
              <a:solidFill>
                <a:srgbClr val="C00000"/>
              </a:solidFill>
            </a:endParaRPr>
          </a:p>
        </p:txBody>
      </p:sp>
      <p:sp>
        <p:nvSpPr>
          <p:cNvPr id="8" name="CuadroTexto 7"/>
          <p:cNvSpPr txBox="1"/>
          <p:nvPr/>
        </p:nvSpPr>
        <p:spPr>
          <a:xfrm>
            <a:off x="3631842" y="732953"/>
            <a:ext cx="2575775" cy="646331"/>
          </a:xfrm>
          <a:prstGeom prst="rect">
            <a:avLst/>
          </a:prstGeom>
          <a:noFill/>
        </p:spPr>
        <p:txBody>
          <a:bodyPr wrap="square" rtlCol="0">
            <a:spAutoFit/>
          </a:bodyPr>
          <a:lstStyle/>
          <a:p>
            <a:endParaRPr lang="es-PE"/>
          </a:p>
        </p:txBody>
      </p:sp>
      <p:sp>
        <p:nvSpPr>
          <p:cNvPr id="9" name="CuadroTexto 8"/>
          <p:cNvSpPr txBox="1"/>
          <p:nvPr/>
        </p:nvSpPr>
        <p:spPr>
          <a:xfrm>
            <a:off x="3081642" y="565042"/>
            <a:ext cx="3288396" cy="954107"/>
          </a:xfrm>
          <a:prstGeom prst="rect">
            <a:avLst/>
          </a:prstGeom>
          <a:noFill/>
        </p:spPr>
        <p:txBody>
          <a:bodyPr wrap="square" rtlCol="0">
            <a:spAutoFit/>
          </a:bodyPr>
          <a:lstStyle/>
          <a:p>
            <a:r>
              <a:rPr lang="es-PE" sz="2800" dirty="0" smtClean="0">
                <a:solidFill>
                  <a:srgbClr val="C00000"/>
                </a:solidFill>
              </a:rPr>
              <a:t>Afecto a los extraños</a:t>
            </a:r>
          </a:p>
          <a:p>
            <a:r>
              <a:rPr lang="es-PE" sz="2800" dirty="0" smtClean="0">
                <a:solidFill>
                  <a:srgbClr val="C00000"/>
                </a:solidFill>
              </a:rPr>
              <a:t>hospitalidad</a:t>
            </a:r>
            <a:endParaRPr lang="es-PE" sz="2800" dirty="0">
              <a:solidFill>
                <a:srgbClr val="C00000"/>
              </a:solidFill>
            </a:endParaRPr>
          </a:p>
        </p:txBody>
      </p:sp>
      <p:pic>
        <p:nvPicPr>
          <p:cNvPr id="1026" name="Picture 2" descr="Resultado de imagen para jesus con la mujer canan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27" y="1574126"/>
            <a:ext cx="2829012" cy="2489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jesus cura al criado del centu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741" y="3361489"/>
            <a:ext cx="2984634" cy="28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3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4699" y="369395"/>
            <a:ext cx="6954591" cy="3442751"/>
          </a:xfrm>
        </p:spPr>
        <p:txBody>
          <a:bodyPr>
            <a:normAutofit/>
          </a:bodyPr>
          <a:lstStyle/>
          <a:p>
            <a:pPr algn="just"/>
            <a:r>
              <a:rPr lang="es-PE" sz="2400" dirty="0" smtClean="0">
                <a:solidFill>
                  <a:srgbClr val="C00000"/>
                </a:solidFill>
              </a:rPr>
              <a:t>La </a:t>
            </a:r>
            <a:r>
              <a:rPr lang="es-PE" sz="2400" dirty="0">
                <a:solidFill>
                  <a:srgbClr val="C00000"/>
                </a:solidFill>
              </a:rPr>
              <a:t>asamblea de Jerusalén fue el espacio donde se habló sobre la suerte de los paganos (Gal 2,1-10; cf. </a:t>
            </a:r>
            <a:r>
              <a:rPr lang="es-PE" sz="2400" dirty="0" err="1">
                <a:solidFill>
                  <a:srgbClr val="C00000"/>
                </a:solidFill>
              </a:rPr>
              <a:t>Hch</a:t>
            </a:r>
            <a:r>
              <a:rPr lang="es-PE" sz="2400" dirty="0">
                <a:solidFill>
                  <a:srgbClr val="C00000"/>
                </a:solidFill>
              </a:rPr>
              <a:t> 15). Fue un primer paso, pero no el decisivo que vendría mucho tiempo después cuando la Gran Iglesia proclamaría la catolicidad de la Iglesia. Por tanto, no se restringió ni se les obligó a los paganos hacerse judíos, aunque debían guardar los mandamientos </a:t>
            </a:r>
            <a:r>
              <a:rPr lang="es-PE" sz="2400" dirty="0" err="1">
                <a:solidFill>
                  <a:srgbClr val="C00000"/>
                </a:solidFill>
              </a:rPr>
              <a:t>noáquicos</a:t>
            </a:r>
            <a:r>
              <a:rPr lang="es-PE" sz="2400" dirty="0">
                <a:solidFill>
                  <a:srgbClr val="C00000"/>
                </a:solidFill>
              </a:rPr>
              <a:t> que todo gentil podía cumplir si deseaba participar del estilo de vida judío sin pertenencia jurídica alguna a él. </a:t>
            </a:r>
          </a:p>
        </p:txBody>
      </p:sp>
      <p:pic>
        <p:nvPicPr>
          <p:cNvPr id="2052" name="Picture 4" descr="Resultado de imagen para asamblea de jerusalen santiago pedro y pab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593" y="369396"/>
            <a:ext cx="4507607" cy="33353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san pab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23" y="3704769"/>
            <a:ext cx="2182235" cy="290851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271234" y="4089328"/>
            <a:ext cx="8461420" cy="2246769"/>
          </a:xfrm>
          <a:prstGeom prst="rect">
            <a:avLst/>
          </a:prstGeom>
          <a:noFill/>
        </p:spPr>
        <p:txBody>
          <a:bodyPr wrap="square" rtlCol="0">
            <a:spAutoFit/>
          </a:bodyPr>
          <a:lstStyle/>
          <a:p>
            <a:pPr algn="just"/>
            <a:r>
              <a:rPr lang="es-PE" sz="2800" dirty="0">
                <a:solidFill>
                  <a:srgbClr val="C00000"/>
                </a:solidFill>
              </a:rPr>
              <a:t>Pero la pasión de Pablo y sus colaboradores les llevó a proclamar la libertad absoluta desde la fe en Cristo que rompe toda muralla de separación: “ya no hay judío ni griego, ni esclavo ni libre, ni hombre y mujer” (Gal 3,28-29). </a:t>
            </a:r>
          </a:p>
        </p:txBody>
      </p:sp>
    </p:spTree>
    <p:extLst>
      <p:ext uri="{BB962C8B-B14F-4D97-AF65-F5344CB8AC3E}">
        <p14:creationId xmlns:p14="http://schemas.microsoft.com/office/powerpoint/2010/main" val="4001034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2656</Words>
  <Application>Microsoft Office PowerPoint</Application>
  <PresentationFormat>Panorámica</PresentationFormat>
  <Paragraphs>55</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Cardo</vt:lpstr>
      <vt:lpstr>Tema de Office</vt:lpstr>
      <vt:lpstr>“FUI FORASTERO Y ME ACOGIERON…” PERSPECTIVAS BÍBLICAS  A LA LUZ DEL AÑO JUBILAR DE LOS 400 AÑOS DEL CARISMA VICENTINO</vt:lpstr>
      <vt:lpstr>Presentación de PowerPoint</vt:lpstr>
      <vt:lpstr>Presentación de PowerPoint</vt:lpstr>
      <vt:lpstr>Presentación de PowerPoint</vt:lpstr>
      <vt:lpstr>GOY = nación, gentil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“FUI FORASTERO Y ME ACOGIERON…” PERSPECTIVAS BÍBLICAS  A LA LUZ DEL AÑO JUBILAR DE LOS 400 AÑOS DEL CARISMA VICENTINO</dc:title>
  <dc:creator>MARIO</dc:creator>
  <cp:lastModifiedBy>MARIO</cp:lastModifiedBy>
  <cp:revision>20</cp:revision>
  <dcterms:created xsi:type="dcterms:W3CDTF">2017-09-03T04:16:58Z</dcterms:created>
  <dcterms:modified xsi:type="dcterms:W3CDTF">2017-09-04T01:53:36Z</dcterms:modified>
</cp:coreProperties>
</file>